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12"/>
  </p:notesMasterIdLst>
  <p:sldIdLst>
    <p:sldId id="257" r:id="rId3"/>
    <p:sldId id="359" r:id="rId4"/>
    <p:sldId id="351" r:id="rId5"/>
    <p:sldId id="355" r:id="rId6"/>
    <p:sldId id="354" r:id="rId7"/>
    <p:sldId id="357" r:id="rId8"/>
    <p:sldId id="361" r:id="rId9"/>
    <p:sldId id="358" r:id="rId10"/>
    <p:sldId id="360" r:id="rId11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421"/>
    <a:srgbClr val="00703C"/>
    <a:srgbClr val="004B8D"/>
    <a:srgbClr val="FCDFCC"/>
    <a:srgbClr val="C9E5FF"/>
    <a:srgbClr val="FFECAF"/>
    <a:srgbClr val="CCFFCC"/>
    <a:srgbClr val="5AB715"/>
    <a:srgbClr val="8DEA48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79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4201"/>
        <p:guide pos="113"/>
      </p:guideLst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1000257\Groups\Marketing\1_Reporting\3_SASS\2_Mesa&#269;n&#233;%20&#250;daje\Mesa&#269;n&#253;%20sum&#225;r%20-%20excel\2012\Copy%20of%20SASS_Sum&#225;r%202012-0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sheet%20in%20SASS%20k%2030%2012%202011update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eter\tabulka_zahfond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2358676904751932E-2"/>
          <c:y val="7.4705801919445231E-2"/>
          <c:w val="0.90097707722821363"/>
          <c:h val="0.52342175655696377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F37421">
                    <a:shade val="30000"/>
                    <a:satMod val="115000"/>
                  </a:srgbClr>
                </a:gs>
                <a:gs pos="50000">
                  <a:srgbClr val="F37421">
                    <a:shade val="67500"/>
                    <a:satMod val="115000"/>
                  </a:srgbClr>
                </a:gs>
                <a:gs pos="100000">
                  <a:srgbClr val="F37421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c:spPr>
          <c:cat>
            <c:strRef>
              <c:f>Hárok1!$A$1:$A$12</c:f>
              <c:strCache>
                <c:ptCount val="12"/>
                <c:pt idx="0">
                  <c:v>Short–term MM funds</c:v>
                </c:pt>
                <c:pt idx="1">
                  <c:v>Money market funds</c:v>
                </c:pt>
                <c:pt idx="2">
                  <c:v>Funds of short-term investments</c:v>
                </c:pt>
                <c:pt idx="3">
                  <c:v>Bond funds</c:v>
                </c:pt>
                <c:pt idx="4">
                  <c:v>Mixed funds</c:v>
                </c:pt>
                <c:pt idx="5">
                  <c:v>Equity funds</c:v>
                </c:pt>
                <c:pt idx="6">
                  <c:v>Others</c:v>
                </c:pt>
                <c:pt idx="7">
                  <c:v>Funds of funds</c:v>
                </c:pt>
                <c:pt idx="8">
                  <c:v>Real estate funds </c:v>
                </c:pt>
                <c:pt idx="9">
                  <c:v>Special funds of securities</c:v>
                </c:pt>
                <c:pt idx="10">
                  <c:v>Special funds of alternative investments</c:v>
                </c:pt>
                <c:pt idx="11">
                  <c:v>Special funds for profesional investors</c:v>
                </c:pt>
              </c:strCache>
            </c:strRef>
          </c:cat>
          <c:val>
            <c:numRef>
              <c:f>Hárok1!$B$1:$B$12</c:f>
              <c:numCache>
                <c:formatCode>_-* #,##0\ _S_k_-;\-* #,##0\ _S_k_-;_-* "-"??\ _S_k_-;_-@_-</c:formatCode>
                <c:ptCount val="12"/>
                <c:pt idx="0">
                  <c:v>17901060.09</c:v>
                </c:pt>
                <c:pt idx="1">
                  <c:v>253337461.49000001</c:v>
                </c:pt>
                <c:pt idx="2">
                  <c:v>875214019.12000024</c:v>
                </c:pt>
                <c:pt idx="3">
                  <c:v>504437446.96000016</c:v>
                </c:pt>
                <c:pt idx="4">
                  <c:v>516440187.3300001</c:v>
                </c:pt>
                <c:pt idx="5">
                  <c:v>449888975.57000041</c:v>
                </c:pt>
                <c:pt idx="6">
                  <c:v>303890095.64000022</c:v>
                </c:pt>
                <c:pt idx="7">
                  <c:v>235788880.94000003</c:v>
                </c:pt>
                <c:pt idx="8">
                  <c:v>377792384.26999974</c:v>
                </c:pt>
                <c:pt idx="9">
                  <c:v>164564039.75999999</c:v>
                </c:pt>
                <c:pt idx="10">
                  <c:v>10028.9</c:v>
                </c:pt>
                <c:pt idx="11">
                  <c:v>129724528.58999999</c:v>
                </c:pt>
              </c:numCache>
            </c:numRef>
          </c:val>
        </c:ser>
        <c:axId val="83942784"/>
        <c:axId val="90838144"/>
      </c:barChart>
      <c:catAx>
        <c:axId val="83942784"/>
        <c:scaling>
          <c:orientation val="minMax"/>
        </c:scaling>
        <c:axPos val="b"/>
        <c:tickLblPos val="nextTo"/>
        <c:crossAx val="90838144"/>
        <c:crosses val="autoZero"/>
        <c:auto val="1"/>
        <c:lblAlgn val="ctr"/>
        <c:lblOffset val="100"/>
      </c:catAx>
      <c:valAx>
        <c:axId val="908381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_-* #,##0\ _S_k_-;\-* #,##0\ _S_k_-;_-* &quot;-&quot;??\ _S_k_-;_-@_-" sourceLinked="1"/>
        <c:tickLblPos val="nextTo"/>
        <c:crossAx val="83942784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7.1486820225803958E-3"/>
                <c:y val="1.4447112713972005E-3"/>
              </c:manualLayout>
            </c:layout>
            <c:tx>
              <c:rich>
                <a:bodyPr rot="0" vert="horz"/>
                <a:lstStyle/>
                <a:p>
                  <a:pPr>
                    <a:defRPr b="0"/>
                  </a:pPr>
                  <a:r>
                    <a:rPr lang="sk-SK" b="0" dirty="0" err="1" smtClean="0"/>
                    <a:t>Mln</a:t>
                  </a:r>
                  <a:r>
                    <a:rPr lang="sk-SK" b="0" dirty="0" smtClean="0"/>
                    <a:t> EUR</a:t>
                  </a:r>
                  <a:endParaRPr lang="sk-SK" b="0" dirty="0"/>
                </a:p>
              </c:rich>
            </c:tx>
          </c:dispUnitsLbl>
        </c:dispUnits>
      </c:valAx>
      <c:spPr>
        <a:gradFill flip="none" rotWithShape="1">
          <a:gsLst>
            <a:gs pos="0">
              <a:srgbClr val="FFFFCC"/>
            </a:gs>
            <a:gs pos="100000">
              <a:sysClr val="window" lastClr="FFFFFF"/>
            </a:gs>
          </a:gsLst>
          <a:lin ang="0" scaled="1"/>
          <a:tileRect/>
        </a:gradFill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latin typeface="Tahoma" pitchFamily="34" charset="0"/>
          <a:cs typeface="Tahoma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804154302670624"/>
          <c:y val="6.3426951635951634E-2"/>
          <c:w val="0.728486646884273"/>
          <c:h val="0.88115745085136332"/>
        </c:manualLayout>
      </c:layout>
      <c:barChart>
        <c:barDir val="col"/>
        <c:grouping val="stacked"/>
        <c:ser>
          <c:idx val="0"/>
          <c:order val="0"/>
          <c:spPr>
            <a:solidFill>
              <a:srgbClr val="9999FF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spPr>
              <a:gradFill flip="none" rotWithShape="1">
                <a:gsLst>
                  <a:gs pos="0">
                    <a:srgbClr val="F37421">
                      <a:shade val="30000"/>
                      <a:satMod val="115000"/>
                    </a:srgbClr>
                  </a:gs>
                  <a:gs pos="50000">
                    <a:srgbClr val="F37421">
                      <a:shade val="67500"/>
                      <a:satMod val="115000"/>
                    </a:srgbClr>
                  </a:gs>
                  <a:gs pos="100000">
                    <a:srgbClr val="F3742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gradFill flip="none" rotWithShape="1">
                <a:gsLst>
                  <a:gs pos="0">
                    <a:srgbClr val="00703C">
                      <a:shade val="30000"/>
                      <a:satMod val="115000"/>
                    </a:srgbClr>
                  </a:gs>
                  <a:gs pos="50000">
                    <a:srgbClr val="00703C">
                      <a:shade val="67500"/>
                      <a:satMod val="115000"/>
                    </a:srgbClr>
                  </a:gs>
                  <a:gs pos="100000">
                    <a:srgbClr val="00703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gradFill flip="none" rotWithShape="1">
                <a:gsLst>
                  <a:gs pos="0">
                    <a:srgbClr val="DEB408">
                      <a:shade val="30000"/>
                      <a:satMod val="115000"/>
                    </a:srgbClr>
                  </a:gs>
                  <a:gs pos="50000">
                    <a:srgbClr val="DEB408">
                      <a:shade val="67500"/>
                      <a:satMod val="115000"/>
                    </a:srgbClr>
                  </a:gs>
                  <a:gs pos="100000">
                    <a:srgbClr val="DEB408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gradFill flip="none" rotWithShape="1">
                <a:gsLst>
                  <a:gs pos="0">
                    <a:srgbClr val="004B8D">
                      <a:shade val="30000"/>
                      <a:satMod val="115000"/>
                    </a:srgbClr>
                  </a:gs>
                  <a:gs pos="50000">
                    <a:srgbClr val="004B8D">
                      <a:shade val="67500"/>
                      <a:satMod val="115000"/>
                    </a:srgbClr>
                  </a:gs>
                  <a:gs pos="100000">
                    <a:srgbClr val="004B8D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2.9912296271404652E-3"/>
                  <c:y val="5.8396419332415232E-2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3 249,648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86%</a:t>
                    </a:r>
                  </a:p>
                </c:rich>
              </c:tx>
            </c:dLbl>
            <c:dLbl>
              <c:idx val="1"/>
              <c:layout>
                <c:manualLayout>
                  <c:x val="4.5830519103094124E-3"/>
                  <c:y val="8.8356354184983832E-2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3 417,874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83%</a:t>
                    </a:r>
                  </a:p>
                  <a:p>
                    <a:endParaRPr lang="sk-SK" sz="1200" b="1" i="0" u="none" strike="noStrike" baseline="0">
                      <a:solidFill>
                        <a:schemeClr val="bg1"/>
                      </a:solidFill>
                      <a:latin typeface="Tahoma" pitchFamily="34" charset="0"/>
                      <a:cs typeface="Tahoma" pitchFamily="34" charset="0"/>
                    </a:endParaRPr>
                  </a:p>
                </c:rich>
              </c:tx>
            </c:dLbl>
            <c:dLbl>
              <c:idx val="2"/>
              <c:layout>
                <c:manualLayout>
                  <c:x val="6.174874193478324E-3"/>
                  <c:y val="0.10200134993811361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3 763,404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83%</a:t>
                    </a:r>
                  </a:p>
                  <a:p>
                    <a:endParaRPr lang="sk-SK" sz="1200" b="1" i="0" u="none" strike="noStrike" baseline="0">
                      <a:solidFill>
                        <a:schemeClr val="bg1"/>
                      </a:solidFill>
                      <a:latin typeface="Tahoma" pitchFamily="34" charset="0"/>
                      <a:cs typeface="Tahoma" pitchFamily="34" charset="0"/>
                    </a:endParaRPr>
                  </a:p>
                </c:rich>
              </c:tx>
            </c:dLbl>
            <c:dLbl>
              <c:idx val="3"/>
              <c:layout>
                <c:manualLayout>
                  <c:x val="9.2504862691544162E-3"/>
                  <c:y val="5.0013272742233821E-2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3 200,919  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rPr>
                      <a:t>84%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bg1"/>
                    </a:solidFill>
                    <a:latin typeface="Tahoma" pitchFamily="34" charset="0"/>
                    <a:ea typeface="Arial"/>
                    <a:cs typeface="Tahoma" pitchFamily="34" charset="0"/>
                  </a:defRPr>
                </a:pPr>
                <a:endParaRPr lang="en-US"/>
              </a:p>
            </c:txPr>
            <c:showVal val="1"/>
          </c:dLbls>
          <c:val>
            <c:numRef>
              <c:f>'[Worksheet in SASS k 30 12 2011update]8. NAV - dom. a zahr. OPF'!$B$8:$B$11</c:f>
              <c:numCache>
                <c:formatCode>#,##0.000</c:formatCode>
                <c:ptCount val="4"/>
                <c:pt idx="0">
                  <c:v>3249.6483988249347</c:v>
                </c:pt>
                <c:pt idx="1">
                  <c:v>3417.8741975800158</c:v>
                </c:pt>
                <c:pt idx="2">
                  <c:v>3763.4035737900012</c:v>
                </c:pt>
                <c:pt idx="3">
                  <c:v>3200.9189141000002</c:v>
                </c:pt>
              </c:numCache>
            </c:numRef>
          </c:val>
        </c:ser>
        <c:ser>
          <c:idx val="1"/>
          <c:order val="1"/>
          <c:spPr>
            <a:solidFill>
              <a:srgbClr val="CCCCFF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FCDFCC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CCFFCC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FFECAF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C9E5FF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624678171146528E-3"/>
                  <c:y val="-3.4570808226451351E-3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517,287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14%</a:t>
                    </a:r>
                  </a:p>
                </c:rich>
              </c:tx>
            </c:dLbl>
            <c:dLbl>
              <c:idx val="1"/>
              <c:layout>
                <c:manualLayout>
                  <c:x val="1.8161021771945134E-3"/>
                  <c:y val="-4.7095136697141923E-3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710,838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17%</a:t>
                    </a:r>
                  </a:p>
                </c:rich>
              </c:tx>
            </c:dLbl>
            <c:dLbl>
              <c:idx val="2"/>
              <c:layout>
                <c:manualLayout>
                  <c:x val="8.9262469548311227E-3"/>
                  <c:y val="-1.8158781732564551E-3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793,641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17%</a:t>
                    </a:r>
                  </a:p>
                </c:rich>
              </c:tx>
            </c:dLbl>
            <c:dLbl>
              <c:idx val="3"/>
              <c:layout>
                <c:manualLayout>
                  <c:x val="3.5994549708657296E-3"/>
                  <c:y val="-8.2241346649275168E-3"/>
                </c:manualLayout>
              </c:layout>
              <c:tx>
                <c:rich>
                  <a:bodyPr/>
                  <a:lstStyle/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629,346</a:t>
                    </a:r>
                  </a:p>
                  <a:p>
                    <a:r>
                      <a:rPr lang="sk-SK" sz="1200" b="1" i="0" u="none" strike="noStrike" baseline="0">
                        <a:solidFill>
                          <a:sysClr val="windowText" lastClr="000000"/>
                        </a:solidFill>
                        <a:latin typeface="Tahoma" pitchFamily="34" charset="0"/>
                        <a:cs typeface="Tahoma" pitchFamily="34" charset="0"/>
                      </a:rPr>
                      <a:t>16%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ysClr val="windowText" lastClr="000000"/>
                    </a:solidFill>
                    <a:latin typeface="Tahoma" pitchFamily="34" charset="0"/>
                    <a:ea typeface="Arial"/>
                    <a:cs typeface="Tahoma" pitchFamily="34" charset="0"/>
                  </a:defRPr>
                </a:pPr>
                <a:endParaRPr lang="en-US"/>
              </a:p>
            </c:txPr>
            <c:showVal val="1"/>
          </c:dLbls>
          <c:val>
            <c:numRef>
              <c:f>'[Worksheet in SASS k 30 12 2011update]8. NAV - dom. a zahr. OPF'!$C$8:$C$11</c:f>
              <c:numCache>
                <c:formatCode>#,##0.000</c:formatCode>
                <c:ptCount val="4"/>
                <c:pt idx="0">
                  <c:v>517.28661455553345</c:v>
                </c:pt>
                <c:pt idx="1">
                  <c:v>710.83835794000004</c:v>
                </c:pt>
                <c:pt idx="2">
                  <c:v>793.64132830999949</c:v>
                </c:pt>
                <c:pt idx="3">
                  <c:v>629.34637216000101</c:v>
                </c:pt>
              </c:numCache>
            </c:numRef>
          </c:val>
        </c:ser>
        <c:dLbls>
          <c:showVal val="1"/>
        </c:dLbls>
        <c:gapWidth val="30"/>
        <c:overlap val="100"/>
        <c:axId val="96248576"/>
        <c:axId val="96250112"/>
      </c:barChart>
      <c:catAx>
        <c:axId val="96248576"/>
        <c:scaling>
          <c:orientation val="minMax"/>
        </c:scaling>
        <c:delete val="1"/>
        <c:axPos val="b"/>
        <c:tickLblPos val="none"/>
        <c:crossAx val="96250112"/>
        <c:crosses val="autoZero"/>
        <c:auto val="1"/>
        <c:lblAlgn val="ctr"/>
        <c:lblOffset val="100"/>
      </c:catAx>
      <c:valAx>
        <c:axId val="96250112"/>
        <c:scaling>
          <c:orientation val="minMax"/>
        </c:scaling>
        <c:axPos val="l"/>
        <c:majorGridlines>
          <c:spPr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000" b="0" i="0" u="none" strike="noStrike" baseline="0">
                    <a:solidFill>
                      <a:schemeClr val="tx1"/>
                    </a:solidFill>
                    <a:latin typeface="Tahoma" pitchFamily="34" charset="0"/>
                    <a:ea typeface="Arial"/>
                    <a:cs typeface="Tahoma" pitchFamily="34" charset="0"/>
                  </a:defRPr>
                </a:pPr>
                <a:r>
                  <a:rPr lang="sk-SK" sz="1000" b="0" dirty="0" err="1" smtClean="0">
                    <a:solidFill>
                      <a:schemeClr val="tx1"/>
                    </a:solidFill>
                    <a:latin typeface="Tahoma" pitchFamily="34" charset="0"/>
                    <a:cs typeface="Tahoma" pitchFamily="34" charset="0"/>
                  </a:rPr>
                  <a:t>Mln</a:t>
                </a:r>
                <a:r>
                  <a:rPr lang="sk-SK" sz="1000" b="0" dirty="0" smtClean="0">
                    <a:solidFill>
                      <a:schemeClr val="tx1"/>
                    </a:solidFill>
                    <a:latin typeface="Tahoma" pitchFamily="34" charset="0"/>
                    <a:cs typeface="Tahoma" pitchFamily="34" charset="0"/>
                  </a:rPr>
                  <a:t> </a:t>
                </a:r>
                <a:r>
                  <a:rPr lang="sk-SK" sz="1000" b="0" dirty="0">
                    <a:solidFill>
                      <a:schemeClr val="tx1"/>
                    </a:solidFill>
                    <a:latin typeface="Tahoma" pitchFamily="34" charset="0"/>
                    <a:cs typeface="Tahoma" pitchFamily="34" charset="0"/>
                  </a:rPr>
                  <a:t>EUR</a:t>
                </a:r>
              </a:p>
            </c:rich>
          </c:tx>
          <c:layout>
            <c:manualLayout>
              <c:xMode val="edge"/>
              <c:yMode val="edge"/>
              <c:x val="0.11113585917158859"/>
              <c:y val="9.2735723306194232E-4"/>
            </c:manualLayout>
          </c:layout>
          <c:spPr>
            <a:noFill/>
            <a:ln w="25400">
              <a:noFill/>
            </a:ln>
          </c:spPr>
        </c:title>
        <c:numFmt formatCode="#,##0" sourceLinked="0"/>
        <c:tickLblPos val="nextTo"/>
        <c:spPr>
          <a:ln w="3175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Tahoma" pitchFamily="34" charset="0"/>
                <a:ea typeface="Arial"/>
                <a:cs typeface="Tahoma" pitchFamily="34" charset="0"/>
              </a:defRPr>
            </a:pPr>
            <a:endParaRPr lang="en-US"/>
          </a:p>
        </c:txPr>
        <c:crossAx val="96248576"/>
        <c:crosses val="autoZero"/>
        <c:crossBetween val="between"/>
      </c:valAx>
      <c:spPr>
        <a:gradFill>
          <a:gsLst>
            <a:gs pos="0">
              <a:srgbClr val="FFFF99">
                <a:alpha val="78000"/>
              </a:srgbClr>
            </a:gs>
            <a:gs pos="100000">
              <a:schemeClr val="bg1"/>
            </a:gs>
          </a:gsLst>
          <a:lin ang="5400000" scaled="1"/>
        </a:gradFill>
        <a:ln w="3175">
          <a:solidFill>
            <a:schemeClr val="tx1"/>
          </a:solidFill>
          <a:prstDash val="solid"/>
        </a:ln>
        <a:effectLst>
          <a:outerShdw blurRad="50800" dist="38100" algn="l" rotWithShape="0">
            <a:schemeClr val="bg1">
              <a:alpha val="40000"/>
            </a:schemeClr>
          </a:outerShdw>
        </a:effectLst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30"/>
      <c:rotY val="40"/>
      <c:depthPercent val="100"/>
      <c:perspective val="30"/>
    </c:view3D>
    <c:plotArea>
      <c:layout>
        <c:manualLayout>
          <c:layoutTarget val="inner"/>
          <c:xMode val="edge"/>
          <c:yMode val="edge"/>
          <c:x val="9.2849095949951693E-2"/>
          <c:y val="0.28166046972836645"/>
          <c:w val="0.67035035096297524"/>
          <c:h val="0.65864936391227202"/>
        </c:manualLayout>
      </c:layout>
      <c:pie3DChart>
        <c:varyColors val="1"/>
      </c:pie3DChart>
    </c:plotArea>
    <c:plotVisOnly val="1"/>
    <c:dispBlanksAs val="zero"/>
  </c:chart>
  <c:txPr>
    <a:bodyPr/>
    <a:lstStyle/>
    <a:p>
      <a:pPr>
        <a:defRPr>
          <a:latin typeface="Tahoma" pitchFamily="34" charset="0"/>
          <a:cs typeface="Tahoma" pitchFamily="34" charset="0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A37326-A7B5-4606-A045-4227B29043E5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="" xmlns:p14="http://schemas.microsoft.com/office/powerpoint/2010/main" val="3163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130425"/>
            <a:ext cx="8207375" cy="1470025"/>
          </a:xfrm>
        </p:spPr>
        <p:txBody>
          <a:bodyPr/>
          <a:lstStyle>
            <a:lvl1pPr>
              <a:defRPr sz="2800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292600"/>
            <a:ext cx="7521575" cy="936625"/>
          </a:xfrm>
        </p:spPr>
        <p:txBody>
          <a:bodyPr/>
          <a:lstStyle>
            <a:lvl1pPr>
              <a:defRPr b="0"/>
            </a:lvl1pPr>
          </a:lstStyle>
          <a:p>
            <a:r>
              <a:rPr lang="sk-SK"/>
              <a:t>Kliknite sem a upravte štýl predlohy podnadpisov.</a:t>
            </a:r>
          </a:p>
        </p:txBody>
      </p:sp>
      <p:pic>
        <p:nvPicPr>
          <p:cNvPr id="6" name="Obrázok 5" descr="VUB_asset man.bmp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3528" y="6021288"/>
            <a:ext cx="3017520" cy="5012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D83A-FDD9-4166-B14E-8CEA7967B23A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32588" y="115888"/>
            <a:ext cx="2160587" cy="601027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250825" y="115888"/>
            <a:ext cx="6329363" cy="601027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56CF3-C1E4-4097-9564-5C15D00DF25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Nadpis, text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250825" y="1341438"/>
            <a:ext cx="4244975" cy="4784725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grafu 3"/>
          <p:cNvSpPr>
            <a:spLocks noGrp="1"/>
          </p:cNvSpPr>
          <p:nvPr>
            <p:ph type="chart" sz="half" idx="2"/>
          </p:nvPr>
        </p:nvSpPr>
        <p:spPr>
          <a:xfrm>
            <a:off x="4648200" y="1341438"/>
            <a:ext cx="4244975" cy="4784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64FF-06B2-4BA3-8087-3C7DAB1601A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5"/>
          <p:cNvSpPr>
            <a:spLocks noChangeShapeType="1"/>
          </p:cNvSpPr>
          <p:nvPr/>
        </p:nvSpPr>
        <p:spPr bwMode="auto">
          <a:xfrm>
            <a:off x="276225" y="6067425"/>
            <a:ext cx="8650288" cy="0"/>
          </a:xfrm>
          <a:prstGeom prst="line">
            <a:avLst/>
          </a:prstGeom>
          <a:noFill/>
          <a:ln w="50800">
            <a:solidFill>
              <a:srgbClr val="F3742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sk-SK" sz="1200">
              <a:solidFill>
                <a:srgbClr val="000099"/>
              </a:solidFill>
              <a:cs typeface="Arial" charset="0"/>
            </a:endParaRPr>
          </a:p>
        </p:txBody>
      </p:sp>
      <p:pic>
        <p:nvPicPr>
          <p:cNvPr id="3" name="Picture 51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338" y="498475"/>
            <a:ext cx="4864100" cy="992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Rectangle 29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69875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sk-SK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A314">
                  <a:tint val="66000"/>
                  <a:satMod val="160000"/>
                </a:srgbClr>
              </a:gs>
              <a:gs pos="50000">
                <a:srgbClr val="FFA314">
                  <a:tint val="44500"/>
                  <a:satMod val="160000"/>
                </a:srgbClr>
              </a:gs>
              <a:gs pos="100000">
                <a:srgbClr val="FFA314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82575" y="1193800"/>
            <a:ext cx="4248150" cy="478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83125" y="1193800"/>
            <a:ext cx="4249738" cy="478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115888"/>
            <a:ext cx="8686800" cy="1005840"/>
          </a:xfrm>
        </p:spPr>
        <p:txBody>
          <a:bodyPr/>
          <a:lstStyle>
            <a:lvl1pPr>
              <a:defRPr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9BC96DD-142B-4AD1-9AC4-BEDF81356D81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k-SK" noProof="0" smtClean="0"/>
              <a:t>Ak chcete pridať obrázok, kliknite na ikonu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65925" y="120650"/>
            <a:ext cx="2166938" cy="5859463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261938" y="120650"/>
            <a:ext cx="6351587" cy="5859463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0713F-E50E-481E-8CF4-A0E48D627A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24497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24497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9A16E-7774-4B23-A33A-129A76F2F9BF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5236B-BEFB-4DD1-A089-EFEEB9344F2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D6B4B-A892-4C2E-AF63-05CB3698722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D1D58-E929-4928-B5CD-0C53943F7F5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F399A-97FE-4FB1-99BC-74DC88768455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2DEBB-53A9-4BB0-8C5D-C9A9CF58394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Users\Fadrique\AppData\Local\Temp\wzfdd0\ISP_Linea Orizzontale\ISP_lineaOrizz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9550" y="6076950"/>
            <a:ext cx="86391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15888"/>
            <a:ext cx="8642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64235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67175" y="6308725"/>
            <a:ext cx="1035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fld id="{CF6A8B50-7A14-4C5B-A3BE-D4F664BBC7B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  <p:pic>
        <p:nvPicPr>
          <p:cNvPr id="2" name="Picture 14" descr="3"/>
          <p:cNvPicPr>
            <a:picLocks noChangeAspect="1" noChangeArrowheads="1"/>
          </p:cNvPicPr>
          <p:nvPr/>
        </p:nvPicPr>
        <p:blipFill>
          <a:blip r:embed="rId15" cstate="print"/>
          <a:srcRect l="4323" t="91766" r="64166"/>
          <a:stretch>
            <a:fillRect/>
          </a:stretch>
        </p:blipFill>
        <p:spPr bwMode="auto">
          <a:xfrm>
            <a:off x="322263" y="6308725"/>
            <a:ext cx="28813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ok 10" descr="VUB_asset man.bmp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876256" y="6335185"/>
            <a:ext cx="2011680" cy="3341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0" fontAlgn="base" hangingPunct="0">
        <a:spcBef>
          <a:spcPct val="50000"/>
        </a:spcBef>
        <a:spcAft>
          <a:spcPct val="0"/>
        </a:spcAft>
        <a:buClr>
          <a:srgbClr val="FF6600"/>
        </a:buClr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712788" indent="-169863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3pPr>
      <a:lvl4pPr marL="1074738" indent="-180975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4pPr>
      <a:lvl5pPr marL="1436688" indent="-180975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5pPr>
      <a:lvl6pPr marL="1893888" indent="-180975" algn="l" rtl="0" fontAlgn="base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6pPr>
      <a:lvl7pPr marL="2351088" indent="-180975" algn="l" rtl="0" fontAlgn="base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7pPr>
      <a:lvl8pPr marL="2808288" indent="-180975" algn="l" rtl="0" fontAlgn="base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8pPr>
      <a:lvl9pPr marL="3265488" indent="-180975" algn="l" rtl="0" fontAlgn="base">
        <a:spcBef>
          <a:spcPct val="20000"/>
        </a:spcBef>
        <a:spcAft>
          <a:spcPct val="0"/>
        </a:spcAft>
        <a:buClr>
          <a:srgbClr val="FF6600"/>
        </a:buClr>
        <a:buFont typeface="Arial Unicode MS" pitchFamily="34" charset="-128"/>
        <a:buChar char="□"/>
        <a:defRPr sz="14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1938" y="120650"/>
            <a:ext cx="8651875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sk-SK" smtClean="0"/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4356100" y="6294438"/>
            <a:ext cx="406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5FA3A7DF-492C-454A-9AAA-972CFA4F726C}" type="slidenum">
              <a:rPr lang="sk-SK" sz="1400">
                <a:solidFill>
                  <a:srgbClr val="000000"/>
                </a:solidFill>
                <a:cs typeface="Arial" charset="0"/>
              </a:rPr>
              <a:pPr algn="r">
                <a:defRPr/>
              </a:pPr>
              <a:t>‹#›</a:t>
            </a:fld>
            <a:endParaRPr lang="sk-SK" sz="1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1193800"/>
            <a:ext cx="865028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Prvá úroveň textu</a:t>
            </a:r>
          </a:p>
          <a:p>
            <a:pPr lvl="1"/>
            <a:r>
              <a:rPr lang="sk-SK" smtClean="0"/>
              <a:t>Druhá úroveň textu</a:t>
            </a:r>
          </a:p>
          <a:p>
            <a:pPr lvl="2"/>
            <a:r>
              <a:rPr lang="sk-SK" smtClean="0"/>
              <a:t>Tretia úroveň textu</a:t>
            </a:r>
          </a:p>
        </p:txBody>
      </p:sp>
      <p:sp>
        <p:nvSpPr>
          <p:cNvPr id="42030" name="Line 46"/>
          <p:cNvSpPr>
            <a:spLocks noChangeShapeType="1"/>
          </p:cNvSpPr>
          <p:nvPr/>
        </p:nvSpPr>
        <p:spPr bwMode="auto">
          <a:xfrm>
            <a:off x="276225" y="6067425"/>
            <a:ext cx="8650288" cy="0"/>
          </a:xfrm>
          <a:prstGeom prst="line">
            <a:avLst/>
          </a:prstGeom>
          <a:noFill/>
          <a:ln w="50800">
            <a:solidFill>
              <a:srgbClr val="F3742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sk-SK" sz="1200">
              <a:solidFill>
                <a:srgbClr val="000099"/>
              </a:solidFill>
              <a:cs typeface="Arial" charset="0"/>
            </a:endParaRPr>
          </a:p>
        </p:txBody>
      </p:sp>
      <p:pic>
        <p:nvPicPr>
          <p:cNvPr id="1030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1775" y="6202363"/>
            <a:ext cx="2286000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703C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rgbClr val="000099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k-SK" sz="36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k-SK" sz="36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sk-SK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Nové produktové možnosti </a:t>
            </a:r>
            <a:br>
              <a:rPr lang="sk-SK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sk-SK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súčasný stav v SR </a:t>
            </a:r>
            <a:r>
              <a:rPr lang="sk-SK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versus</a:t>
            </a:r>
            <a:r>
              <a:rPr lang="sk-SK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budúcnosť v ČR</a:t>
            </a:r>
            <a:r>
              <a:rPr lang="sk-SK" sz="36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k-SK" sz="36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endParaRPr lang="en-US" sz="36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229200"/>
            <a:ext cx="7521575" cy="576064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</a:pPr>
            <a:r>
              <a:rPr lang="sk-SK" b="1" dirty="0" smtClean="0">
                <a:latin typeface="Tahoma" pitchFamily="34" charset="0"/>
                <a:cs typeface="Tahoma" pitchFamily="34" charset="0"/>
              </a:rPr>
              <a:t>Marian Matušovič</a:t>
            </a:r>
            <a:endParaRPr lang="sk-SK" dirty="0" smtClean="0">
              <a:latin typeface="Tahoma" pitchFamily="34" charset="0"/>
              <a:cs typeface="Tahoma" pitchFamily="34" charset="0"/>
            </a:endParaRPr>
          </a:p>
          <a:p>
            <a:pPr marL="0" indent="0" eaLnBrk="1" hangingPunct="1">
              <a:spcBef>
                <a:spcPts val="0"/>
              </a:spcBef>
            </a:pPr>
            <a:r>
              <a:rPr lang="sk-SK" dirty="0" smtClean="0">
                <a:latin typeface="Tahoma" pitchFamily="34" charset="0"/>
                <a:cs typeface="Tahoma" pitchFamily="34" charset="0"/>
              </a:rPr>
              <a:t>Bratislava, </a:t>
            </a:r>
            <a:r>
              <a:rPr lang="sk-SK" dirty="0" err="1" smtClean="0">
                <a:latin typeface="Tahoma" pitchFamily="34" charset="0"/>
                <a:cs typeface="Tahoma" pitchFamily="34" charset="0"/>
              </a:rPr>
              <a:t>April</a:t>
            </a:r>
            <a:r>
              <a:rPr lang="sk-SK" dirty="0" smtClean="0">
                <a:latin typeface="Tahoma" pitchFamily="34" charset="0"/>
                <a:cs typeface="Tahoma" pitchFamily="34" charset="0"/>
              </a:rPr>
              <a:t> 23, 2012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ahoma" pitchFamily="34" charset="0"/>
                <a:cs typeface="Tahoma" pitchFamily="34" charset="0"/>
              </a:rPr>
              <a:t>NET </a:t>
            </a:r>
            <a:r>
              <a:rPr lang="sk-SK" dirty="0" err="1" smtClean="0">
                <a:latin typeface="Tahoma" pitchFamily="34" charset="0"/>
                <a:cs typeface="Tahoma" pitchFamily="34" charset="0"/>
              </a:rPr>
              <a:t>Sale</a:t>
            </a:r>
            <a:r>
              <a:rPr lang="sk-SK" dirty="0" smtClean="0">
                <a:latin typeface="Tahoma" pitchFamily="34" charset="0"/>
                <a:cs typeface="Tahoma" pitchFamily="34" charset="0"/>
              </a:rPr>
              <a:t> in Slovakia </a:t>
            </a:r>
            <a:br>
              <a:rPr lang="sk-SK" dirty="0" smtClean="0">
                <a:latin typeface="Tahoma" pitchFamily="34" charset="0"/>
                <a:cs typeface="Tahoma" pitchFamily="34" charset="0"/>
              </a:rPr>
            </a:br>
            <a:r>
              <a:rPr lang="sk-SK" dirty="0" smtClean="0">
                <a:latin typeface="Tahoma" pitchFamily="34" charset="0"/>
                <a:cs typeface="Tahoma" pitchFamily="34" charset="0"/>
              </a:rPr>
              <a:t>2011</a:t>
            </a:r>
            <a:endParaRPr lang="sk-SK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DD6B4B-A892-4C2E-AF63-05CB36987227}" type="slidenum">
              <a:rPr lang="sk-SK" smtClean="0"/>
              <a:pPr>
                <a:defRPr/>
              </a:pPr>
              <a:t>2</a:t>
            </a:fld>
            <a:endParaRPr lang="sk-SK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1500174"/>
          <a:ext cx="6143668" cy="37819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00594"/>
                <a:gridCol w="1643074"/>
              </a:tblGrid>
              <a:tr h="346048">
                <a:tc>
                  <a:txBody>
                    <a:bodyPr/>
                    <a:lstStyle/>
                    <a:p>
                      <a:pPr algn="l"/>
                      <a:r>
                        <a:rPr lang="sk-SK" b="1" i="0" err="1" smtClean="0">
                          <a:solidFill>
                            <a:schemeClr val="bg1"/>
                          </a:solidFill>
                        </a:rPr>
                        <a:t>Category</a:t>
                      </a:r>
                      <a:r>
                        <a:rPr lang="sk-SK" b="1" i="0" smtClean="0">
                          <a:solidFill>
                            <a:schemeClr val="bg1"/>
                          </a:solidFill>
                        </a:rPr>
                        <a:t> of</a:t>
                      </a:r>
                      <a:r>
                        <a:rPr lang="sk-SK" b="1" i="0" baseline="0" smtClean="0">
                          <a:solidFill>
                            <a:schemeClr val="bg1"/>
                          </a:solidFill>
                        </a:rPr>
                        <a:t> open ended mutual funds</a:t>
                      </a:r>
                      <a:endParaRPr lang="sk-SK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74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i="0" dirty="0" smtClean="0">
                          <a:solidFill>
                            <a:schemeClr val="bg1"/>
                          </a:solidFill>
                        </a:rPr>
                        <a:t>NET </a:t>
                      </a:r>
                      <a:r>
                        <a:rPr lang="sk-SK" b="1" i="0" dirty="0" err="1" smtClean="0">
                          <a:solidFill>
                            <a:schemeClr val="bg1"/>
                          </a:solidFill>
                        </a:rPr>
                        <a:t>Sale</a:t>
                      </a:r>
                      <a:endParaRPr lang="sk-SK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7421"/>
                    </a:solidFill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Money</a:t>
                      </a:r>
                      <a:r>
                        <a:rPr lang="sk-SK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baseline="0" dirty="0" err="1" smtClean="0">
                          <a:latin typeface="Tahoma" pitchFamily="34" charset="0"/>
                          <a:cs typeface="Tahoma" pitchFamily="34" charset="0"/>
                        </a:rPr>
                        <a:t>markets</a:t>
                      </a:r>
                      <a:r>
                        <a:rPr lang="sk-SK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baseline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- 599 799 037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of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short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term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investments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-10 354 040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Bond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-98 242 214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Equity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-2 595 486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Balanced</a:t>
                      </a:r>
                      <a:r>
                        <a:rPr lang="sk-SK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baseline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-16 005 465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of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-97 559 464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Other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-77 294 469</a:t>
                      </a:r>
                      <a:endParaRPr lang="sk-SK" sz="1400" b="0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Special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real</a:t>
                      </a:r>
                      <a:r>
                        <a:rPr lang="sk-SK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baseline="0" dirty="0" err="1" smtClean="0">
                          <a:latin typeface="Tahoma" pitchFamily="34" charset="0"/>
                          <a:cs typeface="Tahoma" pitchFamily="34" charset="0"/>
                        </a:rPr>
                        <a:t>estate</a:t>
                      </a:r>
                      <a:r>
                        <a:rPr lang="sk-SK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baseline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148 200 729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Special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public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mutual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of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securities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84 638 067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38">
                <a:tc>
                  <a:txBody>
                    <a:bodyPr/>
                    <a:lstStyle/>
                    <a:p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Special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mutual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funds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of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professional</a:t>
                      </a:r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sk-SK" sz="1400" b="0" dirty="0" err="1" smtClean="0">
                          <a:latin typeface="Tahoma" pitchFamily="34" charset="0"/>
                          <a:cs typeface="Tahoma" pitchFamily="34" charset="0"/>
                        </a:rPr>
                        <a:t>investors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400" b="0" dirty="0" smtClean="0">
                          <a:latin typeface="Tahoma" pitchFamily="34" charset="0"/>
                          <a:cs typeface="Tahoma" pitchFamily="34" charset="0"/>
                        </a:rPr>
                        <a:t>80 865 580</a:t>
                      </a:r>
                      <a:endParaRPr lang="sk-SK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54">
                <a:tc>
                  <a:txBody>
                    <a:bodyPr/>
                    <a:lstStyle/>
                    <a:p>
                      <a:r>
                        <a:rPr lang="sk-SK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TOTAL</a:t>
                      </a:r>
                      <a:endParaRPr lang="sk-SK" sz="16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b="1" dirty="0" smtClean="0">
                          <a:solidFill>
                            <a:srgbClr val="FF0000"/>
                          </a:solidFill>
                          <a:latin typeface="Tahoma" pitchFamily="34" charset="0"/>
                          <a:cs typeface="Tahoma" pitchFamily="34" charset="0"/>
                        </a:rPr>
                        <a:t>-588 145 797</a:t>
                      </a:r>
                      <a:endParaRPr lang="sk-SK" sz="1600" b="1" dirty="0">
                        <a:solidFill>
                          <a:srgbClr val="FF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14810" y="57864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900" dirty="0" smtClean="0">
                <a:latin typeface="Tahoma" pitchFamily="34" charset="0"/>
                <a:cs typeface="Tahoma" pitchFamily="34" charset="0"/>
              </a:rPr>
              <a:t>Source: 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SASS</a:t>
            </a:r>
            <a:endParaRPr lang="en-US" sz="900" dirty="0" smtClean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900" dirty="0" smtClean="0">
                <a:latin typeface="Tahoma" pitchFamily="34" charset="0"/>
                <a:cs typeface="Tahoma" pitchFamily="34" charset="0"/>
              </a:rPr>
              <a:t>Data as of 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December 31, </a:t>
            </a:r>
            <a:r>
              <a:rPr lang="en-US" sz="900" dirty="0" smtClean="0">
                <a:latin typeface="Tahoma" pitchFamily="34" charset="0"/>
                <a:cs typeface="Tahoma" pitchFamily="34" charset="0"/>
              </a:rPr>
              <a:t>201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1</a:t>
            </a:r>
            <a:endParaRPr lang="sk-SK" sz="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čísla snímky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5D1D58-E929-4928-B5CD-0C53943F7F5B}" type="slidenum">
              <a:rPr lang="sk-SK" smtClean="0"/>
              <a:pPr>
                <a:defRPr/>
              </a:pPr>
              <a:t>3</a:t>
            </a:fld>
            <a:endParaRPr lang="sk-SK" dirty="0"/>
          </a:p>
        </p:txBody>
      </p:sp>
      <p:graphicFrame>
        <p:nvGraphicFramePr>
          <p:cNvPr id="4" name="Graf 3"/>
          <p:cNvGraphicFramePr/>
          <p:nvPr/>
        </p:nvGraphicFramePr>
        <p:xfrm>
          <a:off x="107504" y="1268760"/>
          <a:ext cx="878497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>
            <a:off x="228600" y="91440"/>
            <a:ext cx="8686800" cy="914400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Mutual Fund Market in Slovakia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Fund Categories </a:t>
            </a:r>
            <a:endParaRPr lang="en-US" sz="2800" dirty="0">
              <a:solidFill>
                <a:schemeClr val="tx2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899592" y="393305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0,47%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1547664" y="3284984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6,62%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2195736" y="170080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22,86%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843808" y="2636912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13,17%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3491880" y="2636912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13,49%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4139952" y="278092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11,75%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4860032" y="314096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7,94%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BlokTextu 13"/>
          <p:cNvSpPr txBox="1"/>
          <p:nvPr/>
        </p:nvSpPr>
        <p:spPr>
          <a:xfrm>
            <a:off x="5508104" y="3356992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6,16%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BlokTextu 14"/>
          <p:cNvSpPr txBox="1"/>
          <p:nvPr/>
        </p:nvSpPr>
        <p:spPr>
          <a:xfrm>
            <a:off x="6156176" y="2996952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9,87%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BlokTextu 15"/>
          <p:cNvSpPr txBox="1"/>
          <p:nvPr/>
        </p:nvSpPr>
        <p:spPr>
          <a:xfrm>
            <a:off x="6804248" y="350100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4,30%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7380312" y="3933056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0,00%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BlokTextu 17"/>
          <p:cNvSpPr txBox="1"/>
          <p:nvPr/>
        </p:nvSpPr>
        <p:spPr>
          <a:xfrm>
            <a:off x="8172400" y="3573016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3,39%</a:t>
            </a:r>
            <a:endParaRPr 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BlokTextu 6"/>
          <p:cNvSpPr txBox="1">
            <a:spLocks noChangeArrowheads="1"/>
          </p:cNvSpPr>
          <p:nvPr/>
        </p:nvSpPr>
        <p:spPr bwMode="auto">
          <a:xfrm>
            <a:off x="5083175" y="5732463"/>
            <a:ext cx="381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00" dirty="0">
                <a:latin typeface="Tahoma" pitchFamily="34" charset="0"/>
                <a:cs typeface="Tahoma" pitchFamily="34" charset="0"/>
              </a:rPr>
              <a:t>Source: </a:t>
            </a:r>
            <a:r>
              <a:rPr lang="sk-SK" sz="900" dirty="0">
                <a:latin typeface="Tahoma" pitchFamily="34" charset="0"/>
                <a:cs typeface="Tahoma" pitchFamily="34" charset="0"/>
              </a:rPr>
              <a:t>SASS</a:t>
            </a:r>
            <a:endParaRPr lang="en-US" sz="900" dirty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900" dirty="0">
                <a:latin typeface="Tahoma" pitchFamily="34" charset="0"/>
                <a:cs typeface="Tahoma" pitchFamily="34" charset="0"/>
              </a:rPr>
              <a:t>Data as of </a:t>
            </a:r>
            <a:r>
              <a:rPr lang="sk-SK" sz="900" dirty="0" err="1">
                <a:latin typeface="Tahoma" pitchFamily="34" charset="0"/>
                <a:cs typeface="Tahoma" pitchFamily="34" charset="0"/>
              </a:rPr>
              <a:t>February</a:t>
            </a:r>
            <a:r>
              <a:rPr lang="sk-SK" sz="900" dirty="0">
                <a:latin typeface="Tahoma" pitchFamily="34" charset="0"/>
                <a:cs typeface="Tahoma" pitchFamily="34" charset="0"/>
              </a:rPr>
              <a:t> 29</a:t>
            </a:r>
            <a:r>
              <a:rPr lang="en-US" sz="900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900" dirty="0" smtClean="0">
                <a:latin typeface="Tahoma" pitchFamily="34" charset="0"/>
                <a:cs typeface="Tahoma" pitchFamily="34" charset="0"/>
              </a:rPr>
              <a:t>201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2</a:t>
            </a:r>
            <a:endParaRPr lang="en-US" sz="9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228600" y="91440"/>
            <a:ext cx="8686800" cy="914400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Number of Mutual Funds in Slovakia</a:t>
            </a:r>
            <a:endParaRPr lang="en-US" sz="2800" b="1" dirty="0">
              <a:solidFill>
                <a:schemeClr val="tx2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074" name="Object 557"/>
          <p:cNvGraphicFramePr>
            <a:graphicFrameLocks noChangeAspect="1"/>
          </p:cNvGraphicFramePr>
          <p:nvPr/>
        </p:nvGraphicFramePr>
        <p:xfrm>
          <a:off x="-180527" y="1484784"/>
          <a:ext cx="9001000" cy="4622800"/>
        </p:xfrm>
        <a:graphic>
          <a:graphicData uri="http://schemas.openxmlformats.org/presentationml/2006/ole">
            <p:oleObj spid="_x0000_s2052" name="Worksheet" r:id="rId3" imgW="9172575" imgH="4467225" progId="Excel.Sheet.8">
              <p:embed/>
            </p:oleObj>
          </a:graphicData>
        </a:graphic>
      </p:graphicFrame>
      <p:graphicFrame>
        <p:nvGraphicFramePr>
          <p:cNvPr id="9" name="Group 588"/>
          <p:cNvGraphicFramePr>
            <a:graphicFrameLocks/>
          </p:cNvGraphicFramePr>
          <p:nvPr/>
        </p:nvGraphicFramePr>
        <p:xfrm>
          <a:off x="1187625" y="908720"/>
          <a:ext cx="6768750" cy="836109"/>
        </p:xfrm>
        <a:graphic>
          <a:graphicData uri="http://schemas.openxmlformats.org/drawingml/2006/table">
            <a:tbl>
              <a:tblPr/>
              <a:tblGrid>
                <a:gridCol w="2532694"/>
                <a:gridCol w="1059014"/>
                <a:gridCol w="1059014"/>
                <a:gridCol w="1059014"/>
                <a:gridCol w="1059014"/>
              </a:tblGrid>
              <a:tr h="348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Number of open-ended funds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3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3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3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3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3C"/>
                    </a:solidFill>
                  </a:tcPr>
                </a:tc>
              </a:tr>
              <a:tr h="20950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Domestic open-ended funds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415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</a:t>
                      </a:r>
                      <a:r>
                        <a:rPr kumimoji="0" lang="en-US" sz="10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oreign</a:t>
                      </a:r>
                      <a:r>
                        <a:rPr kumimoji="0" lang="en-US" sz="1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open-ended funds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378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418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4067175" y="6308725"/>
            <a:ext cx="103505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D5D1D58-E929-4928-B5CD-0C53943F7F5B}" type="slidenum">
              <a:rPr lang="en-US" smtClean="0">
                <a:latin typeface="Tahoma" pitchFamily="34" charset="0"/>
                <a:cs typeface="Tahoma" pitchFamily="34" charset="0"/>
              </a:rPr>
              <a:pPr>
                <a:defRPr/>
              </a:pPr>
              <a:t>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6" name="Tabuľka 15"/>
          <p:cNvGraphicFramePr>
            <a:graphicFrameLocks noGrp="1"/>
          </p:cNvGraphicFramePr>
          <p:nvPr/>
        </p:nvGraphicFramePr>
        <p:xfrm>
          <a:off x="539552" y="5387504"/>
          <a:ext cx="813690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113"/>
                <a:gridCol w="1017113"/>
                <a:gridCol w="1017113"/>
                <a:gridCol w="1017113"/>
                <a:gridCol w="1017113"/>
                <a:gridCol w="1017113"/>
                <a:gridCol w="1017113"/>
                <a:gridCol w="10171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MM funds</a:t>
                      </a:r>
                      <a:endParaRPr lang="en-US" sz="1000" b="0" noProof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Funds of short-term investments</a:t>
                      </a:r>
                      <a:endParaRPr lang="en-US" sz="1000" b="0" noProof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Bond funds</a:t>
                      </a:r>
                      <a:endParaRPr lang="en-US" sz="1000" b="0" noProof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Equity funds</a:t>
                      </a:r>
                      <a:endParaRPr lang="en-US" sz="1000" b="0" noProof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Mixed funds</a:t>
                      </a:r>
                      <a:endParaRPr lang="en-US" sz="1000" b="0" noProof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Funds of funds</a:t>
                      </a:r>
                      <a:endParaRPr lang="en-US" sz="1000" b="0" noProof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Other funds</a:t>
                      </a:r>
                      <a:endParaRPr lang="en-US" sz="1000" b="0" noProof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noProof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Real estate funds</a:t>
                      </a:r>
                      <a:endParaRPr lang="en-US" sz="1000" b="0" noProof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BlokTextu 6"/>
          <p:cNvSpPr txBox="1">
            <a:spLocks noChangeArrowheads="1"/>
          </p:cNvSpPr>
          <p:nvPr/>
        </p:nvSpPr>
        <p:spPr bwMode="auto">
          <a:xfrm>
            <a:off x="5083175" y="5732463"/>
            <a:ext cx="381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  <a:cs typeface="Tahoma" pitchFamily="34" charset="0"/>
              </a:rPr>
              <a:t>Source: </a:t>
            </a:r>
            <a:r>
              <a:rPr lang="en-US" sz="900" smtClean="0">
                <a:latin typeface="Tahoma" pitchFamily="34" charset="0"/>
                <a:cs typeface="Tahoma" pitchFamily="34" charset="0"/>
              </a:rPr>
              <a:t>SASS</a:t>
            </a:r>
            <a:endParaRPr lang="en-US" sz="90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900">
                <a:latin typeface="Tahoma" pitchFamily="34" charset="0"/>
                <a:cs typeface="Tahoma" pitchFamily="34" charset="0"/>
              </a:rPr>
              <a:t>Data as of </a:t>
            </a:r>
            <a:r>
              <a:rPr lang="en-US" sz="900" smtClean="0">
                <a:latin typeface="Tahoma" pitchFamily="34" charset="0"/>
                <a:cs typeface="Tahoma" pitchFamily="34" charset="0"/>
              </a:rPr>
              <a:t>December 31, 2011</a:t>
            </a:r>
            <a:endParaRPr lang="en-US" sz="9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228600" y="91440"/>
            <a:ext cx="8686800" cy="914400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defRPr/>
            </a:pP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Total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Value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of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Assets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in </a:t>
            </a: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Mutual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sk-SK" sz="2800" b="1" dirty="0" err="1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Funds</a:t>
            </a:r>
            <a:r>
              <a:rPr lang="sk-SK" sz="2800" b="1" dirty="0" smtClean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0" y="1196752"/>
          <a:ext cx="8072462" cy="462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7358082" y="2564904"/>
            <a:ext cx="1371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000" b="1" dirty="0" err="1" smtClean="0">
                <a:latin typeface="Tahoma" pitchFamily="34" charset="0"/>
                <a:cs typeface="Tahoma" pitchFamily="34" charset="0"/>
              </a:rPr>
              <a:t>foreign</a:t>
            </a:r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k-SK" sz="1000" b="1" dirty="0" err="1" smtClean="0">
                <a:latin typeface="Tahoma" pitchFamily="34" charset="0"/>
                <a:cs typeface="Tahoma" pitchFamily="34" charset="0"/>
              </a:rPr>
              <a:t>funds</a:t>
            </a:r>
            <a:endParaRPr lang="sk-SK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7358082" y="4071942"/>
            <a:ext cx="1371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000" b="1" dirty="0" err="1" smtClean="0">
                <a:latin typeface="Tahoma" pitchFamily="34" charset="0"/>
                <a:cs typeface="Tahoma" pitchFamily="34" charset="0"/>
              </a:rPr>
              <a:t>domestic</a:t>
            </a:r>
            <a:r>
              <a:rPr lang="sk-SK" sz="10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k-SK" sz="1000" b="1" dirty="0" err="1" smtClean="0">
                <a:latin typeface="Tahoma" pitchFamily="34" charset="0"/>
                <a:cs typeface="Tahoma" pitchFamily="34" charset="0"/>
              </a:rPr>
              <a:t>funds</a:t>
            </a:r>
            <a:endParaRPr lang="sk-SK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BlokTextu 6"/>
          <p:cNvSpPr txBox="1">
            <a:spLocks noChangeArrowheads="1"/>
          </p:cNvSpPr>
          <p:nvPr/>
        </p:nvSpPr>
        <p:spPr bwMode="auto">
          <a:xfrm>
            <a:off x="5083175" y="5732463"/>
            <a:ext cx="381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900" dirty="0">
                <a:latin typeface="Tahoma" pitchFamily="34" charset="0"/>
                <a:cs typeface="Tahoma" pitchFamily="34" charset="0"/>
              </a:rPr>
              <a:t>Source: </a:t>
            </a:r>
            <a:r>
              <a:rPr lang="sk-SK" sz="900" dirty="0">
                <a:latin typeface="Tahoma" pitchFamily="34" charset="0"/>
                <a:cs typeface="Tahoma" pitchFamily="34" charset="0"/>
              </a:rPr>
              <a:t>SASS</a:t>
            </a:r>
            <a:endParaRPr lang="en-US" sz="900" dirty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900" dirty="0">
                <a:latin typeface="Tahoma" pitchFamily="34" charset="0"/>
                <a:cs typeface="Tahoma" pitchFamily="34" charset="0"/>
              </a:rPr>
              <a:t>Data as of 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December 31</a:t>
            </a:r>
            <a:r>
              <a:rPr lang="en-US" sz="900" dirty="0" smtClean="0">
                <a:latin typeface="Tahoma" pitchFamily="34" charset="0"/>
                <a:cs typeface="Tahoma" pitchFamily="34" charset="0"/>
              </a:rPr>
              <a:t>, 201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1</a:t>
            </a:r>
            <a:endParaRPr lang="en-US" sz="9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4067175" y="6308725"/>
            <a:ext cx="103505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D5D1D58-E929-4928-B5CD-0C53943F7F5B}" type="slidenum">
              <a:rPr lang="sk-SK" smtClean="0">
                <a:latin typeface="Tahoma" pitchFamily="34" charset="0"/>
                <a:cs typeface="Tahoma" pitchFamily="34" charset="0"/>
              </a:rPr>
              <a:pPr>
                <a:defRPr/>
              </a:pPr>
              <a:t>5</a:t>
            </a:fld>
            <a:endParaRPr lang="sk-SK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Text Box 50"/>
          <p:cNvSpPr txBox="1">
            <a:spLocks noChangeArrowheads="1"/>
          </p:cNvSpPr>
          <p:nvPr/>
        </p:nvSpPr>
        <p:spPr bwMode="auto">
          <a:xfrm>
            <a:off x="1818456" y="5589240"/>
            <a:ext cx="548984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200" b="1" dirty="0" smtClean="0">
                <a:latin typeface="Tahoma" pitchFamily="34" charset="0"/>
                <a:cs typeface="Tahoma" pitchFamily="34" charset="0"/>
              </a:rPr>
              <a:t>2008	           2009</a:t>
            </a:r>
            <a:r>
              <a:rPr lang="sk-SK" sz="1200" b="1" dirty="0">
                <a:latin typeface="Tahoma" pitchFamily="34" charset="0"/>
                <a:cs typeface="Tahoma" pitchFamily="34" charset="0"/>
              </a:rPr>
              <a:t>	</a:t>
            </a:r>
            <a:r>
              <a:rPr lang="sk-SK" sz="1200" b="1" dirty="0" smtClean="0">
                <a:latin typeface="Tahoma" pitchFamily="34" charset="0"/>
                <a:cs typeface="Tahoma" pitchFamily="34" charset="0"/>
              </a:rPr>
              <a:t>                          2010                         2011</a:t>
            </a:r>
            <a:endParaRPr lang="sk-SK" sz="12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643866" cy="1005840"/>
          </a:xfrm>
        </p:spPr>
        <p:txBody>
          <a:bodyPr/>
          <a:lstStyle/>
          <a:p>
            <a:r>
              <a:rPr lang="sk-SK" dirty="0" err="1" smtClean="0"/>
              <a:t>Retail</a:t>
            </a:r>
            <a:r>
              <a:rPr lang="sk-SK" dirty="0" smtClean="0"/>
              <a:t> </a:t>
            </a:r>
            <a:r>
              <a:rPr lang="sk-SK" dirty="0" err="1" smtClean="0"/>
              <a:t>management</a:t>
            </a:r>
            <a:r>
              <a:rPr lang="sk-SK" dirty="0" smtClean="0"/>
              <a:t> </a:t>
            </a:r>
            <a:r>
              <a:rPr lang="sk-SK" dirty="0" err="1" smtClean="0"/>
              <a:t>fee</a:t>
            </a:r>
            <a:r>
              <a:rPr lang="sk-SK" dirty="0" smtClean="0"/>
              <a:t> </a:t>
            </a:r>
            <a:r>
              <a:rPr lang="sk-SK" dirty="0" err="1" smtClean="0"/>
              <a:t>benchmarking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BC96DD-142B-4AD1-9AC4-BEDF81356D81}" type="slidenum">
              <a:rPr lang="sk-SK" smtClean="0"/>
              <a:pPr>
                <a:defRPr/>
              </a:pPr>
              <a:t>6</a:t>
            </a:fld>
            <a:endParaRPr lang="sk-SK" dirty="0"/>
          </a:p>
        </p:txBody>
      </p:sp>
      <p:graphicFrame>
        <p:nvGraphicFramePr>
          <p:cNvPr id="5" name="Chart 13"/>
          <p:cNvGraphicFramePr/>
          <p:nvPr/>
        </p:nvGraphicFramePr>
        <p:xfrm>
          <a:off x="285720" y="3500438"/>
          <a:ext cx="2071702" cy="2376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BlokTextu 6"/>
          <p:cNvSpPr txBox="1">
            <a:spLocks noChangeArrowheads="1"/>
          </p:cNvSpPr>
          <p:nvPr/>
        </p:nvSpPr>
        <p:spPr bwMode="auto">
          <a:xfrm>
            <a:off x="5072066" y="5857892"/>
            <a:ext cx="385765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sk-SK" sz="900" dirty="0" err="1" smtClean="0">
                <a:latin typeface="Tahoma" pitchFamily="34" charset="0"/>
                <a:cs typeface="Tahoma" pitchFamily="34" charset="0"/>
              </a:rPr>
              <a:t>Source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sk-SK" sz="900" dirty="0" err="1" smtClean="0">
                <a:latin typeface="Tahoma" pitchFamily="34" charset="0"/>
                <a:cs typeface="Tahoma" pitchFamily="34" charset="0"/>
              </a:rPr>
              <a:t>McKinsey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k-SK" sz="900" dirty="0" err="1" smtClean="0">
                <a:latin typeface="Tahoma" pitchFamily="34" charset="0"/>
                <a:cs typeface="Tahoma" pitchFamily="34" charset="0"/>
              </a:rPr>
              <a:t>Asset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k-SK" sz="900" dirty="0" err="1" smtClean="0">
                <a:latin typeface="Tahoma" pitchFamily="34" charset="0"/>
                <a:cs typeface="Tahoma" pitchFamily="34" charset="0"/>
              </a:rPr>
              <a:t>Management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k-SK" sz="900" dirty="0" err="1" smtClean="0">
                <a:latin typeface="Tahoma" pitchFamily="34" charset="0"/>
                <a:cs typeface="Tahoma" pitchFamily="34" charset="0"/>
              </a:rPr>
              <a:t>Survey</a:t>
            </a:r>
            <a:r>
              <a:rPr lang="sk-SK" sz="900" dirty="0" smtClean="0">
                <a:latin typeface="Tahoma" pitchFamily="34" charset="0"/>
                <a:cs typeface="Tahoma" pitchFamily="34" charset="0"/>
              </a:rPr>
              <a:t> 2011</a:t>
            </a:r>
            <a:endParaRPr lang="en-US" sz="9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072298" y="642918"/>
            <a:ext cx="2214611" cy="700608"/>
            <a:chOff x="7010400" y="206752"/>
            <a:chExt cx="2418254" cy="914876"/>
          </a:xfrm>
        </p:grpSpPr>
        <p:sp>
          <p:nvSpPr>
            <p:cNvPr id="10" name="TextBox 9"/>
            <p:cNvSpPr txBox="1"/>
            <p:nvPr/>
          </p:nvSpPr>
          <p:spPr>
            <a:xfrm>
              <a:off x="7322464" y="800105"/>
              <a:ext cx="2106190" cy="321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Last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/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first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quartile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22463" y="206752"/>
              <a:ext cx="1950143" cy="5626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First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/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last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</a:t>
              </a:r>
              <a:r>
                <a:rPr lang="sk-SK" sz="1000" dirty="0" err="1" smtClean="0">
                  <a:latin typeface="Tahoma" pitchFamily="34" charset="0"/>
                  <a:cs typeface="Tahoma" pitchFamily="34" charset="0"/>
                </a:rPr>
                <a:t>quartile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</a:t>
              </a:r>
            </a:p>
            <a:p>
              <a:endParaRPr lang="sk-SK" sz="1200" dirty="0"/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7010400" y="486611"/>
              <a:ext cx="1828800" cy="337304"/>
              <a:chOff x="7010400" y="486611"/>
              <a:chExt cx="1828800" cy="337304"/>
            </a:xfrm>
          </p:grpSpPr>
          <p:grpSp>
            <p:nvGrpSpPr>
              <p:cNvPr id="13" name="Group 19"/>
              <p:cNvGrpSpPr/>
              <p:nvPr/>
            </p:nvGrpSpPr>
            <p:grpSpPr>
              <a:xfrm>
                <a:off x="7239000" y="514353"/>
                <a:ext cx="771532" cy="309562"/>
                <a:chOff x="7239000" y="525783"/>
                <a:chExt cx="771532" cy="371474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16" name="Rectangle 5"/>
                <p:cNvSpPr/>
                <p:nvPr/>
              </p:nvSpPr>
              <p:spPr>
                <a:xfrm>
                  <a:off x="7367590" y="525783"/>
                  <a:ext cx="214314" cy="371474"/>
                </a:xfrm>
                <a:prstGeom prst="rect">
                  <a:avLst/>
                </a:prstGeom>
                <a:solidFill>
                  <a:srgbClr val="F3742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7239000" y="685800"/>
                  <a:ext cx="771532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Box 13"/>
              <p:cNvSpPr txBox="1"/>
              <p:nvPr/>
            </p:nvSpPr>
            <p:spPr>
              <a:xfrm>
                <a:off x="7010400" y="533400"/>
                <a:ext cx="228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000" dirty="0" smtClean="0">
                    <a:latin typeface="Tahoma" pitchFamily="34" charset="0"/>
                    <a:cs typeface="Tahoma" pitchFamily="34" charset="0"/>
                  </a:rPr>
                  <a:t>y</a:t>
                </a:r>
                <a:endParaRPr lang="sk-SK" sz="1000" dirty="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848600" y="486611"/>
                <a:ext cx="990600" cy="32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000" dirty="0" smtClean="0">
                    <a:latin typeface="Tahoma" pitchFamily="34" charset="0"/>
                    <a:cs typeface="Tahoma" pitchFamily="34" charset="0"/>
                  </a:rPr>
                  <a:t>   </a:t>
                </a:r>
                <a:r>
                  <a:rPr lang="sk-SK" sz="1000" dirty="0" err="1" smtClean="0">
                    <a:latin typeface="Tahoma" pitchFamily="34" charset="0"/>
                    <a:cs typeface="Tahoma" pitchFamily="34" charset="0"/>
                  </a:rPr>
                  <a:t>Average</a:t>
                </a:r>
                <a:endParaRPr lang="sk-SK" sz="1000" dirty="0">
                  <a:latin typeface="Tahoma" pitchFamily="34" charset="0"/>
                  <a:cs typeface="Tahoma" pitchFamily="34" charset="0"/>
                </a:endParaRPr>
              </a:p>
            </p:txBody>
          </p:sp>
        </p:grpSp>
      </p:grpSp>
      <p:sp>
        <p:nvSpPr>
          <p:cNvPr id="21" name="Oval 20"/>
          <p:cNvSpPr/>
          <p:nvPr/>
        </p:nvSpPr>
        <p:spPr>
          <a:xfrm flipV="1">
            <a:off x="6143636" y="1000108"/>
            <a:ext cx="304800" cy="166670"/>
          </a:xfrm>
          <a:prstGeom prst="ellipse">
            <a:avLst/>
          </a:prstGeom>
          <a:solidFill>
            <a:srgbClr val="F374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>
                <a:latin typeface="Times New Roman"/>
                <a:cs typeface="Times New Roman"/>
              </a:rPr>
              <a:t>%</a:t>
            </a:r>
            <a:endParaRPr lang="sk-SK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429388" y="92867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err="1" smtClean="0">
                <a:latin typeface="Tahoma" pitchFamily="34" charset="0"/>
                <a:cs typeface="Tahoma" pitchFamily="34" charset="0"/>
              </a:rPr>
              <a:t>Product</a:t>
            </a:r>
            <a:r>
              <a:rPr lang="sk-SK" sz="1000" dirty="0" smtClean="0">
                <a:latin typeface="Tahoma" pitchFamily="34" charset="0"/>
                <a:cs typeface="Tahoma" pitchFamily="34" charset="0"/>
              </a:rPr>
              <a:t> mix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571472" y="1357298"/>
          <a:ext cx="6500858" cy="453201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3074"/>
                <a:gridCol w="1785950"/>
                <a:gridCol w="1643074"/>
                <a:gridCol w="1428760"/>
              </a:tblGrid>
              <a:tr h="367601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solidFill>
                      <a:srgbClr val="F374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latin typeface="Tahoma" pitchFamily="34" charset="0"/>
                          <a:cs typeface="Tahoma" pitchFamily="34" charset="0"/>
                        </a:rPr>
                        <a:t>CEE </a:t>
                      </a:r>
                      <a:r>
                        <a:rPr lang="sk-SK" sz="1400" dirty="0" err="1" smtClean="0">
                          <a:latin typeface="Tahoma" pitchFamily="34" charset="0"/>
                          <a:cs typeface="Tahoma" pitchFamily="34" charset="0"/>
                        </a:rPr>
                        <a:t>Region</a:t>
                      </a:r>
                      <a:endParaRPr lang="sk-SK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374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latin typeface="Tahoma" pitchFamily="34" charset="0"/>
                          <a:cs typeface="Tahoma" pitchFamily="34" charset="0"/>
                        </a:rPr>
                        <a:t>Western </a:t>
                      </a:r>
                      <a:r>
                        <a:rPr lang="sk-SK" sz="1400" dirty="0" err="1" smtClean="0">
                          <a:latin typeface="Tahoma" pitchFamily="34" charset="0"/>
                          <a:cs typeface="Tahoma" pitchFamily="34" charset="0"/>
                        </a:rPr>
                        <a:t>Europe</a:t>
                      </a:r>
                      <a:endParaRPr lang="sk-SK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374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err="1" smtClean="0">
                          <a:latin typeface="Tahoma" pitchFamily="34" charset="0"/>
                          <a:cs typeface="Tahoma" pitchFamily="34" charset="0"/>
                        </a:rPr>
                        <a:t>Diference</a:t>
                      </a:r>
                      <a:endParaRPr lang="sk-SK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37421"/>
                    </a:solidFill>
                  </a:tcPr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smtClean="0"/>
                        <a:t>Money </a:t>
                      </a:r>
                      <a:r>
                        <a:rPr lang="sk-SK" sz="1400" b="1" dirty="0" err="1" smtClean="0"/>
                        <a:t>market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k-SK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 marL="90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39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0000"/>
                </a:tc>
              </a:tr>
              <a:tr h="546291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Fixed</a:t>
                      </a:r>
                      <a:r>
                        <a:rPr lang="sk-SK" sz="1400" b="1" dirty="0" smtClean="0"/>
                        <a:t> </a:t>
                      </a:r>
                      <a:r>
                        <a:rPr lang="sk-SK" sz="1400" b="1" dirty="0" err="1" smtClean="0"/>
                        <a:t>income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 marL="90000"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27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Structured</a:t>
                      </a:r>
                      <a:r>
                        <a:rPr lang="sk-SK" sz="1400" b="1" dirty="0" smtClean="0"/>
                        <a:t> </a:t>
                      </a:r>
                      <a:r>
                        <a:rPr lang="sk-SK" sz="1400" b="1" dirty="0" err="1" smtClean="0"/>
                        <a:t>funds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23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28917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Equity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19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Real</a:t>
                      </a:r>
                      <a:r>
                        <a:rPr lang="sk-SK" sz="1400" b="1" dirty="0" smtClean="0"/>
                        <a:t> </a:t>
                      </a:r>
                      <a:r>
                        <a:rPr lang="sk-SK" sz="1400" b="1" dirty="0" err="1" smtClean="0"/>
                        <a:t>Estate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14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Alternative</a:t>
                      </a:r>
                      <a:r>
                        <a:rPr lang="sk-SK" sz="1400" b="1" dirty="0" smtClean="0"/>
                        <a:t> </a:t>
                      </a:r>
                      <a:r>
                        <a:rPr lang="sk-SK" sz="1400" b="1" dirty="0" err="1" smtClean="0"/>
                        <a:t>funds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 5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Hedge</a:t>
                      </a:r>
                      <a:r>
                        <a:rPr lang="sk-SK" sz="1400" b="1" dirty="0" smtClean="0"/>
                        <a:t> </a:t>
                      </a:r>
                      <a:r>
                        <a:rPr lang="sk-SK" sz="1400" b="1" dirty="0" err="1" smtClean="0"/>
                        <a:t>Funds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14868">
                <a:tc>
                  <a:txBody>
                    <a:bodyPr/>
                    <a:lstStyle/>
                    <a:p>
                      <a:r>
                        <a:rPr lang="sk-SK" sz="1400" b="1" dirty="0" err="1" smtClean="0"/>
                        <a:t>Balanced</a:t>
                      </a:r>
                      <a:endParaRPr lang="sk-SK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latin typeface="Tahoma" pitchFamily="34" charset="0"/>
                          <a:cs typeface="Tahoma" pitchFamily="34" charset="0"/>
                        </a:rPr>
                        <a:t>-4</a:t>
                      </a:r>
                      <a:endParaRPr lang="sk-SK" sz="16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60" name="Group 259"/>
          <p:cNvGrpSpPr/>
          <p:nvPr/>
        </p:nvGrpSpPr>
        <p:grpSpPr>
          <a:xfrm>
            <a:off x="2571736" y="1714488"/>
            <a:ext cx="602449" cy="757301"/>
            <a:chOff x="2285984" y="1714488"/>
            <a:chExt cx="602449" cy="757301"/>
          </a:xfrm>
        </p:grpSpPr>
        <p:sp>
          <p:nvSpPr>
            <p:cNvPr id="76" name="TextBox 75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82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500034" y="85723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>
                <a:latin typeface="Tahoma" pitchFamily="34" charset="0"/>
                <a:cs typeface="Tahoma" pitchFamily="34" charset="0"/>
              </a:rPr>
              <a:t>(2010, BP)</a:t>
            </a:r>
            <a:endParaRPr lang="sk-SK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3357554" y="4929198"/>
            <a:ext cx="1428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dirty="0" smtClean="0">
                <a:latin typeface="Tahoma" pitchFamily="34" charset="0"/>
                <a:cs typeface="Tahoma" pitchFamily="34" charset="0"/>
              </a:rPr>
              <a:t>1</a:t>
            </a:r>
            <a:endParaRPr lang="sk-SK" sz="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642910" y="5857892"/>
            <a:ext cx="19288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/>
              <a:t>1. no </a:t>
            </a:r>
            <a:r>
              <a:rPr lang="sk-SK" sz="1000" dirty="0" err="1" smtClean="0"/>
              <a:t>quartile</a:t>
            </a:r>
            <a:r>
              <a:rPr lang="sk-SK" sz="1000" dirty="0" smtClean="0"/>
              <a:t> </a:t>
            </a:r>
            <a:r>
              <a:rPr lang="sk-SK" sz="1000" dirty="0" err="1" smtClean="0"/>
              <a:t>available</a:t>
            </a:r>
            <a:endParaRPr lang="sk-SK" sz="1000" dirty="0"/>
          </a:p>
        </p:txBody>
      </p:sp>
      <p:sp>
        <p:nvSpPr>
          <p:cNvPr id="259" name="TextBox 258"/>
          <p:cNvSpPr txBox="1"/>
          <p:nvPr/>
        </p:nvSpPr>
        <p:spPr>
          <a:xfrm>
            <a:off x="3143240" y="1714488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106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77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56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61" name="Group 260"/>
          <p:cNvGrpSpPr/>
          <p:nvPr/>
        </p:nvGrpSpPr>
        <p:grpSpPr>
          <a:xfrm>
            <a:off x="4286248" y="1714488"/>
            <a:ext cx="602449" cy="757301"/>
            <a:chOff x="2285984" y="1714488"/>
            <a:chExt cx="602449" cy="757301"/>
          </a:xfrm>
        </p:grpSpPr>
        <p:sp>
          <p:nvSpPr>
            <p:cNvPr id="262" name="TextBox 261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264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265" name="Straight Connector 264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67" name="TextBox 266"/>
          <p:cNvSpPr txBox="1"/>
          <p:nvPr/>
        </p:nvSpPr>
        <p:spPr>
          <a:xfrm>
            <a:off x="4857752" y="1714488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50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38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24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31" name="Group 330"/>
          <p:cNvGrpSpPr/>
          <p:nvPr/>
        </p:nvGrpSpPr>
        <p:grpSpPr>
          <a:xfrm>
            <a:off x="2571736" y="2214554"/>
            <a:ext cx="602449" cy="757301"/>
            <a:chOff x="2285984" y="1714488"/>
            <a:chExt cx="602449" cy="757301"/>
          </a:xfrm>
        </p:grpSpPr>
        <p:sp>
          <p:nvSpPr>
            <p:cNvPr id="332" name="TextBox 331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34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35" name="Straight Connector 334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TextBox 335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37" name="TextBox 336"/>
          <p:cNvSpPr txBox="1"/>
          <p:nvPr/>
        </p:nvSpPr>
        <p:spPr>
          <a:xfrm>
            <a:off x="3143240" y="2285992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130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105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80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38" name="Group 337"/>
          <p:cNvGrpSpPr/>
          <p:nvPr/>
        </p:nvGrpSpPr>
        <p:grpSpPr>
          <a:xfrm>
            <a:off x="4286248" y="2214554"/>
            <a:ext cx="602449" cy="757301"/>
            <a:chOff x="2285984" y="1714488"/>
            <a:chExt cx="602449" cy="757301"/>
          </a:xfrm>
        </p:grpSpPr>
        <p:sp>
          <p:nvSpPr>
            <p:cNvPr id="339" name="TextBox 338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41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42" name="Straight Connector 341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TextBox 342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44" name="TextBox 343"/>
          <p:cNvSpPr txBox="1"/>
          <p:nvPr/>
        </p:nvSpPr>
        <p:spPr>
          <a:xfrm>
            <a:off x="4857752" y="2285992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88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78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63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45" name="Group 344"/>
          <p:cNvGrpSpPr/>
          <p:nvPr/>
        </p:nvGrpSpPr>
        <p:grpSpPr>
          <a:xfrm>
            <a:off x="2571736" y="2786058"/>
            <a:ext cx="602449" cy="757301"/>
            <a:chOff x="2285984" y="1714488"/>
            <a:chExt cx="602449" cy="757301"/>
          </a:xfrm>
        </p:grpSpPr>
        <p:sp>
          <p:nvSpPr>
            <p:cNvPr id="346" name="TextBox 345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48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49" name="Straight Connector 348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TextBox 349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51" name="TextBox 350"/>
          <p:cNvSpPr txBox="1"/>
          <p:nvPr/>
        </p:nvSpPr>
        <p:spPr>
          <a:xfrm>
            <a:off x="3143240" y="278605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132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123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87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52" name="Group 351"/>
          <p:cNvGrpSpPr/>
          <p:nvPr/>
        </p:nvGrpSpPr>
        <p:grpSpPr>
          <a:xfrm>
            <a:off x="4286248" y="2786058"/>
            <a:ext cx="602449" cy="757301"/>
            <a:chOff x="2285984" y="1714488"/>
            <a:chExt cx="602449" cy="757301"/>
          </a:xfrm>
        </p:grpSpPr>
        <p:sp>
          <p:nvSpPr>
            <p:cNvPr id="353" name="TextBox 352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55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56" name="Straight Connector 355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TextBox 356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58" name="TextBox 357"/>
          <p:cNvSpPr txBox="1"/>
          <p:nvPr/>
        </p:nvSpPr>
        <p:spPr>
          <a:xfrm>
            <a:off x="4857752" y="278605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124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100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92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59" name="Group 358"/>
          <p:cNvGrpSpPr/>
          <p:nvPr/>
        </p:nvGrpSpPr>
        <p:grpSpPr>
          <a:xfrm>
            <a:off x="2571736" y="3286124"/>
            <a:ext cx="602449" cy="757301"/>
            <a:chOff x="2285984" y="1714488"/>
            <a:chExt cx="602449" cy="757301"/>
          </a:xfrm>
        </p:grpSpPr>
        <p:sp>
          <p:nvSpPr>
            <p:cNvPr id="360" name="TextBox 359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62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63" name="Straight Connector 362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TextBox 363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65" name="TextBox 364"/>
          <p:cNvSpPr txBox="1"/>
          <p:nvPr/>
        </p:nvSpPr>
        <p:spPr>
          <a:xfrm>
            <a:off x="3143240" y="328612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200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165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131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66" name="Group 365"/>
          <p:cNvGrpSpPr/>
          <p:nvPr/>
        </p:nvGrpSpPr>
        <p:grpSpPr>
          <a:xfrm>
            <a:off x="4286248" y="3286124"/>
            <a:ext cx="602449" cy="757301"/>
            <a:chOff x="2285984" y="1714488"/>
            <a:chExt cx="602449" cy="757301"/>
          </a:xfrm>
        </p:grpSpPr>
        <p:sp>
          <p:nvSpPr>
            <p:cNvPr id="367" name="TextBox 366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68" name="TextBox 367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69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70" name="Straight Connector 369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TextBox 370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4857752" y="328612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160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146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120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73" name="Group 372"/>
          <p:cNvGrpSpPr/>
          <p:nvPr/>
        </p:nvGrpSpPr>
        <p:grpSpPr>
          <a:xfrm>
            <a:off x="2571736" y="3786190"/>
            <a:ext cx="602449" cy="757301"/>
            <a:chOff x="2285984" y="1714488"/>
            <a:chExt cx="602449" cy="757301"/>
          </a:xfrm>
        </p:grpSpPr>
        <p:sp>
          <p:nvSpPr>
            <p:cNvPr id="374" name="TextBox 373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76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77" name="Straight Connector 376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TextBox 377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79" name="TextBox 378"/>
          <p:cNvSpPr txBox="1"/>
          <p:nvPr/>
        </p:nvSpPr>
        <p:spPr>
          <a:xfrm>
            <a:off x="3143240" y="3857628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137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111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95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4286248" y="3786190"/>
            <a:ext cx="602449" cy="757301"/>
            <a:chOff x="2285984" y="1714488"/>
            <a:chExt cx="602449" cy="757301"/>
          </a:xfrm>
        </p:grpSpPr>
        <p:sp>
          <p:nvSpPr>
            <p:cNvPr id="381" name="TextBox 380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83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84" name="Straight Connector 383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5" name="TextBox 384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86" name="TextBox 385"/>
          <p:cNvSpPr txBox="1"/>
          <p:nvPr/>
        </p:nvSpPr>
        <p:spPr>
          <a:xfrm>
            <a:off x="4857752" y="385762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149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97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62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87" name="Group 386"/>
          <p:cNvGrpSpPr/>
          <p:nvPr/>
        </p:nvGrpSpPr>
        <p:grpSpPr>
          <a:xfrm>
            <a:off x="2571736" y="4286256"/>
            <a:ext cx="602449" cy="757301"/>
            <a:chOff x="2285984" y="1714488"/>
            <a:chExt cx="602449" cy="757301"/>
          </a:xfrm>
        </p:grpSpPr>
        <p:sp>
          <p:nvSpPr>
            <p:cNvPr id="388" name="TextBox 387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90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91" name="Straight Connector 390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2" name="TextBox 391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93" name="TextBox 392"/>
          <p:cNvSpPr txBox="1"/>
          <p:nvPr/>
        </p:nvSpPr>
        <p:spPr>
          <a:xfrm>
            <a:off x="3143240" y="4357694"/>
            <a:ext cx="428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149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110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20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94" name="Group 393"/>
          <p:cNvGrpSpPr/>
          <p:nvPr/>
        </p:nvGrpSpPr>
        <p:grpSpPr>
          <a:xfrm>
            <a:off x="4286248" y="4286256"/>
            <a:ext cx="602449" cy="757301"/>
            <a:chOff x="2285984" y="1714488"/>
            <a:chExt cx="602449" cy="757301"/>
          </a:xfrm>
        </p:grpSpPr>
        <p:sp>
          <p:nvSpPr>
            <p:cNvPr id="395" name="TextBox 394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6" name="TextBox 395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397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398" name="Straight Connector 397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00" name="TextBox 399"/>
          <p:cNvSpPr txBox="1"/>
          <p:nvPr/>
        </p:nvSpPr>
        <p:spPr>
          <a:xfrm>
            <a:off x="4857752" y="435769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134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105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70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401" name="Group 400"/>
          <p:cNvGrpSpPr/>
          <p:nvPr/>
        </p:nvGrpSpPr>
        <p:grpSpPr>
          <a:xfrm>
            <a:off x="2571736" y="4857760"/>
            <a:ext cx="602449" cy="757301"/>
            <a:chOff x="2285984" y="1714488"/>
            <a:chExt cx="602449" cy="757301"/>
          </a:xfrm>
        </p:grpSpPr>
        <p:sp>
          <p:nvSpPr>
            <p:cNvPr id="402" name="TextBox 401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404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405" name="Straight Connector 404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TextBox 405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07" name="TextBox 406"/>
          <p:cNvSpPr txBox="1"/>
          <p:nvPr/>
        </p:nvSpPr>
        <p:spPr>
          <a:xfrm>
            <a:off x="3143240" y="4857760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1000" dirty="0" smtClean="0">
              <a:latin typeface="Tahoma" pitchFamily="34" charset="0"/>
              <a:cs typeface="Tahoma" pitchFamily="34" charset="0"/>
            </a:endParaRP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150</a:t>
            </a:r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408" name="Group 407"/>
          <p:cNvGrpSpPr/>
          <p:nvPr/>
        </p:nvGrpSpPr>
        <p:grpSpPr>
          <a:xfrm>
            <a:off x="4286248" y="4857760"/>
            <a:ext cx="602449" cy="757301"/>
            <a:chOff x="2285984" y="1714488"/>
            <a:chExt cx="602449" cy="757301"/>
          </a:xfrm>
        </p:grpSpPr>
        <p:sp>
          <p:nvSpPr>
            <p:cNvPr id="409" name="TextBox 408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411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412" name="Straight Connector 411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TextBox 412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14" name="TextBox 413"/>
          <p:cNvSpPr txBox="1"/>
          <p:nvPr/>
        </p:nvSpPr>
        <p:spPr>
          <a:xfrm>
            <a:off x="4857752" y="4857760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175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148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125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415" name="Group 414"/>
          <p:cNvGrpSpPr/>
          <p:nvPr/>
        </p:nvGrpSpPr>
        <p:grpSpPr>
          <a:xfrm>
            <a:off x="2571736" y="5357826"/>
            <a:ext cx="602449" cy="757301"/>
            <a:chOff x="2285984" y="1714488"/>
            <a:chExt cx="602449" cy="757301"/>
          </a:xfrm>
        </p:grpSpPr>
        <p:sp>
          <p:nvSpPr>
            <p:cNvPr id="416" name="TextBox 415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418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419" name="Straight Connector 418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TextBox 419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21" name="Group 420"/>
          <p:cNvGrpSpPr/>
          <p:nvPr/>
        </p:nvGrpSpPr>
        <p:grpSpPr>
          <a:xfrm>
            <a:off x="4286248" y="5357826"/>
            <a:ext cx="602449" cy="757301"/>
            <a:chOff x="2285984" y="1714488"/>
            <a:chExt cx="602449" cy="757301"/>
          </a:xfrm>
        </p:grpSpPr>
        <p:sp>
          <p:nvSpPr>
            <p:cNvPr id="422" name="TextBox 421"/>
            <p:cNvSpPr txBox="1"/>
            <p:nvPr/>
          </p:nvSpPr>
          <p:spPr>
            <a:xfrm>
              <a:off x="2627608" y="2071679"/>
              <a:ext cx="1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Z </a:t>
              </a:r>
              <a:r>
                <a:rPr lang="sk-SK" sz="1000" strike="sngStrike" dirty="0" smtClean="0">
                  <a:latin typeface="Tahoma" pitchFamily="34" charset="0"/>
                  <a:cs typeface="Tahoma" pitchFamily="34" charset="0"/>
                </a:rPr>
                <a:t>      </a:t>
              </a:r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  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3" name="TextBox 422"/>
            <p:cNvSpPr txBox="1"/>
            <p:nvPr/>
          </p:nvSpPr>
          <p:spPr>
            <a:xfrm>
              <a:off x="2571736" y="1714488"/>
              <a:ext cx="21431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X</a:t>
              </a:r>
            </a:p>
            <a:p>
              <a:endParaRPr lang="sk-SK" sz="1200" dirty="0"/>
            </a:p>
          </p:txBody>
        </p:sp>
        <p:sp>
          <p:nvSpPr>
            <p:cNvPr id="424" name="Rectangle 5"/>
            <p:cNvSpPr/>
            <p:nvPr/>
          </p:nvSpPr>
          <p:spPr>
            <a:xfrm>
              <a:off x="2619724" y="1928802"/>
              <a:ext cx="149283" cy="185777"/>
            </a:xfrm>
            <a:prstGeom prst="rect">
              <a:avLst/>
            </a:prstGeom>
            <a:solidFill>
              <a:srgbClr val="F3742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425" name="Straight Connector 424"/>
            <p:cNvCxnSpPr/>
            <p:nvPr/>
          </p:nvCxnSpPr>
          <p:spPr>
            <a:xfrm>
              <a:off x="2500298" y="2021691"/>
              <a:ext cx="388135" cy="0"/>
            </a:xfrm>
            <a:prstGeom prst="lin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TextBox 425"/>
            <p:cNvSpPr txBox="1"/>
            <p:nvPr/>
          </p:nvSpPr>
          <p:spPr>
            <a:xfrm>
              <a:off x="2285984" y="1857364"/>
              <a:ext cx="212311" cy="247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smtClean="0">
                  <a:latin typeface="Tahoma" pitchFamily="34" charset="0"/>
                  <a:cs typeface="Tahoma" pitchFamily="34" charset="0"/>
                </a:rPr>
                <a:t>y</a:t>
              </a:r>
              <a:endParaRPr lang="sk-SK" sz="1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27" name="TextBox 426"/>
          <p:cNvSpPr txBox="1"/>
          <p:nvPr/>
        </p:nvSpPr>
        <p:spPr>
          <a:xfrm>
            <a:off x="3143240" y="535782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166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114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92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8" name="TextBox 427"/>
          <p:cNvSpPr txBox="1"/>
          <p:nvPr/>
        </p:nvSpPr>
        <p:spPr>
          <a:xfrm>
            <a:off x="4857752" y="535782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128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118</a:t>
            </a:r>
          </a:p>
          <a:p>
            <a:r>
              <a:rPr lang="sk-SK" sz="1000" dirty="0" smtClean="0">
                <a:latin typeface="Tahoma" pitchFamily="34" charset="0"/>
                <a:cs typeface="Tahoma" pitchFamily="34" charset="0"/>
              </a:rPr>
              <a:t>91</a:t>
            </a:r>
          </a:p>
          <a:p>
            <a:endParaRPr lang="sk-SK" sz="1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Impact of New Funds on Industry Growth</a:t>
            </a:r>
            <a:endParaRPr lang="en-US" smtClean="0"/>
          </a:p>
        </p:txBody>
      </p:sp>
      <p:sp>
        <p:nvSpPr>
          <p:cNvPr id="5123" name="Zástupný symbol čísla snímky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414D10-D10D-4F65-9D89-6ECD5E4C3013}" type="slidenum">
              <a:rPr lang="sk-SK"/>
              <a:pPr/>
              <a:t>7</a:t>
            </a:fld>
            <a:endParaRPr lang="sk-SK"/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6023570" cy="429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lokTextu 7"/>
          <p:cNvSpPr txBox="1"/>
          <p:nvPr/>
        </p:nvSpPr>
        <p:spPr>
          <a:xfrm>
            <a:off x="6660232" y="1268760"/>
            <a:ext cx="9286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sk-SK" dirty="0">
                <a:solidFill>
                  <a:srgbClr val="595959"/>
                </a:solidFill>
                <a:latin typeface="Tahoma" pitchFamily="34" charset="0"/>
                <a:cs typeface="Tahoma" pitchFamily="34" charset="0"/>
              </a:rPr>
              <a:t>(€ </a:t>
            </a:r>
            <a:r>
              <a:rPr lang="sk-SK" dirty="0" err="1">
                <a:solidFill>
                  <a:srgbClr val="595959"/>
                </a:solidFill>
                <a:latin typeface="Tahoma" pitchFamily="34" charset="0"/>
                <a:cs typeface="Tahoma" pitchFamily="34" charset="0"/>
              </a:rPr>
              <a:t>bn</a:t>
            </a:r>
            <a:r>
              <a:rPr lang="sk-SK" dirty="0">
                <a:solidFill>
                  <a:srgbClr val="595959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dirty="0">
              <a:solidFill>
                <a:srgbClr val="59595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6" name="BlokTextu 8"/>
          <p:cNvSpPr txBox="1">
            <a:spLocks noChangeArrowheads="1"/>
          </p:cNvSpPr>
          <p:nvPr/>
        </p:nvSpPr>
        <p:spPr bwMode="auto">
          <a:xfrm>
            <a:off x="6444208" y="5589240"/>
            <a:ext cx="2000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800" b="1" dirty="0" err="1"/>
              <a:t>Source</a:t>
            </a:r>
            <a:r>
              <a:rPr lang="sk-SK" sz="800" b="1" dirty="0"/>
              <a:t>:  </a:t>
            </a:r>
            <a:r>
              <a:rPr lang="sk-SK" sz="800" dirty="0" err="1"/>
              <a:t>European</a:t>
            </a:r>
            <a:r>
              <a:rPr lang="sk-SK" sz="800" dirty="0"/>
              <a:t> </a:t>
            </a:r>
            <a:r>
              <a:rPr lang="sk-SK" sz="800" dirty="0" err="1"/>
              <a:t>Fund</a:t>
            </a:r>
            <a:r>
              <a:rPr lang="sk-SK" sz="800" dirty="0"/>
              <a:t> </a:t>
            </a:r>
            <a:r>
              <a:rPr lang="sk-SK" sz="800" dirty="0" err="1"/>
              <a:t>Market</a:t>
            </a:r>
            <a:r>
              <a:rPr lang="sk-SK" sz="800" dirty="0"/>
              <a:t> </a:t>
            </a:r>
            <a:r>
              <a:rPr lang="sk-SK" sz="800" dirty="0" err="1"/>
              <a:t>Review</a:t>
            </a:r>
            <a:r>
              <a:rPr lang="sk-SK" sz="800" dirty="0"/>
              <a:t> (2012 </a:t>
            </a:r>
            <a:r>
              <a:rPr lang="sk-SK" sz="800" dirty="0" err="1"/>
              <a:t>Edition</a:t>
            </a:r>
            <a:r>
              <a:rPr lang="sk-SK" sz="800" dirty="0"/>
              <a:t>), </a:t>
            </a:r>
            <a:r>
              <a:rPr lang="sk-SK" sz="800" dirty="0" err="1"/>
              <a:t>Lipper</a:t>
            </a:r>
            <a:r>
              <a:rPr lang="sk-SK" sz="800" dirty="0"/>
              <a:t>,</a:t>
            </a:r>
            <a:endParaRPr lang="en-US" sz="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Questions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discussion</a:t>
            </a:r>
            <a:endParaRPr lang="sk-S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DD6B4B-A892-4C2E-AF63-05CB36987227}" type="slidenum">
              <a:rPr lang="sk-SK" smtClean="0"/>
              <a:pPr>
                <a:defRPr/>
              </a:pPr>
              <a:t>8</a:t>
            </a:fld>
            <a:endParaRPr lang="sk-SK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76011" y="1017928"/>
            <a:ext cx="826935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37421"/>
              </a:buClr>
              <a:buSzTx/>
              <a:buFont typeface="Wingdings" pitchFamily="2" charset="2"/>
              <a:buChar char="q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 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Aký</a:t>
            </a:r>
            <a:r>
              <a:rPr kumimoji="0" lang="sk-SK" sz="1600" b="0" i="0" u="none" strike="noStrike" cap="none" normalizeH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fond 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je ideálny pre </a:t>
            </a:r>
            <a:r>
              <a:rPr lang="sk-SK" sz="1600" dirty="0" smtClean="0">
                <a:latin typeface="+mn-lt"/>
                <a:ea typeface="Calibri" pitchFamily="34" charset="0"/>
                <a:cs typeface="Tahoma" pitchFamily="34" charset="0"/>
              </a:rPr>
              <a:t>štandardného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</a:t>
            </a:r>
            <a:r>
              <a:rPr kumimoji="0" lang="sk-SK" sz="1600" b="0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retailového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investora v ČR a SR?</a:t>
            </a:r>
            <a:endParaRPr kumimoji="0" lang="sk-SK" sz="1600" b="0" i="0" u="none" strike="noStrike" cap="none" normalizeH="0" baseline="0" dirty="0" smtClean="0">
              <a:ln>
                <a:noFill/>
              </a:ln>
              <a:effectLst/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37421"/>
              </a:buClr>
              <a:buSzTx/>
              <a:buFont typeface="Wingdings" pitchFamily="2" charset="2"/>
              <a:buChar char="q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  </a:t>
            </a:r>
            <a:r>
              <a:rPr lang="sk-SK" sz="1600" dirty="0" smtClean="0">
                <a:latin typeface="+mn-lt"/>
                <a:ea typeface="Calibri" pitchFamily="34" charset="0"/>
                <a:cs typeface="Tahoma" pitchFamily="34" charset="0"/>
              </a:rPr>
              <a:t>Ktoré fondy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preferujú distribútori a ktoré správcovia?</a:t>
            </a:r>
            <a:endParaRPr kumimoji="0" lang="sk-SK" sz="1600" b="0" i="0" u="none" strike="noStrike" cap="none" normalizeH="0" baseline="0" dirty="0" smtClean="0">
              <a:ln>
                <a:noFill/>
              </a:ln>
              <a:effectLst/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37421"/>
              </a:buClr>
              <a:buSzTx/>
              <a:buFont typeface="Wingdings" pitchFamily="2" charset="2"/>
              <a:buChar char="q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   Existuje priestor na pokles poplatkov, alebo je ich súčasná úroveň adekvátna?</a:t>
            </a:r>
            <a:endParaRPr kumimoji="0" lang="sk-SK" sz="1600" b="0" i="0" u="none" strike="noStrike" cap="none" normalizeH="0" baseline="0" dirty="0" smtClean="0">
              <a:ln>
                <a:noFill/>
              </a:ln>
              <a:effectLst/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37421"/>
              </a:buClr>
              <a:buSzTx/>
              <a:buFont typeface="Wingdings" pitchFamily="2" charset="2"/>
              <a:buChar char="q"/>
              <a:tabLst/>
            </a:pPr>
            <a:r>
              <a:rPr lang="sk-SK" sz="1600" dirty="0" smtClean="0">
                <a:latin typeface="+mn-lt"/>
                <a:cs typeface="Tahoma" pitchFamily="34" charset="0"/>
              </a:rPr>
              <a:t>   Nové fondy so zaujímavým investičným príbehom sa vždy predávajú lepšie - prinesú aj novootvorené fondy v rámci smernice UCITS IV zvýšený záujem investorov?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>
                <a:srgbClr val="F37421"/>
              </a:buClr>
              <a:buSzTx/>
              <a:buFont typeface="Wingdings" pitchFamily="2" charset="2"/>
              <a:buChar char="q"/>
              <a:tabLst/>
            </a:pP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cs typeface="Tahoma" pitchFamily="34" charset="0"/>
              </a:rPr>
              <a:t>  Ako</a:t>
            </a:r>
            <a:r>
              <a:rPr kumimoji="0" lang="sk-SK" sz="1600" b="0" i="0" u="none" strike="noStrike" cap="none" normalizeH="0" dirty="0" smtClean="0">
                <a:ln>
                  <a:noFill/>
                </a:ln>
                <a:effectLst/>
                <a:latin typeface="+mn-lt"/>
                <a:cs typeface="Tahoma" pitchFamily="34" charset="0"/>
              </a:rPr>
              <a:t> ovplyvňuje inováciu </a:t>
            </a:r>
            <a:r>
              <a:rPr lang="sk-SK" sz="1600" dirty="0" smtClean="0">
                <a:latin typeface="+mn-lt"/>
                <a:cs typeface="Tahoma" pitchFamily="34" charset="0"/>
              </a:rPr>
              <a:t>neustále rozširujúca sa miera regulácie?</a:t>
            </a:r>
            <a:r>
              <a:rPr kumimoji="0" lang="sk-SK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cs typeface="Tahoma" pitchFamily="34" charset="0"/>
              </a:rPr>
              <a:t> </a:t>
            </a:r>
          </a:p>
        </p:txBody>
      </p:sp>
      <p:pic>
        <p:nvPicPr>
          <p:cNvPr id="34818" name="Picture 2" descr="C:\Documents and Settings\mmatusovic\Desktop\Think-Safety-First-Hard-Hat-Decal-HH-026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822" y="4553727"/>
            <a:ext cx="1289142" cy="1289142"/>
          </a:xfrm>
          <a:prstGeom prst="rect">
            <a:avLst/>
          </a:prstGeom>
          <a:noFill/>
        </p:spPr>
      </p:pic>
      <p:pic>
        <p:nvPicPr>
          <p:cNvPr id="34819" name="Picture 3" descr="C:\Documents and Settings\mmatusovic\Desktop\PDF_commodities_w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825772"/>
            <a:ext cx="2373229" cy="1080121"/>
          </a:xfrm>
          <a:prstGeom prst="rect">
            <a:avLst/>
          </a:prstGeom>
          <a:noFill/>
        </p:spPr>
      </p:pic>
      <p:pic>
        <p:nvPicPr>
          <p:cNvPr id="34820" name="Picture 4" descr="C:\Documents and Settings\mmatusovic\Desktop\LFP0409_Alderton_PM_RealEstat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608117"/>
            <a:ext cx="1212469" cy="1212469"/>
          </a:xfrm>
          <a:prstGeom prst="rect">
            <a:avLst/>
          </a:prstGeom>
          <a:noFill/>
        </p:spPr>
      </p:pic>
      <p:pic>
        <p:nvPicPr>
          <p:cNvPr id="35842" name="Picture 2" descr="http://t3.gstatic.com/images?q=tbn:ANd9GcQVTakAVh2h8Q2q31-jt6-tsDPm4e4dKOBx0Ge8Y5fMzpAm01o1F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6771" y="4370000"/>
            <a:ext cx="1440160" cy="1470803"/>
          </a:xfrm>
          <a:prstGeom prst="rect">
            <a:avLst/>
          </a:prstGeom>
          <a:noFill/>
        </p:spPr>
      </p:pic>
      <p:pic>
        <p:nvPicPr>
          <p:cNvPr id="3074" name="Picture 2" descr="http://chuckslowe.com/wp-content/uploads/2011/04/regulations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765" y="4510549"/>
            <a:ext cx="1469471" cy="1332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984775" cy="1143000"/>
          </a:xfrm>
        </p:spPr>
        <p:txBody>
          <a:bodyPr/>
          <a:lstStyle/>
          <a:p>
            <a:r>
              <a:rPr lang="sk-SK" sz="2400" dirty="0" smtClean="0"/>
              <a:t>Základné pravidlo investora: </a:t>
            </a:r>
            <a:br>
              <a:rPr lang="sk-SK" sz="2400" dirty="0" smtClean="0"/>
            </a:br>
            <a:r>
              <a:rPr lang="sk-SK" sz="2400" dirty="0" smtClean="0"/>
              <a:t>„Kupujem si iba produkt, ktorému rozumiem“.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DD6B4B-A892-4C2E-AF63-05CB36987227}" type="slidenum">
              <a:rPr lang="sk-SK" smtClean="0"/>
              <a:pPr>
                <a:defRPr/>
              </a:pPr>
              <a:t>9</a:t>
            </a:fld>
            <a:endParaRPr lang="sk-SK" dirty="0"/>
          </a:p>
        </p:txBody>
      </p:sp>
      <p:pic>
        <p:nvPicPr>
          <p:cNvPr id="34818" name="Picture 2" descr="C:\Documents and Settings\mmatusovic\Desktop\13116879041311688129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5246117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dvolený návrh">
  <a:themeElements>
    <a:clrScheme name="Predvolený návrh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703C"/>
      </a:accent1>
      <a:accent2>
        <a:srgbClr val="004B8D"/>
      </a:accent2>
      <a:accent3>
        <a:srgbClr val="FFFFFF"/>
      </a:accent3>
      <a:accent4>
        <a:srgbClr val="000000"/>
      </a:accent4>
      <a:accent5>
        <a:srgbClr val="AABBAF"/>
      </a:accent5>
      <a:accent6>
        <a:srgbClr val="00437F"/>
      </a:accent6>
      <a:hlink>
        <a:srgbClr val="DEB408"/>
      </a:hlink>
      <a:folHlink>
        <a:srgbClr val="F37421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00"/>
        </a:accent1>
        <a:accent2>
          <a:srgbClr val="FF52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4900"/>
        </a:accent6>
        <a:hlink>
          <a:srgbClr val="33CCFF"/>
        </a:hlink>
        <a:folHlink>
          <a:srgbClr val="66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03C"/>
        </a:accent1>
        <a:accent2>
          <a:srgbClr val="004B8D"/>
        </a:accent2>
        <a:accent3>
          <a:srgbClr val="FFFFFF"/>
        </a:accent3>
        <a:accent4>
          <a:srgbClr val="000000"/>
        </a:accent4>
        <a:accent5>
          <a:srgbClr val="AABBAF"/>
        </a:accent5>
        <a:accent6>
          <a:srgbClr val="00437F"/>
        </a:accent6>
        <a:hlink>
          <a:srgbClr val="DEB408"/>
        </a:hlink>
        <a:folHlink>
          <a:srgbClr val="F374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0812 Alberto Castelli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C0C0"/>
      </a:hlink>
      <a:folHlink>
        <a:srgbClr val="FF9933"/>
      </a:folHlink>
    </a:clrScheme>
    <a:fontScheme name="VUB_Bie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UB_Biel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UB_Biel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B_Biel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B_Biel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B_Biel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B_Biel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B_Biel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3748</TotalTime>
  <Words>528</Words>
  <Application>Microsoft Office PowerPoint</Application>
  <PresentationFormat>On-screen Show (4:3)</PresentationFormat>
  <Paragraphs>238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Predvolený návrh</vt:lpstr>
      <vt:lpstr>200812 Alberto Castelli</vt:lpstr>
      <vt:lpstr>Worksheet</vt:lpstr>
      <vt:lpstr> Nové produktové možnosti  súčasný stav v SR versus budúcnosť v ČR </vt:lpstr>
      <vt:lpstr>NET Sale in Slovakia  2011</vt:lpstr>
      <vt:lpstr>Slide 3</vt:lpstr>
      <vt:lpstr>Slide 4</vt:lpstr>
      <vt:lpstr>Slide 5</vt:lpstr>
      <vt:lpstr>Retail management fee benchmarking</vt:lpstr>
      <vt:lpstr>Impact of New Funds on Industry Growth</vt:lpstr>
      <vt:lpstr>Questions for discussion</vt:lpstr>
      <vt:lpstr>Základné pravidlo investora:  „Kupujem si iba produkt, ktorému rozumiem“.</vt:lpstr>
    </vt:vector>
  </TitlesOfParts>
  <Company>ISTROPOLITANA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Romsauerova</dc:creator>
  <cp:lastModifiedBy>mmatusovic</cp:lastModifiedBy>
  <cp:revision>617</cp:revision>
  <dcterms:created xsi:type="dcterms:W3CDTF">2010-06-14T08:47:48Z</dcterms:created>
  <dcterms:modified xsi:type="dcterms:W3CDTF">2012-04-26T07:13:32Z</dcterms:modified>
</cp:coreProperties>
</file>