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22"/>
  </p:notesMasterIdLst>
  <p:handoutMasterIdLst>
    <p:handoutMasterId r:id="rId23"/>
  </p:handoutMasterIdLst>
  <p:sldIdLst>
    <p:sldId id="261" r:id="rId2"/>
    <p:sldId id="262" r:id="rId3"/>
    <p:sldId id="326" r:id="rId4"/>
    <p:sldId id="320" r:id="rId5"/>
    <p:sldId id="330" r:id="rId6"/>
    <p:sldId id="329" r:id="rId7"/>
    <p:sldId id="323" r:id="rId8"/>
    <p:sldId id="324" r:id="rId9"/>
    <p:sldId id="327" r:id="rId10"/>
    <p:sldId id="283" r:id="rId11"/>
    <p:sldId id="284" r:id="rId12"/>
    <p:sldId id="264" r:id="rId13"/>
    <p:sldId id="328" r:id="rId14"/>
    <p:sldId id="318" r:id="rId15"/>
    <p:sldId id="315" r:id="rId16"/>
    <p:sldId id="265" r:id="rId17"/>
    <p:sldId id="332" r:id="rId18"/>
    <p:sldId id="322" r:id="rId19"/>
    <p:sldId id="267" r:id="rId20"/>
    <p:sldId id="32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a Vida Villanueva" initials="MVV" lastIdx="1" clrIdx="0"/>
  <p:cmAuthor id="1" name="tdlouhy001" initials="FN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69D073F8-1565-44D7-B386-08B59EADF2EE}">
  <a:tblStyle styleId="{69D073F8-1565-44D7-B386-08B59EADF2EE}" styleName="PwC Table">
    <a:wholeTbl>
      <a:tcTxStyle>
        <a:fontRef idx="major">
          <a:prstClr val="black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bottom>
            <a:ln w="38100" cmpd="sng">
              <a:noFill/>
            </a:ln>
          </a:bottom>
        </a:tcBdr>
      </a:tcStyle>
    </a:band1H>
    <a:band2H>
      <a:tcStyle>
        <a:tcBdr>
          <a:bottom>
            <a:ln w="38100" cmpd="sng">
              <a:noFill/>
            </a:ln>
          </a:bottom>
        </a:tcBdr>
      </a:tcStyle>
    </a:band2H>
    <a:firstCol>
      <a:tcTxStyle i="on">
        <a:fontRef idx="major">
          <a:prstClr val="black"/>
        </a:fontRef>
        <a:schemeClr val="dk1"/>
      </a:tcTxStyle>
      <a:tcStyle>
        <a:tcBdr/>
        <a:fill>
          <a:noFill/>
        </a:fill>
      </a:tcStyle>
    </a:firstCol>
    <a:firstRow>
      <a:tcTxStyle b="on">
        <a:fontRef idx="major">
          <a:prstClr val="black"/>
        </a:fontRef>
        <a:schemeClr val="dk2"/>
      </a:tcTxStyle>
      <a:tcStyle>
        <a:tcBdr>
          <a:bottom>
            <a:ln w="38100" cmpd="sng">
              <a:noFill/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75" autoAdjust="0"/>
    <p:restoredTop sz="94718" autoAdjust="0"/>
  </p:normalViewPr>
  <p:slideViewPr>
    <p:cSldViewPr>
      <p:cViewPr>
        <p:scale>
          <a:sx n="82" d="100"/>
          <a:sy n="82" d="100"/>
        </p:scale>
        <p:origin x="-198" y="-30"/>
      </p:cViewPr>
      <p:guideLst>
        <p:guide orient="horz" pos="144"/>
        <p:guide orient="horz" pos="436"/>
        <p:guide orient="horz" pos="4179"/>
        <p:guide orient="horz" pos="3888"/>
        <p:guide orient="horz" pos="3984"/>
        <p:guide orient="horz" pos="1104"/>
        <p:guide orient="horz" pos="1008"/>
        <p:guide orient="horz" pos="2448"/>
        <p:guide orient="horz" pos="2544"/>
        <p:guide orient="horz" pos="336"/>
        <p:guide pos="2832"/>
        <p:guide pos="336"/>
        <p:guide pos="5424"/>
        <p:guide pos="2928"/>
        <p:guide pos="1968"/>
        <p:guide pos="2070"/>
        <p:guide pos="3792"/>
        <p:guide pos="1104"/>
        <p:guide pos="4656"/>
        <p:guide pos="4560"/>
        <p:guide pos="3696"/>
        <p:guide pos="12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64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8EDBC4-E507-4544-8ADE-0E31EF7D56A9}" type="doc">
      <dgm:prSet loTypeId="urn:microsoft.com/office/officeart/2005/8/layout/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B507C31B-F2DE-48E8-BB97-17A94048DE7F}">
      <dgm:prSet phldrT="[Text]"/>
      <dgm:spPr/>
      <dgm:t>
        <a:bodyPr/>
        <a:lstStyle/>
        <a:p>
          <a:r>
            <a:rPr lang="cs-CZ" b="1" u="none" dirty="0" smtClean="0">
              <a:latin typeface="Georgia" pitchFamily="18" charset="0"/>
            </a:rPr>
            <a:t>1.   Možnost získání statutu jako „</a:t>
          </a:r>
          <a:r>
            <a:rPr lang="cs-CZ" b="1" u="none" dirty="0" err="1" smtClean="0">
              <a:latin typeface="Georgia" pitchFamily="18" charset="0"/>
            </a:rPr>
            <a:t>deemed</a:t>
          </a:r>
          <a:r>
            <a:rPr lang="cs-CZ" b="1" u="none" dirty="0" smtClean="0">
              <a:latin typeface="Georgia" pitchFamily="18" charset="0"/>
            </a:rPr>
            <a:t>-</a:t>
          </a:r>
          <a:r>
            <a:rPr lang="cs-CZ" b="1" u="none" dirty="0" err="1" smtClean="0">
              <a:latin typeface="Georgia" pitchFamily="18" charset="0"/>
            </a:rPr>
            <a:t>compliant</a:t>
          </a:r>
          <a:r>
            <a:rPr lang="cs-CZ" b="1" u="none" dirty="0" smtClean="0">
              <a:latin typeface="Georgia" pitchFamily="18" charset="0"/>
            </a:rPr>
            <a:t>“ </a:t>
          </a:r>
          <a:endParaRPr lang="cs-CZ" b="1" u="none" dirty="0">
            <a:latin typeface="Georgia" pitchFamily="18" charset="0"/>
          </a:endParaRPr>
        </a:p>
      </dgm:t>
    </dgm:pt>
    <dgm:pt modelId="{C4540EB6-7BD7-4C6D-9725-7CC7587B9BC2}" type="parTrans" cxnId="{190D1ED4-5C4E-430D-8C5A-BA7672DBA1B9}">
      <dgm:prSet/>
      <dgm:spPr/>
      <dgm:t>
        <a:bodyPr/>
        <a:lstStyle/>
        <a:p>
          <a:endParaRPr lang="cs-CZ"/>
        </a:p>
      </dgm:t>
    </dgm:pt>
    <dgm:pt modelId="{3019C7DF-AA28-419A-880B-FC7DA9A1A6C1}" type="sibTrans" cxnId="{190D1ED4-5C4E-430D-8C5A-BA7672DBA1B9}">
      <dgm:prSet/>
      <dgm:spPr/>
      <dgm:t>
        <a:bodyPr/>
        <a:lstStyle/>
        <a:p>
          <a:endParaRPr lang="cs-CZ"/>
        </a:p>
      </dgm:t>
    </dgm:pt>
    <dgm:pt modelId="{66E25DAB-84D2-4F0C-B7CC-428B76243626}">
      <dgm:prSet phldrT="[Text]"/>
      <dgm:spPr/>
      <dgm:t>
        <a:bodyPr/>
        <a:lstStyle/>
        <a:p>
          <a:r>
            <a:rPr lang="cs-CZ" dirty="0" smtClean="0">
              <a:latin typeface="Georgia" pitchFamily="18" charset="0"/>
            </a:rPr>
            <a:t>Pokud menší finanční instituce splní jisté specifické podmínky, může zažádat o status  „</a:t>
          </a:r>
          <a:r>
            <a:rPr lang="cs-CZ" b="1" dirty="0" err="1" smtClean="0">
              <a:latin typeface="Georgia" pitchFamily="18" charset="0"/>
            </a:rPr>
            <a:t>Deemed</a:t>
          </a:r>
          <a:r>
            <a:rPr lang="cs-CZ" b="1" dirty="0" smtClean="0">
              <a:latin typeface="Georgia" pitchFamily="18" charset="0"/>
            </a:rPr>
            <a:t>-</a:t>
          </a:r>
          <a:r>
            <a:rPr lang="cs-CZ" b="1" dirty="0" err="1" smtClean="0">
              <a:latin typeface="Georgia" pitchFamily="18" charset="0"/>
            </a:rPr>
            <a:t>compliant</a:t>
          </a:r>
          <a:r>
            <a:rPr lang="cs-CZ" dirty="0" smtClean="0">
              <a:latin typeface="Georgia" pitchFamily="18" charset="0"/>
            </a:rPr>
            <a:t>“ (celkem 8 variant), který s sebou nese mírnější regulatorní břemeno výměnou za omezení obchodního modelu (např. zákaz obsluhování občanů Spojených států).</a:t>
          </a:r>
          <a:endParaRPr lang="cs-CZ" dirty="0">
            <a:latin typeface="Georgia" pitchFamily="18" charset="0"/>
          </a:endParaRPr>
        </a:p>
      </dgm:t>
    </dgm:pt>
    <dgm:pt modelId="{5246C7E6-1091-4442-B01D-1E78E698CD63}" type="parTrans" cxnId="{A98AE074-893B-4CBC-9E85-219E7FEF5D54}">
      <dgm:prSet/>
      <dgm:spPr/>
      <dgm:t>
        <a:bodyPr/>
        <a:lstStyle/>
        <a:p>
          <a:endParaRPr lang="cs-CZ"/>
        </a:p>
      </dgm:t>
    </dgm:pt>
    <dgm:pt modelId="{885CBCF7-59B9-400E-BE68-46289FC91E77}" type="sibTrans" cxnId="{A98AE074-893B-4CBC-9E85-219E7FEF5D54}">
      <dgm:prSet/>
      <dgm:spPr/>
      <dgm:t>
        <a:bodyPr/>
        <a:lstStyle/>
        <a:p>
          <a:endParaRPr lang="cs-CZ"/>
        </a:p>
      </dgm:t>
    </dgm:pt>
    <dgm:pt modelId="{353F1B6E-4407-4673-B95A-E8E33099A31A}">
      <dgm:prSet phldrT="[Text]"/>
      <dgm:spPr/>
      <dgm:t>
        <a:bodyPr/>
        <a:lstStyle/>
        <a:p>
          <a:r>
            <a:rPr lang="cs-CZ" b="1" u="none" dirty="0" smtClean="0">
              <a:latin typeface="Georgia" pitchFamily="18" charset="0"/>
            </a:rPr>
            <a:t>2.   Povinná s</a:t>
          </a:r>
          <a:r>
            <a:rPr lang="fr-FR" b="1" u="none" dirty="0" err="1" smtClean="0">
              <a:latin typeface="Georgia" pitchFamily="18" charset="0"/>
            </a:rPr>
            <a:t>kupinov</a:t>
          </a:r>
          <a:r>
            <a:rPr lang="cs-CZ" b="1" u="none" dirty="0" smtClean="0">
              <a:latin typeface="Georgia" pitchFamily="18" charset="0"/>
            </a:rPr>
            <a:t>á registrace</a:t>
          </a:r>
          <a:endParaRPr lang="cs-CZ" b="1" u="none" dirty="0">
            <a:latin typeface="Georgia" pitchFamily="18" charset="0"/>
          </a:endParaRPr>
        </a:p>
      </dgm:t>
    </dgm:pt>
    <dgm:pt modelId="{4EA6C8C1-6C8F-474E-B27C-8008CF493C30}" type="parTrans" cxnId="{433E447D-DE1C-4DCB-AE99-9724F0EC3B90}">
      <dgm:prSet/>
      <dgm:spPr/>
      <dgm:t>
        <a:bodyPr/>
        <a:lstStyle/>
        <a:p>
          <a:endParaRPr lang="cs-CZ"/>
        </a:p>
      </dgm:t>
    </dgm:pt>
    <dgm:pt modelId="{BD2FC28E-9D55-4D62-8F30-B942690E6A1C}" type="sibTrans" cxnId="{433E447D-DE1C-4DCB-AE99-9724F0EC3B90}">
      <dgm:prSet/>
      <dgm:spPr/>
      <dgm:t>
        <a:bodyPr/>
        <a:lstStyle/>
        <a:p>
          <a:endParaRPr lang="cs-CZ"/>
        </a:p>
      </dgm:t>
    </dgm:pt>
    <dgm:pt modelId="{5B50D5A8-5EFB-48D2-BFD4-E00713588360}">
      <dgm:prSet phldrT="[Text]"/>
      <dgm:spPr/>
      <dgm:t>
        <a:bodyPr/>
        <a:lstStyle/>
        <a:p>
          <a:r>
            <a:rPr lang="cs-CZ" dirty="0" smtClean="0">
              <a:latin typeface="Georgia" pitchFamily="18" charset="0"/>
            </a:rPr>
            <a:t>Finanční skupiny musí vstoupit do FATCA jako celek. Všechny finanční instituce ekonomicky spojených skupin budou muset získat jeden ze statusů definovaných zákonem FATCA.</a:t>
          </a:r>
          <a:endParaRPr lang="cs-CZ" dirty="0">
            <a:latin typeface="Georgia" pitchFamily="18" charset="0"/>
          </a:endParaRPr>
        </a:p>
      </dgm:t>
    </dgm:pt>
    <dgm:pt modelId="{CC56DE32-3484-4FBC-A012-67579DE73E64}" type="parTrans" cxnId="{75AE725D-60FD-4178-97B0-912399B2C2A5}">
      <dgm:prSet/>
      <dgm:spPr/>
      <dgm:t>
        <a:bodyPr/>
        <a:lstStyle/>
        <a:p>
          <a:endParaRPr lang="cs-CZ"/>
        </a:p>
      </dgm:t>
    </dgm:pt>
    <dgm:pt modelId="{249D8958-C76F-4BCD-B610-23CA9002FE54}" type="sibTrans" cxnId="{75AE725D-60FD-4178-97B0-912399B2C2A5}">
      <dgm:prSet/>
      <dgm:spPr/>
      <dgm:t>
        <a:bodyPr/>
        <a:lstStyle/>
        <a:p>
          <a:endParaRPr lang="cs-CZ"/>
        </a:p>
      </dgm:t>
    </dgm:pt>
    <dgm:pt modelId="{08328B67-C53F-47D2-A5A0-1B85C03970FF}">
      <dgm:prSet phldrT="[Text]"/>
      <dgm:spPr/>
      <dgm:t>
        <a:bodyPr/>
        <a:lstStyle/>
        <a:p>
          <a:r>
            <a:rPr lang="cs-CZ" dirty="0" smtClean="0">
              <a:latin typeface="Georgia" pitchFamily="18" charset="0"/>
              <a:ea typeface="PMingLiU" pitchFamily="18" charset="-120"/>
            </a:rPr>
            <a:t>Vedoucí osoba zodpovědná za plnění podmínek smlouvy s </a:t>
          </a:r>
          <a:r>
            <a:rPr lang="cs-CZ" noProof="0" dirty="0" smtClean="0">
              <a:latin typeface="Georgia" pitchFamily="18" charset="0"/>
              <a:ea typeface="PMingLiU" pitchFamily="18" charset="-120"/>
            </a:rPr>
            <a:t>IRS (bude určena specificky ve smlouvě s IRS) </a:t>
          </a:r>
          <a:r>
            <a:rPr lang="cs-CZ" dirty="0" smtClean="0">
              <a:latin typeface="Georgia" pitchFamily="18" charset="0"/>
              <a:ea typeface="PMingLiU" pitchFamily="18" charset="-120"/>
            </a:rPr>
            <a:t>bude pravidelně IRS potvrzovat řádné provádění kroků požadovaných vybraným FATCA statusem. </a:t>
          </a:r>
          <a:endParaRPr lang="cs-CZ" dirty="0">
            <a:latin typeface="Georgia" pitchFamily="18" charset="0"/>
          </a:endParaRPr>
        </a:p>
      </dgm:t>
    </dgm:pt>
    <dgm:pt modelId="{9AB672EF-8F55-46A9-B97C-00DBB6C4B962}" type="parTrans" cxnId="{04949A76-C0A2-4A16-9082-38E75309426C}">
      <dgm:prSet/>
      <dgm:spPr/>
      <dgm:t>
        <a:bodyPr/>
        <a:lstStyle/>
        <a:p>
          <a:endParaRPr lang="cs-CZ"/>
        </a:p>
      </dgm:t>
    </dgm:pt>
    <dgm:pt modelId="{E7C0EEAE-B551-44F5-950C-D7FDB405074F}" type="sibTrans" cxnId="{04949A76-C0A2-4A16-9082-38E75309426C}">
      <dgm:prSet/>
      <dgm:spPr/>
      <dgm:t>
        <a:bodyPr/>
        <a:lstStyle/>
        <a:p>
          <a:endParaRPr lang="cs-CZ"/>
        </a:p>
      </dgm:t>
    </dgm:pt>
    <dgm:pt modelId="{E55B883E-15AB-4D07-9EC5-F395925FC5E3}">
      <dgm:prSet phldrT="[Text]"/>
      <dgm:spPr/>
      <dgm:t>
        <a:bodyPr/>
        <a:lstStyle/>
        <a:p>
          <a:r>
            <a:rPr lang="cs-CZ" b="1" u="none" dirty="0" smtClean="0">
              <a:latin typeface="Georgia" pitchFamily="18" charset="0"/>
            </a:rPr>
            <a:t>3.   </a:t>
          </a:r>
          <a:r>
            <a:rPr lang="fr-FR" b="1" u="none" dirty="0" err="1" smtClean="0">
              <a:latin typeface="Georgia" pitchFamily="18" charset="0"/>
            </a:rPr>
            <a:t>Certifikac</a:t>
          </a:r>
          <a:r>
            <a:rPr lang="cs-CZ" b="1" u="none" dirty="0" smtClean="0">
              <a:latin typeface="Georgia" pitchFamily="18" charset="0"/>
            </a:rPr>
            <a:t>e</a:t>
          </a:r>
          <a:r>
            <a:rPr lang="fr-FR" b="1" u="none" dirty="0" smtClean="0">
              <a:latin typeface="Georgia" pitchFamily="18" charset="0"/>
            </a:rPr>
            <a:t> a </a:t>
          </a:r>
          <a:r>
            <a:rPr lang="fr-FR" b="1" u="none" dirty="0" err="1" smtClean="0">
              <a:latin typeface="Georgia" pitchFamily="18" charset="0"/>
            </a:rPr>
            <a:t>kontro</a:t>
          </a:r>
          <a:r>
            <a:rPr lang="cs-CZ" b="1" u="none" dirty="0" smtClean="0">
              <a:latin typeface="Georgia" pitchFamily="18" charset="0"/>
            </a:rPr>
            <a:t>l</a:t>
          </a:r>
          <a:r>
            <a:rPr lang="fr-FR" b="1" u="none" dirty="0" smtClean="0">
              <a:latin typeface="Georgia" pitchFamily="18" charset="0"/>
            </a:rPr>
            <a:t>n</a:t>
          </a:r>
          <a:r>
            <a:rPr lang="cs-CZ" b="1" u="none" dirty="0" smtClean="0">
              <a:latin typeface="Georgia" pitchFamily="18" charset="0"/>
            </a:rPr>
            <a:t>í</a:t>
          </a:r>
          <a:r>
            <a:rPr lang="fr-FR" b="1" u="none" dirty="0" smtClean="0">
              <a:latin typeface="Georgia" pitchFamily="18" charset="0"/>
            </a:rPr>
            <a:t> </a:t>
          </a:r>
          <a:r>
            <a:rPr lang="fr-FR" b="1" u="none" dirty="0" err="1" smtClean="0">
              <a:latin typeface="Georgia" pitchFamily="18" charset="0"/>
            </a:rPr>
            <a:t>mechani</a:t>
          </a:r>
          <a:r>
            <a:rPr lang="cs-CZ" b="1" u="none" dirty="0" smtClean="0">
              <a:latin typeface="Georgia" pitchFamily="18" charset="0"/>
            </a:rPr>
            <a:t>s</a:t>
          </a:r>
          <a:r>
            <a:rPr lang="fr-FR" b="1" u="none" dirty="0" err="1" smtClean="0">
              <a:latin typeface="Georgia" pitchFamily="18" charset="0"/>
            </a:rPr>
            <a:t>my</a:t>
          </a:r>
          <a:endParaRPr lang="cs-CZ" b="1" u="none" dirty="0">
            <a:latin typeface="Georgia" pitchFamily="18" charset="0"/>
          </a:endParaRPr>
        </a:p>
      </dgm:t>
    </dgm:pt>
    <dgm:pt modelId="{3462D410-A6A7-4168-81F3-F76F21E93E28}" type="parTrans" cxnId="{FFF6C2BF-D8AF-44FD-AAAB-A87E366845E3}">
      <dgm:prSet/>
      <dgm:spPr/>
      <dgm:t>
        <a:bodyPr/>
        <a:lstStyle/>
        <a:p>
          <a:endParaRPr lang="cs-CZ"/>
        </a:p>
      </dgm:t>
    </dgm:pt>
    <dgm:pt modelId="{450CE54D-CF49-4149-A09E-FADC2EB2AEEF}" type="sibTrans" cxnId="{FFF6C2BF-D8AF-44FD-AAAB-A87E366845E3}">
      <dgm:prSet/>
      <dgm:spPr/>
      <dgm:t>
        <a:bodyPr/>
        <a:lstStyle/>
        <a:p>
          <a:endParaRPr lang="cs-CZ"/>
        </a:p>
      </dgm:t>
    </dgm:pt>
    <dgm:pt modelId="{9CBF44AB-63FA-4F08-A16A-EAE11A039AAF}">
      <dgm:prSet/>
      <dgm:spPr/>
      <dgm:t>
        <a:bodyPr/>
        <a:lstStyle/>
        <a:p>
          <a:r>
            <a:rPr lang="cs-CZ" dirty="0" smtClean="0">
              <a:latin typeface="Georgia" pitchFamily="18" charset="0"/>
              <a:ea typeface="PMingLiU" pitchFamily="18" charset="-120"/>
            </a:rPr>
            <a:t>Budou vyžadovány periodické interní audity plnění povinností FATCA.</a:t>
          </a:r>
        </a:p>
      </dgm:t>
    </dgm:pt>
    <dgm:pt modelId="{F32C68A1-7E69-4823-BD43-EE3AB5B89EB4}" type="parTrans" cxnId="{B6D35F77-C529-4176-BF7F-6B2934108F53}">
      <dgm:prSet/>
      <dgm:spPr/>
      <dgm:t>
        <a:bodyPr/>
        <a:lstStyle/>
        <a:p>
          <a:endParaRPr lang="cs-CZ"/>
        </a:p>
      </dgm:t>
    </dgm:pt>
    <dgm:pt modelId="{2134287B-3579-4D51-B70F-F94425FA460C}" type="sibTrans" cxnId="{B6D35F77-C529-4176-BF7F-6B2934108F53}">
      <dgm:prSet/>
      <dgm:spPr/>
      <dgm:t>
        <a:bodyPr/>
        <a:lstStyle/>
        <a:p>
          <a:endParaRPr lang="cs-CZ"/>
        </a:p>
      </dgm:t>
    </dgm:pt>
    <dgm:pt modelId="{093504E5-0B64-48D9-8391-0BEB8BD4E534}" type="pres">
      <dgm:prSet presAssocID="{DB8EDBC4-E507-4544-8ADE-0E31EF7D56A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D982CDF9-C867-4F0F-8A30-6A43890C6FB9}" type="pres">
      <dgm:prSet presAssocID="{B507C31B-F2DE-48E8-BB97-17A94048DE7F}" presName="parentLin" presStyleCnt="0"/>
      <dgm:spPr/>
    </dgm:pt>
    <dgm:pt modelId="{EB4C347F-7FC7-4994-8B04-E632373DE8A4}" type="pres">
      <dgm:prSet presAssocID="{B507C31B-F2DE-48E8-BB97-17A94048DE7F}" presName="parentLeftMargin" presStyleLbl="node1" presStyleIdx="0" presStyleCnt="3"/>
      <dgm:spPr/>
      <dgm:t>
        <a:bodyPr/>
        <a:lstStyle/>
        <a:p>
          <a:endParaRPr lang="cs-CZ"/>
        </a:p>
      </dgm:t>
    </dgm:pt>
    <dgm:pt modelId="{CBF347E6-60A7-4D19-BD2F-A2A0B615A6BE}" type="pres">
      <dgm:prSet presAssocID="{B507C31B-F2DE-48E8-BB97-17A94048DE7F}" presName="parentText" presStyleLbl="node1" presStyleIdx="0" presStyleCnt="3" custLinFactNeighborX="-9327" custLinFactNeighborY="-3251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AAA49F8-8A60-4FA5-967B-0742118FB58D}" type="pres">
      <dgm:prSet presAssocID="{B507C31B-F2DE-48E8-BB97-17A94048DE7F}" presName="negativeSpace" presStyleCnt="0"/>
      <dgm:spPr/>
    </dgm:pt>
    <dgm:pt modelId="{27FBF008-F574-49E6-AF88-D96134515328}" type="pres">
      <dgm:prSet presAssocID="{B507C31B-F2DE-48E8-BB97-17A94048DE7F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591E4B0-E146-4142-9806-87380C84D0A7}" type="pres">
      <dgm:prSet presAssocID="{3019C7DF-AA28-419A-880B-FC7DA9A1A6C1}" presName="spaceBetweenRectangles" presStyleCnt="0"/>
      <dgm:spPr/>
    </dgm:pt>
    <dgm:pt modelId="{73F17E01-40AA-4C3C-AB6E-C9BBF8321D4E}" type="pres">
      <dgm:prSet presAssocID="{353F1B6E-4407-4673-B95A-E8E33099A31A}" presName="parentLin" presStyleCnt="0"/>
      <dgm:spPr/>
    </dgm:pt>
    <dgm:pt modelId="{A6D12849-DEF6-4F63-8CCF-F76C6F87E046}" type="pres">
      <dgm:prSet presAssocID="{353F1B6E-4407-4673-B95A-E8E33099A31A}" presName="parentLeftMargin" presStyleLbl="node1" presStyleIdx="0" presStyleCnt="3"/>
      <dgm:spPr/>
      <dgm:t>
        <a:bodyPr/>
        <a:lstStyle/>
        <a:p>
          <a:endParaRPr lang="cs-CZ"/>
        </a:p>
      </dgm:t>
    </dgm:pt>
    <dgm:pt modelId="{C14E39D8-4A4F-4693-A494-A9224A560386}" type="pres">
      <dgm:prSet presAssocID="{353F1B6E-4407-4673-B95A-E8E33099A31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1A652CC-3E55-4F1D-AB32-AC9AD86EDEF2}" type="pres">
      <dgm:prSet presAssocID="{353F1B6E-4407-4673-B95A-E8E33099A31A}" presName="negativeSpace" presStyleCnt="0"/>
      <dgm:spPr/>
    </dgm:pt>
    <dgm:pt modelId="{1ADE6AFD-497D-4127-AFD4-5F843D4478FC}" type="pres">
      <dgm:prSet presAssocID="{353F1B6E-4407-4673-B95A-E8E33099A31A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1A81829-95AA-4B73-92C1-059538BBBCE8}" type="pres">
      <dgm:prSet presAssocID="{BD2FC28E-9D55-4D62-8F30-B942690E6A1C}" presName="spaceBetweenRectangles" presStyleCnt="0"/>
      <dgm:spPr/>
    </dgm:pt>
    <dgm:pt modelId="{5586D878-E0EC-4B4E-92EA-256C1F4C9EC2}" type="pres">
      <dgm:prSet presAssocID="{E55B883E-15AB-4D07-9EC5-F395925FC5E3}" presName="parentLin" presStyleCnt="0"/>
      <dgm:spPr/>
    </dgm:pt>
    <dgm:pt modelId="{80618187-508D-4C2E-8828-A3627750A631}" type="pres">
      <dgm:prSet presAssocID="{E55B883E-15AB-4D07-9EC5-F395925FC5E3}" presName="parentLeftMargin" presStyleLbl="node1" presStyleIdx="1" presStyleCnt="3"/>
      <dgm:spPr/>
      <dgm:t>
        <a:bodyPr/>
        <a:lstStyle/>
        <a:p>
          <a:endParaRPr lang="cs-CZ"/>
        </a:p>
      </dgm:t>
    </dgm:pt>
    <dgm:pt modelId="{476957F3-39CE-4111-A867-05A84433B477}" type="pres">
      <dgm:prSet presAssocID="{E55B883E-15AB-4D07-9EC5-F395925FC5E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85EA3BD-FB66-4054-97FD-08B883596B13}" type="pres">
      <dgm:prSet presAssocID="{E55B883E-15AB-4D07-9EC5-F395925FC5E3}" presName="negativeSpace" presStyleCnt="0"/>
      <dgm:spPr/>
    </dgm:pt>
    <dgm:pt modelId="{178B7CE5-0F67-40BE-8F47-62BEF9A88487}" type="pres">
      <dgm:prSet presAssocID="{E55B883E-15AB-4D07-9EC5-F395925FC5E3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433E447D-DE1C-4DCB-AE99-9724F0EC3B90}" srcId="{DB8EDBC4-E507-4544-8ADE-0E31EF7D56A9}" destId="{353F1B6E-4407-4673-B95A-E8E33099A31A}" srcOrd="1" destOrd="0" parTransId="{4EA6C8C1-6C8F-474E-B27C-8008CF493C30}" sibTransId="{BD2FC28E-9D55-4D62-8F30-B942690E6A1C}"/>
    <dgm:cxn modelId="{190D1ED4-5C4E-430D-8C5A-BA7672DBA1B9}" srcId="{DB8EDBC4-E507-4544-8ADE-0E31EF7D56A9}" destId="{B507C31B-F2DE-48E8-BB97-17A94048DE7F}" srcOrd="0" destOrd="0" parTransId="{C4540EB6-7BD7-4C6D-9725-7CC7587B9BC2}" sibTransId="{3019C7DF-AA28-419A-880B-FC7DA9A1A6C1}"/>
    <dgm:cxn modelId="{B6D35F77-C529-4176-BF7F-6B2934108F53}" srcId="{E55B883E-15AB-4D07-9EC5-F395925FC5E3}" destId="{9CBF44AB-63FA-4F08-A16A-EAE11A039AAF}" srcOrd="1" destOrd="0" parTransId="{F32C68A1-7E69-4823-BD43-EE3AB5B89EB4}" sibTransId="{2134287B-3579-4D51-B70F-F94425FA460C}"/>
    <dgm:cxn modelId="{E1A20B68-349D-4BAA-AF59-F24265CA6D48}" type="presOf" srcId="{DB8EDBC4-E507-4544-8ADE-0E31EF7D56A9}" destId="{093504E5-0B64-48D9-8391-0BEB8BD4E534}" srcOrd="0" destOrd="0" presId="urn:microsoft.com/office/officeart/2005/8/layout/list1"/>
    <dgm:cxn modelId="{EC95AF8F-596C-4B48-A75D-18141379C779}" type="presOf" srcId="{5B50D5A8-5EFB-48D2-BFD4-E00713588360}" destId="{1ADE6AFD-497D-4127-AFD4-5F843D4478FC}" srcOrd="0" destOrd="0" presId="urn:microsoft.com/office/officeart/2005/8/layout/list1"/>
    <dgm:cxn modelId="{C3DE0DBE-BC89-4A1C-8721-CCBAA808FD6F}" type="presOf" srcId="{E55B883E-15AB-4D07-9EC5-F395925FC5E3}" destId="{80618187-508D-4C2E-8828-A3627750A631}" srcOrd="0" destOrd="0" presId="urn:microsoft.com/office/officeart/2005/8/layout/list1"/>
    <dgm:cxn modelId="{CB77CFEF-0A4E-4EE0-844E-DB61220E46FC}" type="presOf" srcId="{08328B67-C53F-47D2-A5A0-1B85C03970FF}" destId="{178B7CE5-0F67-40BE-8F47-62BEF9A88487}" srcOrd="0" destOrd="0" presId="urn:microsoft.com/office/officeart/2005/8/layout/list1"/>
    <dgm:cxn modelId="{75AE725D-60FD-4178-97B0-912399B2C2A5}" srcId="{353F1B6E-4407-4673-B95A-E8E33099A31A}" destId="{5B50D5A8-5EFB-48D2-BFD4-E00713588360}" srcOrd="0" destOrd="0" parTransId="{CC56DE32-3484-4FBC-A012-67579DE73E64}" sibTransId="{249D8958-C76F-4BCD-B610-23CA9002FE54}"/>
    <dgm:cxn modelId="{E72BAE92-4BB0-440D-A05A-F8D1E88A152F}" type="presOf" srcId="{353F1B6E-4407-4673-B95A-E8E33099A31A}" destId="{A6D12849-DEF6-4F63-8CCF-F76C6F87E046}" srcOrd="0" destOrd="0" presId="urn:microsoft.com/office/officeart/2005/8/layout/list1"/>
    <dgm:cxn modelId="{4CD64F10-2AD4-4790-BC2E-8E8EF912D671}" type="presOf" srcId="{353F1B6E-4407-4673-B95A-E8E33099A31A}" destId="{C14E39D8-4A4F-4693-A494-A9224A560386}" srcOrd="1" destOrd="0" presId="urn:microsoft.com/office/officeart/2005/8/layout/list1"/>
    <dgm:cxn modelId="{5CE922ED-1235-4579-8D90-5C9586A7037E}" type="presOf" srcId="{66E25DAB-84D2-4F0C-B7CC-428B76243626}" destId="{27FBF008-F574-49E6-AF88-D96134515328}" srcOrd="0" destOrd="0" presId="urn:microsoft.com/office/officeart/2005/8/layout/list1"/>
    <dgm:cxn modelId="{2105EF64-7781-4C43-8E0F-4D69A29C439A}" type="presOf" srcId="{B507C31B-F2DE-48E8-BB97-17A94048DE7F}" destId="{EB4C347F-7FC7-4994-8B04-E632373DE8A4}" srcOrd="0" destOrd="0" presId="urn:microsoft.com/office/officeart/2005/8/layout/list1"/>
    <dgm:cxn modelId="{04949A76-C0A2-4A16-9082-38E75309426C}" srcId="{E55B883E-15AB-4D07-9EC5-F395925FC5E3}" destId="{08328B67-C53F-47D2-A5A0-1B85C03970FF}" srcOrd="0" destOrd="0" parTransId="{9AB672EF-8F55-46A9-B97C-00DBB6C4B962}" sibTransId="{E7C0EEAE-B551-44F5-950C-D7FDB405074F}"/>
    <dgm:cxn modelId="{A98AE074-893B-4CBC-9E85-219E7FEF5D54}" srcId="{B507C31B-F2DE-48E8-BB97-17A94048DE7F}" destId="{66E25DAB-84D2-4F0C-B7CC-428B76243626}" srcOrd="0" destOrd="0" parTransId="{5246C7E6-1091-4442-B01D-1E78E698CD63}" sibTransId="{885CBCF7-59B9-400E-BE68-46289FC91E77}"/>
    <dgm:cxn modelId="{3CCFE28A-9301-4599-A08E-ACC5995D9EC4}" type="presOf" srcId="{B507C31B-F2DE-48E8-BB97-17A94048DE7F}" destId="{CBF347E6-60A7-4D19-BD2F-A2A0B615A6BE}" srcOrd="1" destOrd="0" presId="urn:microsoft.com/office/officeart/2005/8/layout/list1"/>
    <dgm:cxn modelId="{11C5BE41-4D84-4534-967B-F5A8A81C9DD7}" type="presOf" srcId="{9CBF44AB-63FA-4F08-A16A-EAE11A039AAF}" destId="{178B7CE5-0F67-40BE-8F47-62BEF9A88487}" srcOrd="0" destOrd="1" presId="urn:microsoft.com/office/officeart/2005/8/layout/list1"/>
    <dgm:cxn modelId="{FFF6C2BF-D8AF-44FD-AAAB-A87E366845E3}" srcId="{DB8EDBC4-E507-4544-8ADE-0E31EF7D56A9}" destId="{E55B883E-15AB-4D07-9EC5-F395925FC5E3}" srcOrd="2" destOrd="0" parTransId="{3462D410-A6A7-4168-81F3-F76F21E93E28}" sibTransId="{450CE54D-CF49-4149-A09E-FADC2EB2AEEF}"/>
    <dgm:cxn modelId="{E12FDF76-EEEF-41CB-BCA2-C406FCF2BC0D}" type="presOf" srcId="{E55B883E-15AB-4D07-9EC5-F395925FC5E3}" destId="{476957F3-39CE-4111-A867-05A84433B477}" srcOrd="1" destOrd="0" presId="urn:microsoft.com/office/officeart/2005/8/layout/list1"/>
    <dgm:cxn modelId="{EE89414A-DBD9-4156-A75A-B7F7BEF64EF9}" type="presParOf" srcId="{093504E5-0B64-48D9-8391-0BEB8BD4E534}" destId="{D982CDF9-C867-4F0F-8A30-6A43890C6FB9}" srcOrd="0" destOrd="0" presId="urn:microsoft.com/office/officeart/2005/8/layout/list1"/>
    <dgm:cxn modelId="{E50D9A49-D20C-4B0F-A6FB-79BB07A21C4D}" type="presParOf" srcId="{D982CDF9-C867-4F0F-8A30-6A43890C6FB9}" destId="{EB4C347F-7FC7-4994-8B04-E632373DE8A4}" srcOrd="0" destOrd="0" presId="urn:microsoft.com/office/officeart/2005/8/layout/list1"/>
    <dgm:cxn modelId="{580DD63F-7058-4690-89E1-CF9D2A21F2B2}" type="presParOf" srcId="{D982CDF9-C867-4F0F-8A30-6A43890C6FB9}" destId="{CBF347E6-60A7-4D19-BD2F-A2A0B615A6BE}" srcOrd="1" destOrd="0" presId="urn:microsoft.com/office/officeart/2005/8/layout/list1"/>
    <dgm:cxn modelId="{0D0E6271-AC41-45E0-A298-E24E15125525}" type="presParOf" srcId="{093504E5-0B64-48D9-8391-0BEB8BD4E534}" destId="{BAAA49F8-8A60-4FA5-967B-0742118FB58D}" srcOrd="1" destOrd="0" presId="urn:microsoft.com/office/officeart/2005/8/layout/list1"/>
    <dgm:cxn modelId="{D33E4168-EE16-422D-89D0-F8BD68BF0EB0}" type="presParOf" srcId="{093504E5-0B64-48D9-8391-0BEB8BD4E534}" destId="{27FBF008-F574-49E6-AF88-D96134515328}" srcOrd="2" destOrd="0" presId="urn:microsoft.com/office/officeart/2005/8/layout/list1"/>
    <dgm:cxn modelId="{C3389710-F1B8-4AED-8742-AEB21E65C41F}" type="presParOf" srcId="{093504E5-0B64-48D9-8391-0BEB8BD4E534}" destId="{6591E4B0-E146-4142-9806-87380C84D0A7}" srcOrd="3" destOrd="0" presId="urn:microsoft.com/office/officeart/2005/8/layout/list1"/>
    <dgm:cxn modelId="{992702A6-92B8-4BF5-85D1-997DFD03429E}" type="presParOf" srcId="{093504E5-0B64-48D9-8391-0BEB8BD4E534}" destId="{73F17E01-40AA-4C3C-AB6E-C9BBF8321D4E}" srcOrd="4" destOrd="0" presId="urn:microsoft.com/office/officeart/2005/8/layout/list1"/>
    <dgm:cxn modelId="{C03BF602-F759-475B-ADDA-897F7509F417}" type="presParOf" srcId="{73F17E01-40AA-4C3C-AB6E-C9BBF8321D4E}" destId="{A6D12849-DEF6-4F63-8CCF-F76C6F87E046}" srcOrd="0" destOrd="0" presId="urn:microsoft.com/office/officeart/2005/8/layout/list1"/>
    <dgm:cxn modelId="{67615C47-0234-4396-8C11-7438D1B19CE1}" type="presParOf" srcId="{73F17E01-40AA-4C3C-AB6E-C9BBF8321D4E}" destId="{C14E39D8-4A4F-4693-A494-A9224A560386}" srcOrd="1" destOrd="0" presId="urn:microsoft.com/office/officeart/2005/8/layout/list1"/>
    <dgm:cxn modelId="{67499F1E-B1B3-43C1-81A8-911E53053E8C}" type="presParOf" srcId="{093504E5-0B64-48D9-8391-0BEB8BD4E534}" destId="{F1A652CC-3E55-4F1D-AB32-AC9AD86EDEF2}" srcOrd="5" destOrd="0" presId="urn:microsoft.com/office/officeart/2005/8/layout/list1"/>
    <dgm:cxn modelId="{AB50F0D2-8437-4269-A75C-0E5708370AB2}" type="presParOf" srcId="{093504E5-0B64-48D9-8391-0BEB8BD4E534}" destId="{1ADE6AFD-497D-4127-AFD4-5F843D4478FC}" srcOrd="6" destOrd="0" presId="urn:microsoft.com/office/officeart/2005/8/layout/list1"/>
    <dgm:cxn modelId="{1EE0C645-5DC5-4BC3-B9B7-1D1856F7ACAF}" type="presParOf" srcId="{093504E5-0B64-48D9-8391-0BEB8BD4E534}" destId="{D1A81829-95AA-4B73-92C1-059538BBBCE8}" srcOrd="7" destOrd="0" presId="urn:microsoft.com/office/officeart/2005/8/layout/list1"/>
    <dgm:cxn modelId="{FDE44640-02A4-4FDB-BCD2-28084C58E053}" type="presParOf" srcId="{093504E5-0B64-48D9-8391-0BEB8BD4E534}" destId="{5586D878-E0EC-4B4E-92EA-256C1F4C9EC2}" srcOrd="8" destOrd="0" presId="urn:microsoft.com/office/officeart/2005/8/layout/list1"/>
    <dgm:cxn modelId="{61DEC04C-EA16-4418-8C9E-BB9621936B3D}" type="presParOf" srcId="{5586D878-E0EC-4B4E-92EA-256C1F4C9EC2}" destId="{80618187-508D-4C2E-8828-A3627750A631}" srcOrd="0" destOrd="0" presId="urn:microsoft.com/office/officeart/2005/8/layout/list1"/>
    <dgm:cxn modelId="{FDB71C82-D2F8-4432-A180-230199503745}" type="presParOf" srcId="{5586D878-E0EC-4B4E-92EA-256C1F4C9EC2}" destId="{476957F3-39CE-4111-A867-05A84433B477}" srcOrd="1" destOrd="0" presId="urn:microsoft.com/office/officeart/2005/8/layout/list1"/>
    <dgm:cxn modelId="{1CC67DB2-AF80-4680-A0D4-8A749D569C26}" type="presParOf" srcId="{093504E5-0B64-48D9-8391-0BEB8BD4E534}" destId="{D85EA3BD-FB66-4054-97FD-08B883596B13}" srcOrd="9" destOrd="0" presId="urn:microsoft.com/office/officeart/2005/8/layout/list1"/>
    <dgm:cxn modelId="{0C76724B-9FD3-4DB6-9E6B-8C9B260F5DEF}" type="presParOf" srcId="{093504E5-0B64-48D9-8391-0BEB8BD4E534}" destId="{178B7CE5-0F67-40BE-8F47-62BEF9A8848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FBF008-F574-49E6-AF88-D96134515328}">
      <dsp:nvSpPr>
        <dsp:cNvPr id="0" name=""/>
        <dsp:cNvSpPr/>
      </dsp:nvSpPr>
      <dsp:spPr>
        <a:xfrm>
          <a:off x="0" y="220076"/>
          <a:ext cx="8077200" cy="11245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26880" tIns="291592" rIns="626880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400" kern="1200" dirty="0" smtClean="0">
              <a:latin typeface="Georgia" pitchFamily="18" charset="0"/>
            </a:rPr>
            <a:t>Pokud menší finanční instituce splní jisté specifické podmínky, může zažádat o status  „</a:t>
          </a:r>
          <a:r>
            <a:rPr lang="cs-CZ" sz="1400" b="1" kern="1200" dirty="0" err="1" smtClean="0">
              <a:latin typeface="Georgia" pitchFamily="18" charset="0"/>
            </a:rPr>
            <a:t>Deemed</a:t>
          </a:r>
          <a:r>
            <a:rPr lang="cs-CZ" sz="1400" b="1" kern="1200" dirty="0" smtClean="0">
              <a:latin typeface="Georgia" pitchFamily="18" charset="0"/>
            </a:rPr>
            <a:t>-</a:t>
          </a:r>
          <a:r>
            <a:rPr lang="cs-CZ" sz="1400" b="1" kern="1200" dirty="0" err="1" smtClean="0">
              <a:latin typeface="Georgia" pitchFamily="18" charset="0"/>
            </a:rPr>
            <a:t>compliant</a:t>
          </a:r>
          <a:r>
            <a:rPr lang="cs-CZ" sz="1400" kern="1200" dirty="0" smtClean="0">
              <a:latin typeface="Georgia" pitchFamily="18" charset="0"/>
            </a:rPr>
            <a:t>“ (celkem 8 variant), který s sebou nese mírnější regulatorní břemeno výměnou za omezení obchodního modelu (např. zákaz obsluhování občanů Spojených států).</a:t>
          </a:r>
          <a:endParaRPr lang="cs-CZ" sz="1400" kern="1200" dirty="0">
            <a:latin typeface="Georgia" pitchFamily="18" charset="0"/>
          </a:endParaRPr>
        </a:p>
      </dsp:txBody>
      <dsp:txXfrm>
        <a:off x="0" y="220076"/>
        <a:ext cx="8077200" cy="1124550"/>
      </dsp:txXfrm>
    </dsp:sp>
    <dsp:sp modelId="{CBF347E6-60A7-4D19-BD2F-A2A0B615A6BE}">
      <dsp:nvSpPr>
        <dsp:cNvPr id="0" name=""/>
        <dsp:cNvSpPr/>
      </dsp:nvSpPr>
      <dsp:spPr>
        <a:xfrm>
          <a:off x="366191" y="1"/>
          <a:ext cx="5654040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3709" tIns="0" rIns="213709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b="1" u="none" kern="1200" dirty="0" smtClean="0">
              <a:latin typeface="Georgia" pitchFamily="18" charset="0"/>
            </a:rPr>
            <a:t>1.   Možnost získání statutu jako „</a:t>
          </a:r>
          <a:r>
            <a:rPr lang="cs-CZ" sz="1400" b="1" u="none" kern="1200" dirty="0" err="1" smtClean="0">
              <a:latin typeface="Georgia" pitchFamily="18" charset="0"/>
            </a:rPr>
            <a:t>deemed</a:t>
          </a:r>
          <a:r>
            <a:rPr lang="cs-CZ" sz="1400" b="1" u="none" kern="1200" dirty="0" smtClean="0">
              <a:latin typeface="Georgia" pitchFamily="18" charset="0"/>
            </a:rPr>
            <a:t>-</a:t>
          </a:r>
          <a:r>
            <a:rPr lang="cs-CZ" sz="1400" b="1" u="none" kern="1200" dirty="0" err="1" smtClean="0">
              <a:latin typeface="Georgia" pitchFamily="18" charset="0"/>
            </a:rPr>
            <a:t>compliant</a:t>
          </a:r>
          <a:r>
            <a:rPr lang="cs-CZ" sz="1400" b="1" u="none" kern="1200" dirty="0" smtClean="0">
              <a:latin typeface="Georgia" pitchFamily="18" charset="0"/>
            </a:rPr>
            <a:t>“ </a:t>
          </a:r>
          <a:endParaRPr lang="cs-CZ" sz="1400" b="1" u="none" kern="1200" dirty="0">
            <a:latin typeface="Georgia" pitchFamily="18" charset="0"/>
          </a:endParaRPr>
        </a:p>
      </dsp:txBody>
      <dsp:txXfrm>
        <a:off x="386366" y="20176"/>
        <a:ext cx="5613690" cy="372930"/>
      </dsp:txXfrm>
    </dsp:sp>
    <dsp:sp modelId="{1ADE6AFD-497D-4127-AFD4-5F843D4478FC}">
      <dsp:nvSpPr>
        <dsp:cNvPr id="0" name=""/>
        <dsp:cNvSpPr/>
      </dsp:nvSpPr>
      <dsp:spPr>
        <a:xfrm>
          <a:off x="0" y="1626866"/>
          <a:ext cx="8077200" cy="9481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26880" tIns="291592" rIns="626880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400" kern="1200" dirty="0" smtClean="0">
              <a:latin typeface="Georgia" pitchFamily="18" charset="0"/>
            </a:rPr>
            <a:t>Finanční skupiny musí vstoupit do FATCA jako celek. Všechny finanční instituce ekonomicky spojených skupin budou muset získat jeden ze statusů definovaných zákonem FATCA.</a:t>
          </a:r>
          <a:endParaRPr lang="cs-CZ" sz="1400" kern="1200" dirty="0">
            <a:latin typeface="Georgia" pitchFamily="18" charset="0"/>
          </a:endParaRPr>
        </a:p>
      </dsp:txBody>
      <dsp:txXfrm>
        <a:off x="0" y="1626866"/>
        <a:ext cx="8077200" cy="948150"/>
      </dsp:txXfrm>
    </dsp:sp>
    <dsp:sp modelId="{C14E39D8-4A4F-4693-A494-A9224A560386}">
      <dsp:nvSpPr>
        <dsp:cNvPr id="0" name=""/>
        <dsp:cNvSpPr/>
      </dsp:nvSpPr>
      <dsp:spPr>
        <a:xfrm>
          <a:off x="403860" y="1420227"/>
          <a:ext cx="5654040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3709" tIns="0" rIns="213709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b="1" u="none" kern="1200" dirty="0" smtClean="0">
              <a:latin typeface="Georgia" pitchFamily="18" charset="0"/>
            </a:rPr>
            <a:t>2.   Povinná s</a:t>
          </a:r>
          <a:r>
            <a:rPr lang="fr-FR" sz="1400" b="1" u="none" kern="1200" dirty="0" err="1" smtClean="0">
              <a:latin typeface="Georgia" pitchFamily="18" charset="0"/>
            </a:rPr>
            <a:t>kupinov</a:t>
          </a:r>
          <a:r>
            <a:rPr lang="cs-CZ" sz="1400" b="1" u="none" kern="1200" dirty="0" smtClean="0">
              <a:latin typeface="Georgia" pitchFamily="18" charset="0"/>
            </a:rPr>
            <a:t>á registrace</a:t>
          </a:r>
          <a:endParaRPr lang="cs-CZ" sz="1400" b="1" u="none" kern="1200" dirty="0">
            <a:latin typeface="Georgia" pitchFamily="18" charset="0"/>
          </a:endParaRPr>
        </a:p>
      </dsp:txBody>
      <dsp:txXfrm>
        <a:off x="424035" y="1440402"/>
        <a:ext cx="5613690" cy="372930"/>
      </dsp:txXfrm>
    </dsp:sp>
    <dsp:sp modelId="{178B7CE5-0F67-40BE-8F47-62BEF9A88487}">
      <dsp:nvSpPr>
        <dsp:cNvPr id="0" name=""/>
        <dsp:cNvSpPr/>
      </dsp:nvSpPr>
      <dsp:spPr>
        <a:xfrm>
          <a:off x="0" y="2857256"/>
          <a:ext cx="8077200" cy="11686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26880" tIns="291592" rIns="626880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400" kern="1200" dirty="0" smtClean="0">
              <a:latin typeface="Georgia" pitchFamily="18" charset="0"/>
              <a:ea typeface="PMingLiU" pitchFamily="18" charset="-120"/>
            </a:rPr>
            <a:t>Vedoucí osoba zodpovědná za plnění podmínek smlouvy s </a:t>
          </a:r>
          <a:r>
            <a:rPr lang="cs-CZ" sz="1400" kern="1200" noProof="0" dirty="0" smtClean="0">
              <a:latin typeface="Georgia" pitchFamily="18" charset="0"/>
              <a:ea typeface="PMingLiU" pitchFamily="18" charset="-120"/>
            </a:rPr>
            <a:t>IRS (bude určena specificky ve smlouvě s IRS) </a:t>
          </a:r>
          <a:r>
            <a:rPr lang="cs-CZ" sz="1400" kern="1200" dirty="0" smtClean="0">
              <a:latin typeface="Georgia" pitchFamily="18" charset="0"/>
              <a:ea typeface="PMingLiU" pitchFamily="18" charset="-120"/>
            </a:rPr>
            <a:t>bude pravidelně IRS potvrzovat řádné provádění kroků požadovaných vybraným FATCA statusem. </a:t>
          </a:r>
          <a:endParaRPr lang="cs-CZ" sz="1400" kern="1200" dirty="0">
            <a:latin typeface="Georgia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400" kern="1200" dirty="0" smtClean="0">
              <a:latin typeface="Georgia" pitchFamily="18" charset="0"/>
              <a:ea typeface="PMingLiU" pitchFamily="18" charset="-120"/>
            </a:rPr>
            <a:t>Budou vyžadovány periodické interní audity plnění povinností FATCA.</a:t>
          </a:r>
        </a:p>
      </dsp:txBody>
      <dsp:txXfrm>
        <a:off x="0" y="2857256"/>
        <a:ext cx="8077200" cy="1168650"/>
      </dsp:txXfrm>
    </dsp:sp>
    <dsp:sp modelId="{476957F3-39CE-4111-A867-05A84433B477}">
      <dsp:nvSpPr>
        <dsp:cNvPr id="0" name=""/>
        <dsp:cNvSpPr/>
      </dsp:nvSpPr>
      <dsp:spPr>
        <a:xfrm>
          <a:off x="403860" y="2650616"/>
          <a:ext cx="5654040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3709" tIns="0" rIns="213709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b="1" u="none" kern="1200" dirty="0" smtClean="0">
              <a:latin typeface="Georgia" pitchFamily="18" charset="0"/>
            </a:rPr>
            <a:t>3.   </a:t>
          </a:r>
          <a:r>
            <a:rPr lang="fr-FR" sz="1400" b="1" u="none" kern="1200" dirty="0" err="1" smtClean="0">
              <a:latin typeface="Georgia" pitchFamily="18" charset="0"/>
            </a:rPr>
            <a:t>Certifikac</a:t>
          </a:r>
          <a:r>
            <a:rPr lang="cs-CZ" sz="1400" b="1" u="none" kern="1200" dirty="0" smtClean="0">
              <a:latin typeface="Georgia" pitchFamily="18" charset="0"/>
            </a:rPr>
            <a:t>e</a:t>
          </a:r>
          <a:r>
            <a:rPr lang="fr-FR" sz="1400" b="1" u="none" kern="1200" dirty="0" smtClean="0">
              <a:latin typeface="Georgia" pitchFamily="18" charset="0"/>
            </a:rPr>
            <a:t> a </a:t>
          </a:r>
          <a:r>
            <a:rPr lang="fr-FR" sz="1400" b="1" u="none" kern="1200" dirty="0" err="1" smtClean="0">
              <a:latin typeface="Georgia" pitchFamily="18" charset="0"/>
            </a:rPr>
            <a:t>kontro</a:t>
          </a:r>
          <a:r>
            <a:rPr lang="cs-CZ" sz="1400" b="1" u="none" kern="1200" dirty="0" smtClean="0">
              <a:latin typeface="Georgia" pitchFamily="18" charset="0"/>
            </a:rPr>
            <a:t>l</a:t>
          </a:r>
          <a:r>
            <a:rPr lang="fr-FR" sz="1400" b="1" u="none" kern="1200" dirty="0" smtClean="0">
              <a:latin typeface="Georgia" pitchFamily="18" charset="0"/>
            </a:rPr>
            <a:t>n</a:t>
          </a:r>
          <a:r>
            <a:rPr lang="cs-CZ" sz="1400" b="1" u="none" kern="1200" dirty="0" smtClean="0">
              <a:latin typeface="Georgia" pitchFamily="18" charset="0"/>
            </a:rPr>
            <a:t>í</a:t>
          </a:r>
          <a:r>
            <a:rPr lang="fr-FR" sz="1400" b="1" u="none" kern="1200" dirty="0" smtClean="0">
              <a:latin typeface="Georgia" pitchFamily="18" charset="0"/>
            </a:rPr>
            <a:t> </a:t>
          </a:r>
          <a:r>
            <a:rPr lang="fr-FR" sz="1400" b="1" u="none" kern="1200" dirty="0" err="1" smtClean="0">
              <a:latin typeface="Georgia" pitchFamily="18" charset="0"/>
            </a:rPr>
            <a:t>mechani</a:t>
          </a:r>
          <a:r>
            <a:rPr lang="cs-CZ" sz="1400" b="1" u="none" kern="1200" dirty="0" smtClean="0">
              <a:latin typeface="Georgia" pitchFamily="18" charset="0"/>
            </a:rPr>
            <a:t>s</a:t>
          </a:r>
          <a:r>
            <a:rPr lang="fr-FR" sz="1400" b="1" u="none" kern="1200" dirty="0" err="1" smtClean="0">
              <a:latin typeface="Georgia" pitchFamily="18" charset="0"/>
            </a:rPr>
            <a:t>my</a:t>
          </a:r>
          <a:endParaRPr lang="cs-CZ" sz="1400" b="1" u="none" kern="1200" dirty="0">
            <a:latin typeface="Georgia" pitchFamily="18" charset="0"/>
          </a:endParaRPr>
        </a:p>
      </dsp:txBody>
      <dsp:txXfrm>
        <a:off x="424035" y="2670791"/>
        <a:ext cx="5613690" cy="372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F05CFF-548C-4E04-B325-CF1209D66BDC}" type="datetimeFigureOut">
              <a:rPr lang="cs-CZ" smtClean="0">
                <a:latin typeface="Arial" pitchFamily="34" charset="0"/>
                <a:cs typeface="Arial" pitchFamily="34" charset="0"/>
              </a:rPr>
              <a:pPr/>
              <a:t>24.4.2012</a:t>
            </a:fld>
            <a:endParaRPr lang="cs-CZ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E90EF7-3E10-491C-87C2-59674BB3AAF6}" type="slidenum">
              <a:rPr lang="cs-CZ" smtClean="0">
                <a:latin typeface="Arial" pitchFamily="34" charset="0"/>
                <a:cs typeface="Arial" pitchFamily="34" charset="0"/>
              </a:rPr>
              <a:pPr/>
              <a:t>‹#›</a:t>
            </a:fld>
            <a:endParaRPr lang="cs-CZ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737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fld id="{5EFB8DA3-BCA9-4B7D-B50D-14F47506B614}" type="datetimeFigureOut">
              <a:rPr lang="cs-CZ" smtClean="0"/>
              <a:pPr/>
              <a:t>24.4.2012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fld id="{F07B8F03-BC93-4120-96CA-A36DF640BE2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6867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cs-CZ" smtClean="0"/>
              <a:pPr/>
              <a:t>19</a:t>
            </a:fld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 userDrawn="1"/>
        </p:nvGrpSpPr>
        <p:grpSpPr bwMode="gray">
          <a:xfrm>
            <a:off x="1752601" y="1"/>
            <a:ext cx="7391400" cy="6176009"/>
            <a:chOff x="19140488" y="13674"/>
            <a:chExt cx="7443798" cy="6145827"/>
          </a:xfrm>
        </p:grpSpPr>
        <p:sp>
          <p:nvSpPr>
            <p:cNvPr id="23" name="Rectangle 17"/>
            <p:cNvSpPr>
              <a:spLocks noChangeArrowheads="1"/>
            </p:cNvSpPr>
            <p:nvPr/>
          </p:nvSpPr>
          <p:spPr bwMode="gray">
            <a:xfrm>
              <a:off x="19140488" y="4188799"/>
              <a:ext cx="2302206" cy="1970702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Rectangle 7"/>
            <p:cNvSpPr>
              <a:spLocks noChangeArrowheads="1"/>
            </p:cNvSpPr>
            <p:nvPr/>
          </p:nvSpPr>
          <p:spPr bwMode="gray">
            <a:xfrm>
              <a:off x="25663403" y="4032250"/>
              <a:ext cx="920883" cy="212725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gray">
            <a:xfrm>
              <a:off x="25049482" y="2899477"/>
              <a:ext cx="734694" cy="1289321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Rectangle 9"/>
            <p:cNvSpPr>
              <a:spLocks noChangeArrowheads="1"/>
            </p:cNvSpPr>
            <p:nvPr/>
          </p:nvSpPr>
          <p:spPr bwMode="gray">
            <a:xfrm>
              <a:off x="25049482" y="4032250"/>
              <a:ext cx="734693" cy="212725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Rectangle 11"/>
            <p:cNvSpPr>
              <a:spLocks noChangeArrowheads="1"/>
            </p:cNvSpPr>
            <p:nvPr/>
          </p:nvSpPr>
          <p:spPr bwMode="gray">
            <a:xfrm>
              <a:off x="24665780" y="706365"/>
              <a:ext cx="477045" cy="2263848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Rectangle 12"/>
            <p:cNvSpPr>
              <a:spLocks noChangeArrowheads="1"/>
            </p:cNvSpPr>
            <p:nvPr/>
          </p:nvSpPr>
          <p:spPr bwMode="gray">
            <a:xfrm>
              <a:off x="24665780" y="2899478"/>
              <a:ext cx="477045" cy="1289321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Rectangle 13"/>
            <p:cNvSpPr>
              <a:spLocks noChangeArrowheads="1"/>
            </p:cNvSpPr>
            <p:nvPr/>
          </p:nvSpPr>
          <p:spPr bwMode="gray">
            <a:xfrm>
              <a:off x="24665780" y="4032250"/>
              <a:ext cx="477045" cy="212725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Rectangle 14"/>
            <p:cNvSpPr>
              <a:spLocks noChangeArrowheads="1"/>
            </p:cNvSpPr>
            <p:nvPr/>
          </p:nvSpPr>
          <p:spPr bwMode="gray">
            <a:xfrm>
              <a:off x="19140488" y="669925"/>
              <a:ext cx="5662612" cy="2300288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Rectangle 15"/>
            <p:cNvSpPr>
              <a:spLocks noChangeArrowheads="1"/>
            </p:cNvSpPr>
            <p:nvPr/>
          </p:nvSpPr>
          <p:spPr bwMode="gray">
            <a:xfrm>
              <a:off x="19140488" y="2899478"/>
              <a:ext cx="5662612" cy="1289321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16"/>
            <p:cNvSpPr>
              <a:spLocks/>
            </p:cNvSpPr>
            <p:nvPr/>
          </p:nvSpPr>
          <p:spPr bwMode="gray">
            <a:xfrm>
              <a:off x="19140488" y="4032250"/>
              <a:ext cx="5662612" cy="21272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Rectangle 10"/>
            <p:cNvSpPr>
              <a:spLocks noChangeArrowheads="1"/>
            </p:cNvSpPr>
            <p:nvPr/>
          </p:nvSpPr>
          <p:spPr bwMode="gray">
            <a:xfrm>
              <a:off x="19140488" y="13674"/>
              <a:ext cx="5662612" cy="692692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5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95475" y="838200"/>
            <a:ext cx="5343525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cs-CZ" noProof="0" smtClean="0"/>
              <a:t>Click to add the presentation’s main title</a:t>
            </a:r>
            <a:endParaRPr lang="cs-CZ" noProof="0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95475" y="1828799"/>
            <a:ext cx="5343525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cs-CZ" noProof="0" smtClean="0"/>
              <a:t>Subtitle and date (move higher if title is only one line)</a:t>
            </a:r>
            <a:endParaRPr lang="cs-CZ" noProof="0" dirty="0" smtClean="0"/>
          </a:p>
        </p:txBody>
      </p:sp>
      <p:sp>
        <p:nvSpPr>
          <p:cNvPr id="21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1895475" y="374904"/>
            <a:ext cx="4105656" cy="146304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cs-CZ" noProof="0" smtClean="0"/>
              <a:t>www.pwc.com</a:t>
            </a:r>
            <a:endParaRPr lang="cs-CZ" noProof="0" dirty="0"/>
          </a:p>
        </p:txBody>
      </p:sp>
      <p:grpSp>
        <p:nvGrpSpPr>
          <p:cNvPr id="16" name="Group 32"/>
          <p:cNvGrpSpPr/>
          <p:nvPr userDrawn="1"/>
        </p:nvGrpSpPr>
        <p:grpSpPr>
          <a:xfrm>
            <a:off x="968592" y="6170991"/>
            <a:ext cx="914400" cy="533479"/>
            <a:chOff x="518032" y="978681"/>
            <a:chExt cx="4572000" cy="2667393"/>
          </a:xfrm>
        </p:grpSpPr>
        <p:sp>
          <p:nvSpPr>
            <p:cNvPr id="17" name="Rectangle 37"/>
            <p:cNvSpPr>
              <a:spLocks noChangeArrowheads="1"/>
            </p:cNvSpPr>
            <p:nvPr userDrawn="1"/>
          </p:nvSpPr>
          <p:spPr bwMode="black">
            <a:xfrm>
              <a:off x="3295650" y="978681"/>
              <a:ext cx="1143000" cy="263229"/>
            </a:xfrm>
            <a:prstGeom prst="rect">
              <a:avLst/>
            </a:prstGeom>
            <a:solidFill>
              <a:srgbClr val="A1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0" name="Freeform 7"/>
            <p:cNvSpPr>
              <a:spLocks noEditPoints="1"/>
            </p:cNvSpPr>
            <p:nvPr userDrawn="1"/>
          </p:nvSpPr>
          <p:spPr bwMode="black">
            <a:xfrm>
              <a:off x="518032" y="1922794"/>
              <a:ext cx="4572000" cy="172328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21.02.2012</a:t>
            </a:r>
            <a:endParaRPr lang="cs-CZ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FATCA</a:t>
            </a:r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Slide </a:t>
            </a:r>
            <a:fld id="{E9DDE7B7-A776-4308-ACF3-2F68E573F1C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cs-CZ" sz="1000" b="0" i="0" u="none" baseline="0" smtClean="0">
                <a:effectLst/>
                <a:latin typeface="Arial"/>
              </a:rPr>
              <a:t>PwC</a:t>
            </a:r>
            <a:endParaRPr kumimoji="0" lang="cs-CZ" sz="1000" b="0" i="0" u="none" baseline="0" dirty="0" err="1" smtClean="0">
              <a:effectLst/>
              <a:latin typeface="Arial"/>
            </a:endParaRPr>
          </a:p>
        </p:txBody>
      </p:sp>
    </p:spTree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poi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>
            <a:lvl1pPr>
              <a:lnSpc>
                <a:spcPct val="10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cs-CZ" noProof="0" smtClean="0"/>
              <a:t>Click to edit Master title style</a:t>
            </a:r>
            <a:endParaRPr lang="cs-CZ" noProof="0"/>
          </a:p>
        </p:txBody>
      </p:sp>
      <p:cxnSp>
        <p:nvCxnSpPr>
          <p:cNvPr id="11" name="Shape 10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26"/>
          <p:cNvSpPr>
            <a:spLocks noGrp="1"/>
          </p:cNvSpPr>
          <p:nvPr>
            <p:ph sz="quarter" idx="15"/>
          </p:nvPr>
        </p:nvSpPr>
        <p:spPr>
          <a:xfrm>
            <a:off x="533400" y="1752600"/>
            <a:ext cx="8077200" cy="4419600"/>
          </a:xfrm>
        </p:spPr>
        <p:txBody>
          <a:bodyPr/>
          <a:lstStyle>
            <a:lvl1pPr>
              <a:defRPr sz="3200" baseline="0">
                <a:solidFill>
                  <a:schemeClr val="tx2"/>
                </a:solidFill>
              </a:defRPr>
            </a:lvl1pPr>
            <a:lvl2pPr>
              <a:buClr>
                <a:schemeClr val="tx2"/>
              </a:buClr>
              <a:defRPr sz="3200">
                <a:solidFill>
                  <a:schemeClr val="tx2"/>
                </a:solidFill>
              </a:defRPr>
            </a:lvl2pPr>
            <a:lvl3pPr>
              <a:buClr>
                <a:schemeClr val="tx2"/>
              </a:buClr>
              <a:defRPr sz="3200">
                <a:solidFill>
                  <a:schemeClr val="tx2"/>
                </a:solidFill>
              </a:defRPr>
            </a:lvl3pPr>
            <a:lvl4pPr>
              <a:buClr>
                <a:schemeClr val="tx2"/>
              </a:buClr>
              <a:defRPr sz="3200">
                <a:solidFill>
                  <a:schemeClr val="tx2"/>
                </a:solidFill>
              </a:defRPr>
            </a:lvl4pPr>
            <a:lvl5pPr>
              <a:buClr>
                <a:schemeClr val="tx2"/>
              </a:buClr>
              <a:defRPr sz="3200">
                <a:solidFill>
                  <a:schemeClr val="tx2"/>
                </a:solidFill>
              </a:defRPr>
            </a:lvl5pPr>
            <a:lvl6pPr>
              <a:buClr>
                <a:schemeClr val="tx2"/>
              </a:buClr>
              <a:defRPr sz="3200" baseline="0">
                <a:solidFill>
                  <a:schemeClr val="tx2"/>
                </a:solidFill>
              </a:defRPr>
            </a:lvl6pPr>
            <a:lvl7pPr>
              <a:buClr>
                <a:schemeClr val="tx2"/>
              </a:buClr>
              <a:buAutoNum type="alphaLcPeriod"/>
              <a:defRPr sz="3200" baseline="0">
                <a:solidFill>
                  <a:schemeClr val="tx2"/>
                </a:solidFill>
              </a:defRPr>
            </a:lvl7pPr>
            <a:lvl8pPr>
              <a:buClr>
                <a:schemeClr val="tx2"/>
              </a:buClr>
              <a:buNone/>
              <a:defRPr sz="3200">
                <a:solidFill>
                  <a:schemeClr val="tx2"/>
                </a:solidFill>
              </a:defRPr>
            </a:lvl8pPr>
            <a:lvl9pPr>
              <a:defRPr sz="3200"/>
            </a:lvl9pPr>
          </a:lstStyle>
          <a:p>
            <a:pPr lvl="0"/>
            <a:r>
              <a:rPr lang="cs-CZ" noProof="0" smtClean="0"/>
              <a:t>Click to edit Master text styles</a:t>
            </a:r>
          </a:p>
          <a:p>
            <a:pPr lvl="1"/>
            <a:r>
              <a:rPr lang="cs-CZ" noProof="0" smtClean="0"/>
              <a:t>Second level</a:t>
            </a:r>
          </a:p>
          <a:p>
            <a:pPr lvl="2"/>
            <a:r>
              <a:rPr lang="cs-CZ" noProof="0" smtClean="0"/>
              <a:t>Third level</a:t>
            </a:r>
          </a:p>
          <a:p>
            <a:pPr lvl="3"/>
            <a:r>
              <a:rPr lang="cs-CZ" noProof="0" smtClean="0"/>
              <a:t>Fourth level</a:t>
            </a:r>
          </a:p>
          <a:p>
            <a:pPr lvl="4"/>
            <a:r>
              <a:rPr lang="cs-CZ" noProof="0" smtClean="0"/>
              <a:t>Fifth level</a:t>
            </a:r>
            <a:endParaRPr lang="cs-CZ" noProof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cs-CZ" smtClean="0"/>
              <a:t>21.02.2012</a:t>
            </a:r>
            <a:endParaRPr lang="cs-C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cs-CZ" smtClean="0"/>
              <a:t>FATCA</a:t>
            </a:r>
            <a:endParaRPr lang="cs-CZ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cs-CZ" smtClean="0"/>
              <a:t>Slide </a:t>
            </a:r>
            <a:fld id="{FC82999D-01E6-4D74-B935-9D56C15689A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6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cs-CZ" sz="1000" b="0" i="0" u="none" baseline="0" smtClean="0">
                <a:effectLst/>
                <a:latin typeface="Arial"/>
              </a:rPr>
              <a:t>PwC</a:t>
            </a:r>
            <a:endParaRPr kumimoji="0" lang="cs-CZ" sz="1000" b="0" i="0" u="none" baseline="0" dirty="0" err="1" smtClean="0">
              <a:effectLst/>
              <a:latin typeface="Arial"/>
            </a:endParaRPr>
          </a:p>
        </p:txBody>
      </p:sp>
    </p:spTree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Key point: Colou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>
            <a:lvl1pPr>
              <a:lnSpc>
                <a:spcPct val="100000"/>
              </a:lnSpc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cs-CZ" noProof="0" smtClean="0"/>
              <a:t>Click to edit Master title style</a:t>
            </a:r>
            <a:endParaRPr lang="cs-CZ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077200" cy="4419600"/>
          </a:xfrm>
        </p:spPr>
        <p:txBody>
          <a:bodyPr>
            <a:noAutofit/>
          </a:bodyPr>
          <a:lstStyle>
            <a:lvl1pPr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defRPr sz="3200" baseline="0">
                <a:solidFill>
                  <a:schemeClr val="bg1"/>
                </a:solidFill>
              </a:defRPr>
            </a:lvl1pPr>
            <a:lvl2pPr marL="444500" indent="-263525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2pPr>
            <a:lvl3pPr marL="714375" indent="-266700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3pPr>
            <a:lvl4pPr marL="984250" indent="-266700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4pPr>
            <a:lvl5pPr marL="1341438" indent="-266700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5pPr>
            <a:lvl6pPr marL="1611313" indent="-271463">
              <a:lnSpc>
                <a:spcPts val="3600"/>
              </a:lnSpc>
              <a:spcBef>
                <a:spcPts val="0"/>
              </a:spcBef>
              <a:spcAft>
                <a:spcPts val="60"/>
              </a:spcAft>
              <a:buClr>
                <a:schemeClr val="bg1"/>
              </a:buClr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6pPr>
            <a:lvl7pPr>
              <a:defRPr sz="2800">
                <a:solidFill>
                  <a:schemeClr val="bg1"/>
                </a:solidFill>
              </a:defRPr>
            </a:lvl7pPr>
            <a:lvl8pPr>
              <a:lnSpc>
                <a:spcPts val="3600"/>
              </a:lnSpc>
              <a:defRPr sz="2800">
                <a:solidFill>
                  <a:schemeClr val="bg1"/>
                </a:solidFill>
              </a:defRPr>
            </a:lvl8pPr>
            <a:lvl9pPr>
              <a:defRPr sz="2800">
                <a:solidFill>
                  <a:schemeClr val="bg1"/>
                </a:solidFill>
              </a:defRPr>
            </a:lvl9pPr>
          </a:lstStyle>
          <a:p>
            <a:pPr lvl="0"/>
            <a:r>
              <a:rPr lang="cs-CZ" noProof="0" smtClean="0"/>
              <a:t>Click to edit Master text styles</a:t>
            </a:r>
          </a:p>
          <a:p>
            <a:pPr lvl="1"/>
            <a:r>
              <a:rPr lang="cs-CZ" noProof="0" smtClean="0"/>
              <a:t>Second level</a:t>
            </a:r>
          </a:p>
          <a:p>
            <a:pPr lvl="2"/>
            <a:r>
              <a:rPr lang="cs-CZ" noProof="0" smtClean="0"/>
              <a:t>Third level</a:t>
            </a:r>
          </a:p>
          <a:p>
            <a:pPr lvl="3"/>
            <a:r>
              <a:rPr lang="cs-CZ" noProof="0" smtClean="0"/>
              <a:t>Fourth level</a:t>
            </a:r>
          </a:p>
          <a:p>
            <a:pPr lvl="4"/>
            <a:r>
              <a:rPr lang="cs-CZ" noProof="0" smtClean="0"/>
              <a:t>Fifth level</a:t>
            </a:r>
          </a:p>
        </p:txBody>
      </p:sp>
      <p:cxnSp>
        <p:nvCxnSpPr>
          <p:cNvPr id="11" name="Shape 10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r>
              <a:rPr lang="cs-CZ" smtClean="0"/>
              <a:t>21.02.2012</a:t>
            </a:r>
            <a:endParaRPr lang="cs-C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r>
              <a:rPr lang="cs-CZ" smtClean="0"/>
              <a:t>FATCA</a:t>
            </a:r>
            <a:endParaRPr lang="cs-CZ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r>
              <a:rPr lang="cs-CZ" smtClean="0"/>
              <a:t>Slide </a:t>
            </a:r>
            <a:fld id="{834CA854-75EF-43F1-B3C6-180368A5317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cs-CZ" sz="1000" b="0" i="0" u="none" baseline="0" smtClean="0">
                <a:solidFill>
                  <a:schemeClr val="lt1"/>
                </a:solidFill>
                <a:effectLst/>
                <a:latin typeface="Arial"/>
              </a:rPr>
              <a:t>PwC</a:t>
            </a:r>
            <a:endParaRPr kumimoji="0" lang="cs-CZ" sz="1000" b="0" i="0" u="none" baseline="0" dirty="0" err="1" smtClean="0">
              <a:solidFill>
                <a:schemeClr val="lt1"/>
              </a:solidFill>
              <a:effectLst/>
              <a:latin typeface="Arial"/>
            </a:endParaRPr>
          </a:p>
        </p:txBody>
      </p:sp>
    </p:spTree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ctrTitle"/>
          </p:nvPr>
        </p:nvSpPr>
        <p:spPr bwMode="black">
          <a:xfrm>
            <a:off x="533400" y="685801"/>
            <a:ext cx="8077200" cy="1066799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>
                <a:solidFill>
                  <a:schemeClr val="tx1"/>
                </a:solidFill>
              </a:defRPr>
            </a:lvl1pPr>
          </a:lstStyle>
          <a:p>
            <a:r>
              <a:rPr lang="cs-CZ" noProof="0" smtClean="0"/>
              <a:t>Click to edit Master title style</a:t>
            </a:r>
          </a:p>
        </p:txBody>
      </p:sp>
      <p:sp>
        <p:nvSpPr>
          <p:cNvPr id="58" name="Subtitle 2"/>
          <p:cNvSpPr>
            <a:spLocks noGrp="1"/>
          </p:cNvSpPr>
          <p:nvPr>
            <p:ph type="subTitle" idx="1"/>
          </p:nvPr>
        </p:nvSpPr>
        <p:spPr bwMode="black">
          <a:xfrm>
            <a:off x="533400" y="1905001"/>
            <a:ext cx="8077200" cy="1371599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noProof="0" smtClean="0"/>
              <a:t>Click to edit Master subtitle style</a:t>
            </a:r>
          </a:p>
        </p:txBody>
      </p:sp>
      <p:cxnSp>
        <p:nvCxnSpPr>
          <p:cNvPr id="12" name="Shape 11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21.02.2012</a:t>
            </a:r>
            <a:endParaRPr lang="cs-C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FATCA</a:t>
            </a:r>
            <a:endParaRPr lang="cs-CZ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Slide </a:t>
            </a:r>
            <a:fld id="{41A9D9F5-B9C1-4CAF-8AAF-C15C5645BB5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cs-CZ" sz="1000" b="0" i="0" u="none" baseline="0" smtClean="0">
                <a:effectLst/>
                <a:latin typeface="Arial"/>
              </a:rPr>
              <a:t>PwC</a:t>
            </a:r>
            <a:endParaRPr kumimoji="0" lang="cs-CZ" sz="1000" b="0" i="0" u="none" baseline="0" dirty="0" err="1" smtClean="0">
              <a:effectLst/>
              <a:latin typeface="Arial"/>
            </a:endParaRPr>
          </a:p>
        </p:txBody>
      </p:sp>
    </p:spTree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: Colou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ctrTitle"/>
          </p:nvPr>
        </p:nvSpPr>
        <p:spPr bwMode="black">
          <a:xfrm>
            <a:off x="533400" y="685800"/>
            <a:ext cx="8077200" cy="10668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cs-CZ" noProof="0" smtClean="0"/>
              <a:t>Click to edit Master title style</a:t>
            </a:r>
            <a:endParaRPr lang="cs-CZ" noProof="0"/>
          </a:p>
        </p:txBody>
      </p:sp>
      <p:sp>
        <p:nvSpPr>
          <p:cNvPr id="22" name="Subtitle 2"/>
          <p:cNvSpPr>
            <a:spLocks noGrp="1"/>
          </p:cNvSpPr>
          <p:nvPr>
            <p:ph type="subTitle" idx="1"/>
          </p:nvPr>
        </p:nvSpPr>
        <p:spPr bwMode="black">
          <a:xfrm>
            <a:off x="533400" y="1905000"/>
            <a:ext cx="8077200" cy="1371600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cs-CZ" noProof="0" smtClean="0"/>
              <a:t>Click to edit Master subtitle style</a:t>
            </a:r>
          </a:p>
        </p:txBody>
      </p:sp>
      <p:cxnSp>
        <p:nvCxnSpPr>
          <p:cNvPr id="11" name="Shape 10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r>
              <a:rPr lang="cs-CZ" smtClean="0"/>
              <a:t>21.02.2012</a:t>
            </a:r>
            <a:endParaRPr lang="cs-C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r>
              <a:rPr lang="cs-CZ" smtClean="0"/>
              <a:t>FATCA</a:t>
            </a:r>
            <a:endParaRPr lang="cs-CZ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r>
              <a:rPr lang="cs-CZ" smtClean="0"/>
              <a:t>Slide </a:t>
            </a:r>
            <a:fld id="{22CF2D60-AC77-41AC-8CEB-BE3166CA90F6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cs-CZ" sz="1000" b="0" i="0" u="none" baseline="0" smtClean="0">
                <a:solidFill>
                  <a:schemeClr val="lt1"/>
                </a:solidFill>
                <a:effectLst/>
                <a:latin typeface="Arial"/>
              </a:rPr>
              <a:t>PwC</a:t>
            </a:r>
            <a:endParaRPr kumimoji="0" lang="cs-CZ" sz="1000" b="0" i="0" u="none" baseline="0" dirty="0" err="1" smtClean="0">
              <a:solidFill>
                <a:schemeClr val="lt1"/>
              </a:solidFill>
              <a:effectLst/>
              <a:latin typeface="Arial"/>
            </a:endParaRPr>
          </a:p>
        </p:txBody>
      </p:sp>
    </p:spTree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: Cont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ctrTitle"/>
          </p:nvPr>
        </p:nvSpPr>
        <p:spPr bwMode="black">
          <a:xfrm>
            <a:off x="533400" y="685800"/>
            <a:ext cx="8077200" cy="10668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cs-CZ" noProof="0" smtClean="0"/>
              <a:t>Click to edit Master title style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3"/>
          </p:nvPr>
        </p:nvSpPr>
        <p:spPr>
          <a:xfrm>
            <a:off x="533401" y="2819400"/>
            <a:ext cx="3962399" cy="3352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6pPr>
              <a:buClr>
                <a:schemeClr val="bg1"/>
              </a:buCl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cs-CZ" noProof="0" smtClean="0"/>
              <a:t>Click to edit Master text styles</a:t>
            </a:r>
          </a:p>
          <a:p>
            <a:pPr lvl="1"/>
            <a:r>
              <a:rPr lang="cs-CZ" noProof="0" smtClean="0"/>
              <a:t>Second level</a:t>
            </a:r>
          </a:p>
          <a:p>
            <a:pPr lvl="2"/>
            <a:r>
              <a:rPr lang="cs-CZ" noProof="0" smtClean="0"/>
              <a:t>Third level</a:t>
            </a:r>
          </a:p>
          <a:p>
            <a:pPr lvl="3"/>
            <a:r>
              <a:rPr lang="cs-CZ" noProof="0" smtClean="0"/>
              <a:t>Fourth level</a:t>
            </a:r>
          </a:p>
          <a:p>
            <a:pPr lvl="4"/>
            <a:r>
              <a:rPr lang="cs-CZ" noProof="0" smtClean="0"/>
              <a:t>Fifth level</a:t>
            </a:r>
          </a:p>
        </p:txBody>
      </p:sp>
      <p:sp>
        <p:nvSpPr>
          <p:cNvPr id="33" name="Subtitle 2"/>
          <p:cNvSpPr>
            <a:spLocks noGrp="1"/>
          </p:cNvSpPr>
          <p:nvPr>
            <p:ph type="subTitle" idx="1"/>
          </p:nvPr>
        </p:nvSpPr>
        <p:spPr bwMode="black">
          <a:xfrm>
            <a:off x="533400" y="1905001"/>
            <a:ext cx="8077200" cy="762000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cs-CZ" noProof="0" smtClean="0"/>
              <a:t>Click to edit Master subtitle style</a:t>
            </a:r>
          </a:p>
        </p:txBody>
      </p:sp>
      <p:cxnSp>
        <p:nvCxnSpPr>
          <p:cNvPr id="12" name="Shape 11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r>
              <a:rPr lang="cs-CZ" smtClean="0"/>
              <a:t>21.02.2012</a:t>
            </a:r>
            <a:endParaRPr lang="cs-CZ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r>
              <a:rPr lang="cs-CZ" smtClean="0"/>
              <a:t>FATCA</a:t>
            </a:r>
            <a:endParaRPr lang="cs-CZ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r>
              <a:rPr lang="cs-CZ" smtClean="0"/>
              <a:t>Slide </a:t>
            </a:r>
            <a:fld id="{CAA81A74-51E8-487E-A952-F63696330CD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8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cs-CZ" sz="1000" b="0" i="0" u="none" baseline="0" smtClean="0">
                <a:solidFill>
                  <a:schemeClr val="lt1"/>
                </a:solidFill>
                <a:effectLst/>
                <a:latin typeface="Arial"/>
              </a:rPr>
              <a:t>PwC</a:t>
            </a:r>
            <a:endParaRPr kumimoji="0" lang="cs-CZ" sz="1000" b="0" i="0" u="none" baseline="0" dirty="0" err="1" smtClean="0">
              <a:solidFill>
                <a:schemeClr val="lt1"/>
              </a:solidFill>
              <a:effectLst/>
              <a:latin typeface="Arial"/>
            </a:endParaRPr>
          </a:p>
        </p:txBody>
      </p:sp>
    </p:spTree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: Fixe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1" name="Shape 140"/>
          <p:cNvCxnSpPr/>
          <p:nvPr/>
        </p:nvCxnSpPr>
        <p:spPr>
          <a:xfrm rot="5400000" flipH="1" flipV="1">
            <a:off x="5096257" y="-2734056"/>
            <a:ext cx="152399" cy="6839712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1895475" y="838200"/>
            <a:ext cx="5343525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tx1"/>
                </a:solidFill>
              </a:defRPr>
            </a:lvl1pPr>
          </a:lstStyle>
          <a:p>
            <a:r>
              <a:rPr lang="cs-CZ" noProof="0" smtClean="0"/>
              <a:t>Click to add the presentation’s main title</a:t>
            </a:r>
            <a:endParaRPr lang="cs-CZ" noProof="0" dirty="0"/>
          </a:p>
        </p:txBody>
      </p:sp>
      <p:sp>
        <p:nvSpPr>
          <p:cNvPr id="143" name="Subtitle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1895475" y="1828799"/>
            <a:ext cx="5343525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tx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cs-CZ" noProof="0" smtClean="0"/>
              <a:t>Subtitle and date (move higher if title is only one line)</a:t>
            </a:r>
            <a:endParaRPr lang="cs-CZ" noProof="0" dirty="0" smtClean="0"/>
          </a:p>
        </p:txBody>
      </p:sp>
      <p:sp>
        <p:nvSpPr>
          <p:cNvPr id="144" name="Text Placeholder 31"/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1895475" y="374904"/>
            <a:ext cx="4105656" cy="146304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cs-CZ" noProof="0" smtClean="0"/>
              <a:t>www.pwc.com</a:t>
            </a:r>
            <a:endParaRPr lang="cs-CZ" noProof="0"/>
          </a:p>
        </p:txBody>
      </p:sp>
      <p:grpSp>
        <p:nvGrpSpPr>
          <p:cNvPr id="102" name="Group 101"/>
          <p:cNvGrpSpPr>
            <a:grpSpLocks noChangeAspect="1"/>
          </p:cNvGrpSpPr>
          <p:nvPr userDrawn="1"/>
        </p:nvGrpSpPr>
        <p:grpSpPr>
          <a:xfrm>
            <a:off x="968592" y="5768681"/>
            <a:ext cx="1232283" cy="935789"/>
            <a:chOff x="518032" y="-1032869"/>
            <a:chExt cx="6161413" cy="4678943"/>
          </a:xfrm>
        </p:grpSpPr>
        <p:grpSp>
          <p:nvGrpSpPr>
            <p:cNvPr id="103" name="Group 73"/>
            <p:cNvGrpSpPr>
              <a:grpSpLocks noChangeAspect="1"/>
            </p:cNvGrpSpPr>
            <p:nvPr/>
          </p:nvGrpSpPr>
          <p:grpSpPr>
            <a:xfrm>
              <a:off x="4438637" y="-1032863"/>
              <a:ext cx="2240792" cy="2011550"/>
              <a:chOff x="1905000" y="5715000"/>
              <a:chExt cx="445770" cy="381000"/>
            </a:xfrm>
          </p:grpSpPr>
          <p:sp>
            <p:nvSpPr>
              <p:cNvPr id="107" name="Rectangle 25"/>
              <p:cNvSpPr>
                <a:spLocks noChangeArrowheads="1"/>
              </p:cNvSpPr>
              <p:nvPr userDrawn="1"/>
            </p:nvSpPr>
            <p:spPr bwMode="gray">
              <a:xfrm>
                <a:off x="2293620" y="5988118"/>
                <a:ext cx="57150" cy="107882"/>
              </a:xfrm>
              <a:prstGeom prst="rect">
                <a:avLst/>
              </a:prstGeom>
              <a:solidFill>
                <a:srgbClr val="F445F6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08" name="Rectangle 26"/>
              <p:cNvSpPr>
                <a:spLocks noChangeArrowheads="1"/>
              </p:cNvSpPr>
              <p:nvPr userDrawn="1"/>
            </p:nvSpPr>
            <p:spPr bwMode="gray">
              <a:xfrm>
                <a:off x="2132171" y="5757333"/>
                <a:ext cx="44291" cy="66914"/>
              </a:xfrm>
              <a:prstGeom prst="rect">
                <a:avLst/>
              </a:prstGeom>
              <a:solidFill>
                <a:srgbClr val="F6B67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09" name="Rectangle 27"/>
              <p:cNvSpPr>
                <a:spLocks noChangeArrowheads="1"/>
              </p:cNvSpPr>
              <p:nvPr userDrawn="1"/>
            </p:nvSpPr>
            <p:spPr bwMode="gray">
              <a:xfrm>
                <a:off x="1905000" y="5715000"/>
                <a:ext cx="227171" cy="42333"/>
              </a:xfrm>
              <a:prstGeom prst="rect">
                <a:avLst/>
              </a:prstGeom>
              <a:solidFill>
                <a:srgbClr val="F48F17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10" name="Rectangle 28"/>
              <p:cNvSpPr>
                <a:spLocks noChangeArrowheads="1"/>
              </p:cNvSpPr>
              <p:nvPr userDrawn="1"/>
            </p:nvSpPr>
            <p:spPr bwMode="gray">
              <a:xfrm>
                <a:off x="1905000" y="5757333"/>
                <a:ext cx="227171" cy="66914"/>
              </a:xfrm>
              <a:prstGeom prst="rect">
                <a:avLst/>
              </a:prstGeom>
              <a:solidFill>
                <a:srgbClr val="EB660B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11" name="Rectangle 29"/>
              <p:cNvSpPr>
                <a:spLocks noChangeArrowheads="1"/>
              </p:cNvSpPr>
              <p:nvPr userDrawn="1"/>
            </p:nvSpPr>
            <p:spPr bwMode="gray">
              <a:xfrm>
                <a:off x="2176462" y="5824247"/>
                <a:ext cx="117158" cy="163871"/>
              </a:xfrm>
              <a:prstGeom prst="rect">
                <a:avLst/>
              </a:prstGeom>
              <a:solidFill>
                <a:srgbClr val="F3BF09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12" name="Rectangle 30"/>
              <p:cNvSpPr>
                <a:spLocks noChangeArrowheads="1"/>
              </p:cNvSpPr>
              <p:nvPr userDrawn="1"/>
            </p:nvSpPr>
            <p:spPr bwMode="gray">
              <a:xfrm>
                <a:off x="2176462" y="5988118"/>
                <a:ext cx="117158" cy="107882"/>
              </a:xfrm>
              <a:prstGeom prst="rect">
                <a:avLst/>
              </a:prstGeom>
              <a:solidFill>
                <a:srgbClr val="E93409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13" name="Rectangle 31"/>
              <p:cNvSpPr>
                <a:spLocks noChangeArrowheads="1"/>
              </p:cNvSpPr>
              <p:nvPr userDrawn="1"/>
            </p:nvSpPr>
            <p:spPr bwMode="gray">
              <a:xfrm>
                <a:off x="2132171" y="5824247"/>
                <a:ext cx="44291" cy="163871"/>
              </a:xfrm>
              <a:prstGeom prst="rect">
                <a:avLst/>
              </a:prstGeom>
              <a:solidFill>
                <a:srgbClr val="EA880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14" name="Rectangle 32"/>
              <p:cNvSpPr>
                <a:spLocks noChangeArrowheads="1"/>
              </p:cNvSpPr>
              <p:nvPr userDrawn="1"/>
            </p:nvSpPr>
            <p:spPr bwMode="gray">
              <a:xfrm>
                <a:off x="2132171" y="5988118"/>
                <a:ext cx="44291" cy="107882"/>
              </a:xfrm>
              <a:prstGeom prst="rect">
                <a:avLst/>
              </a:prstGeom>
              <a:solidFill>
                <a:srgbClr val="E0250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15" name="Freeform 33"/>
              <p:cNvSpPr>
                <a:spLocks/>
              </p:cNvSpPr>
              <p:nvPr userDrawn="1"/>
            </p:nvSpPr>
            <p:spPr bwMode="gray">
              <a:xfrm>
                <a:off x="1905000" y="5824247"/>
                <a:ext cx="227171" cy="16387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9" y="0"/>
                  </a:cxn>
                  <a:cxn ang="0">
                    <a:pos x="159" y="120"/>
                  </a:cxn>
                  <a:cxn ang="0">
                    <a:pos x="99" y="120"/>
                  </a:cxn>
                  <a:cxn ang="0">
                    <a:pos x="99" y="80"/>
                  </a:cxn>
                  <a:cxn ang="0">
                    <a:pos x="0" y="80"/>
                  </a:cxn>
                  <a:cxn ang="0">
                    <a:pos x="0" y="0"/>
                  </a:cxn>
                </a:cxnLst>
                <a:rect l="0" t="0" r="r" b="b"/>
                <a:pathLst>
                  <a:path w="159" h="120">
                    <a:moveTo>
                      <a:pt x="0" y="0"/>
                    </a:moveTo>
                    <a:lnTo>
                      <a:pt x="159" y="0"/>
                    </a:lnTo>
                    <a:lnTo>
                      <a:pt x="159" y="120"/>
                    </a:lnTo>
                    <a:lnTo>
                      <a:pt x="99" y="120"/>
                    </a:lnTo>
                    <a:lnTo>
                      <a:pt x="99" y="80"/>
                    </a:lnTo>
                    <a:lnTo>
                      <a:pt x="0" y="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4C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16" name="Rectangle 34"/>
              <p:cNvSpPr>
                <a:spLocks noChangeArrowheads="1"/>
              </p:cNvSpPr>
              <p:nvPr userDrawn="1"/>
            </p:nvSpPr>
            <p:spPr bwMode="gray">
              <a:xfrm>
                <a:off x="2046446" y="5988118"/>
                <a:ext cx="85725" cy="107882"/>
              </a:xfrm>
              <a:prstGeom prst="rect">
                <a:avLst/>
              </a:prstGeom>
              <a:solidFill>
                <a:srgbClr val="D614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17" name="Rectangle 35"/>
              <p:cNvSpPr>
                <a:spLocks noChangeArrowheads="1"/>
              </p:cNvSpPr>
              <p:nvPr userDrawn="1"/>
            </p:nvSpPr>
            <p:spPr bwMode="gray">
              <a:xfrm>
                <a:off x="1905000" y="5933495"/>
                <a:ext cx="141446" cy="54624"/>
              </a:xfrm>
              <a:prstGeom prst="rect">
                <a:avLst/>
              </a:prstGeom>
              <a:solidFill>
                <a:srgbClr val="C93C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18" name="Rectangle 36"/>
              <p:cNvSpPr>
                <a:spLocks noChangeArrowheads="1"/>
              </p:cNvSpPr>
              <p:nvPr userDrawn="1"/>
            </p:nvSpPr>
            <p:spPr bwMode="gray">
              <a:xfrm>
                <a:off x="1905000" y="5988118"/>
                <a:ext cx="141446" cy="107882"/>
              </a:xfrm>
              <a:prstGeom prst="rect">
                <a:avLst/>
              </a:prstGeom>
              <a:solidFill>
                <a:srgbClr val="C01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19" name="Rectangle 25"/>
              <p:cNvSpPr>
                <a:spLocks noChangeArrowheads="1"/>
              </p:cNvSpPr>
              <p:nvPr/>
            </p:nvSpPr>
            <p:spPr bwMode="gray">
              <a:xfrm>
                <a:off x="2293620" y="5988118"/>
                <a:ext cx="57150" cy="107882"/>
              </a:xfrm>
              <a:prstGeom prst="rect">
                <a:avLst/>
              </a:prstGeom>
              <a:solidFill>
                <a:srgbClr val="F445F6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20" name="Rectangle 26"/>
              <p:cNvSpPr>
                <a:spLocks noChangeArrowheads="1"/>
              </p:cNvSpPr>
              <p:nvPr/>
            </p:nvSpPr>
            <p:spPr bwMode="gray">
              <a:xfrm>
                <a:off x="2132171" y="5757333"/>
                <a:ext cx="44291" cy="66914"/>
              </a:xfrm>
              <a:prstGeom prst="rect">
                <a:avLst/>
              </a:prstGeom>
              <a:solidFill>
                <a:srgbClr val="F6B67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21" name="Rectangle 27"/>
              <p:cNvSpPr>
                <a:spLocks noChangeArrowheads="1"/>
              </p:cNvSpPr>
              <p:nvPr/>
            </p:nvSpPr>
            <p:spPr bwMode="gray">
              <a:xfrm>
                <a:off x="1905000" y="5715000"/>
                <a:ext cx="227171" cy="42333"/>
              </a:xfrm>
              <a:prstGeom prst="rect">
                <a:avLst/>
              </a:prstGeom>
              <a:solidFill>
                <a:srgbClr val="F48F17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22" name="Rectangle 28"/>
              <p:cNvSpPr>
                <a:spLocks noChangeArrowheads="1"/>
              </p:cNvSpPr>
              <p:nvPr/>
            </p:nvSpPr>
            <p:spPr bwMode="gray">
              <a:xfrm>
                <a:off x="1905000" y="5757333"/>
                <a:ext cx="227171" cy="66914"/>
              </a:xfrm>
              <a:prstGeom prst="rect">
                <a:avLst/>
              </a:prstGeom>
              <a:solidFill>
                <a:srgbClr val="EB660B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23" name="Rectangle 29"/>
              <p:cNvSpPr>
                <a:spLocks noChangeArrowheads="1"/>
              </p:cNvSpPr>
              <p:nvPr/>
            </p:nvSpPr>
            <p:spPr bwMode="gray">
              <a:xfrm>
                <a:off x="2176462" y="5824247"/>
                <a:ext cx="117158" cy="163871"/>
              </a:xfrm>
              <a:prstGeom prst="rect">
                <a:avLst/>
              </a:prstGeom>
              <a:solidFill>
                <a:srgbClr val="F3BF09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24" name="Rectangle 30"/>
              <p:cNvSpPr>
                <a:spLocks noChangeArrowheads="1"/>
              </p:cNvSpPr>
              <p:nvPr/>
            </p:nvSpPr>
            <p:spPr bwMode="gray">
              <a:xfrm>
                <a:off x="2176462" y="5988118"/>
                <a:ext cx="117158" cy="107882"/>
              </a:xfrm>
              <a:prstGeom prst="rect">
                <a:avLst/>
              </a:prstGeom>
              <a:solidFill>
                <a:srgbClr val="E93409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25" name="Rectangle 31"/>
              <p:cNvSpPr>
                <a:spLocks noChangeArrowheads="1"/>
              </p:cNvSpPr>
              <p:nvPr/>
            </p:nvSpPr>
            <p:spPr bwMode="gray">
              <a:xfrm>
                <a:off x="2132171" y="5824247"/>
                <a:ext cx="44291" cy="163871"/>
              </a:xfrm>
              <a:prstGeom prst="rect">
                <a:avLst/>
              </a:prstGeom>
              <a:solidFill>
                <a:srgbClr val="EA880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26" name="Rectangle 32"/>
              <p:cNvSpPr>
                <a:spLocks noChangeArrowheads="1"/>
              </p:cNvSpPr>
              <p:nvPr/>
            </p:nvSpPr>
            <p:spPr bwMode="gray">
              <a:xfrm>
                <a:off x="2132171" y="5988118"/>
                <a:ext cx="44291" cy="107882"/>
              </a:xfrm>
              <a:prstGeom prst="rect">
                <a:avLst/>
              </a:prstGeom>
              <a:solidFill>
                <a:srgbClr val="E0250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27" name="Freeform 33"/>
              <p:cNvSpPr>
                <a:spLocks/>
              </p:cNvSpPr>
              <p:nvPr/>
            </p:nvSpPr>
            <p:spPr bwMode="gray">
              <a:xfrm>
                <a:off x="1905000" y="5824247"/>
                <a:ext cx="227171" cy="16387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9" y="0"/>
                  </a:cxn>
                  <a:cxn ang="0">
                    <a:pos x="159" y="120"/>
                  </a:cxn>
                  <a:cxn ang="0">
                    <a:pos x="99" y="120"/>
                  </a:cxn>
                  <a:cxn ang="0">
                    <a:pos x="99" y="80"/>
                  </a:cxn>
                  <a:cxn ang="0">
                    <a:pos x="0" y="80"/>
                  </a:cxn>
                  <a:cxn ang="0">
                    <a:pos x="0" y="0"/>
                  </a:cxn>
                </a:cxnLst>
                <a:rect l="0" t="0" r="r" b="b"/>
                <a:pathLst>
                  <a:path w="159" h="120">
                    <a:moveTo>
                      <a:pt x="0" y="0"/>
                    </a:moveTo>
                    <a:lnTo>
                      <a:pt x="159" y="0"/>
                    </a:lnTo>
                    <a:lnTo>
                      <a:pt x="159" y="120"/>
                    </a:lnTo>
                    <a:lnTo>
                      <a:pt x="99" y="120"/>
                    </a:lnTo>
                    <a:lnTo>
                      <a:pt x="99" y="80"/>
                    </a:lnTo>
                    <a:lnTo>
                      <a:pt x="0" y="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4C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28" name="Rectangle 34"/>
              <p:cNvSpPr>
                <a:spLocks noChangeArrowheads="1"/>
              </p:cNvSpPr>
              <p:nvPr/>
            </p:nvSpPr>
            <p:spPr bwMode="gray">
              <a:xfrm>
                <a:off x="2046446" y="5988118"/>
                <a:ext cx="85725" cy="107882"/>
              </a:xfrm>
              <a:prstGeom prst="rect">
                <a:avLst/>
              </a:prstGeom>
              <a:solidFill>
                <a:srgbClr val="D614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29" name="Rectangle 35"/>
              <p:cNvSpPr>
                <a:spLocks noChangeArrowheads="1"/>
              </p:cNvSpPr>
              <p:nvPr/>
            </p:nvSpPr>
            <p:spPr bwMode="gray">
              <a:xfrm>
                <a:off x="1905000" y="5933495"/>
                <a:ext cx="141446" cy="54624"/>
              </a:xfrm>
              <a:prstGeom prst="rect">
                <a:avLst/>
              </a:prstGeom>
              <a:solidFill>
                <a:srgbClr val="C93C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30" name="Rectangle 36"/>
              <p:cNvSpPr>
                <a:spLocks noChangeArrowheads="1"/>
              </p:cNvSpPr>
              <p:nvPr/>
            </p:nvSpPr>
            <p:spPr bwMode="gray">
              <a:xfrm>
                <a:off x="1905000" y="5988118"/>
                <a:ext cx="141446" cy="107882"/>
              </a:xfrm>
              <a:prstGeom prst="rect">
                <a:avLst/>
              </a:prstGeom>
              <a:solidFill>
                <a:srgbClr val="C01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</p:grpSp>
        <p:grpSp>
          <p:nvGrpSpPr>
            <p:cNvPr id="104" name="Group 32"/>
            <p:cNvGrpSpPr/>
            <p:nvPr/>
          </p:nvGrpSpPr>
          <p:grpSpPr>
            <a:xfrm>
              <a:off x="518032" y="978681"/>
              <a:ext cx="4572000" cy="2667393"/>
              <a:chOff x="518032" y="978681"/>
              <a:chExt cx="4572000" cy="2667393"/>
            </a:xfrm>
          </p:grpSpPr>
          <p:sp>
            <p:nvSpPr>
              <p:cNvPr id="105" name="Rectangle 37"/>
              <p:cNvSpPr>
                <a:spLocks noChangeArrowheads="1"/>
              </p:cNvSpPr>
              <p:nvPr userDrawn="1"/>
            </p:nvSpPr>
            <p:spPr bwMode="black">
              <a:xfrm>
                <a:off x="3295650" y="978681"/>
                <a:ext cx="1143000" cy="263229"/>
              </a:xfrm>
              <a:prstGeom prst="rect">
                <a:avLst/>
              </a:prstGeom>
              <a:solidFill>
                <a:srgbClr val="A10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06" name="Freeform 7"/>
              <p:cNvSpPr>
                <a:spLocks noEditPoints="1"/>
              </p:cNvSpPr>
              <p:nvPr userDrawn="1"/>
            </p:nvSpPr>
            <p:spPr bwMode="black">
              <a:xfrm>
                <a:off x="518032" y="1922794"/>
                <a:ext cx="4572000" cy="1723280"/>
              </a:xfrm>
              <a:custGeom>
                <a:avLst/>
                <a:gdLst/>
                <a:ahLst/>
                <a:cxnLst>
                  <a:cxn ang="0">
                    <a:pos x="581" y="233"/>
                  </a:cxn>
                  <a:cxn ang="0">
                    <a:pos x="538" y="949"/>
                  </a:cxn>
                  <a:cxn ang="0">
                    <a:pos x="630" y="946"/>
                  </a:cxn>
                  <a:cxn ang="0">
                    <a:pos x="793" y="880"/>
                  </a:cxn>
                  <a:cxn ang="0">
                    <a:pos x="886" y="728"/>
                  </a:cxn>
                  <a:cxn ang="0">
                    <a:pos x="905" y="505"/>
                  </a:cxn>
                  <a:cxn ang="0">
                    <a:pos x="850" y="329"/>
                  </a:cxn>
                  <a:cxn ang="0">
                    <a:pos x="727" y="241"/>
                  </a:cxn>
                  <a:cxn ang="0">
                    <a:pos x="521" y="3"/>
                  </a:cxn>
                  <a:cxn ang="0">
                    <a:pos x="643" y="74"/>
                  </a:cxn>
                  <a:cxn ang="0">
                    <a:pos x="761" y="24"/>
                  </a:cxn>
                  <a:cxn ang="0">
                    <a:pos x="855" y="9"/>
                  </a:cxn>
                  <a:cxn ang="0">
                    <a:pos x="1026" y="40"/>
                  </a:cxn>
                  <a:cxn ang="0">
                    <a:pos x="1180" y="172"/>
                  </a:cxn>
                  <a:cxn ang="0">
                    <a:pos x="1265" y="383"/>
                  </a:cxn>
                  <a:cxn ang="0">
                    <a:pos x="1265" y="641"/>
                  </a:cxn>
                  <a:cxn ang="0">
                    <a:pos x="1175" y="857"/>
                  </a:cxn>
                  <a:cxn ang="0">
                    <a:pos x="1005" y="1006"/>
                  </a:cxn>
                  <a:cxn ang="0">
                    <a:pos x="766" y="1074"/>
                  </a:cxn>
                  <a:cxn ang="0">
                    <a:pos x="601" y="1074"/>
                  </a:cxn>
                  <a:cxn ang="0">
                    <a:pos x="692" y="1447"/>
                  </a:cxn>
                  <a:cxn ang="0">
                    <a:pos x="171" y="1408"/>
                  </a:cxn>
                  <a:cxn ang="0">
                    <a:pos x="413" y="3"/>
                  </a:cxn>
                  <a:cxn ang="0">
                    <a:pos x="3876" y="20"/>
                  </a:cxn>
                  <a:cxn ang="0">
                    <a:pos x="4036" y="100"/>
                  </a:cxn>
                  <a:cxn ang="0">
                    <a:pos x="4113" y="232"/>
                  </a:cxn>
                  <a:cxn ang="0">
                    <a:pos x="4091" y="362"/>
                  </a:cxn>
                  <a:cxn ang="0">
                    <a:pos x="3995" y="436"/>
                  </a:cxn>
                  <a:cxn ang="0">
                    <a:pos x="3859" y="438"/>
                  </a:cxn>
                  <a:cxn ang="0">
                    <a:pos x="3757" y="114"/>
                  </a:cxn>
                  <a:cxn ang="0">
                    <a:pos x="3597" y="187"/>
                  </a:cxn>
                  <a:cxn ang="0">
                    <a:pos x="3508" y="339"/>
                  </a:cxn>
                  <a:cxn ang="0">
                    <a:pos x="3489" y="565"/>
                  </a:cxn>
                  <a:cxn ang="0">
                    <a:pos x="3547" y="753"/>
                  </a:cxn>
                  <a:cxn ang="0">
                    <a:pos x="3668" y="869"/>
                  </a:cxn>
                  <a:cxn ang="0">
                    <a:pos x="3821" y="896"/>
                  </a:cxn>
                  <a:cxn ang="0">
                    <a:pos x="3931" y="872"/>
                  </a:cxn>
                  <a:cxn ang="0">
                    <a:pos x="4079" y="810"/>
                  </a:cxn>
                  <a:cxn ang="0">
                    <a:pos x="4016" y="1024"/>
                  </a:cxn>
                  <a:cxn ang="0">
                    <a:pos x="3830" y="1080"/>
                  </a:cxn>
                  <a:cxn ang="0">
                    <a:pos x="3651" y="1095"/>
                  </a:cxn>
                  <a:cxn ang="0">
                    <a:pos x="3426" y="1060"/>
                  </a:cxn>
                  <a:cxn ang="0">
                    <a:pos x="3255" y="947"/>
                  </a:cxn>
                  <a:cxn ang="0">
                    <a:pos x="3140" y="772"/>
                  </a:cxn>
                  <a:cxn ang="0">
                    <a:pos x="3101" y="561"/>
                  </a:cxn>
                  <a:cxn ang="0">
                    <a:pos x="3153" y="318"/>
                  </a:cxn>
                  <a:cxn ang="0">
                    <a:pos x="3293" y="135"/>
                  </a:cxn>
                  <a:cxn ang="0">
                    <a:pos x="3508" y="27"/>
                  </a:cxn>
                  <a:cxn ang="0">
                    <a:pos x="2910" y="0"/>
                  </a:cxn>
                  <a:cxn ang="0">
                    <a:pos x="3040" y="52"/>
                  </a:cxn>
                  <a:cxn ang="0">
                    <a:pos x="3093" y="178"/>
                  </a:cxn>
                  <a:cxn ang="0">
                    <a:pos x="3071" y="277"/>
                  </a:cxn>
                  <a:cxn ang="0">
                    <a:pos x="3004" y="393"/>
                  </a:cxn>
                  <a:cxn ang="0">
                    <a:pos x="2876" y="561"/>
                  </a:cxn>
                  <a:cxn ang="0">
                    <a:pos x="1784" y="1078"/>
                  </a:cxn>
                  <a:cxn ang="0">
                    <a:pos x="1313" y="118"/>
                  </a:cxn>
                  <a:cxn ang="0">
                    <a:pos x="2247" y="25"/>
                  </a:cxn>
                  <a:cxn ang="0">
                    <a:pos x="2759" y="62"/>
                  </a:cxn>
                  <a:cxn ang="0">
                    <a:pos x="2872" y="4"/>
                  </a:cxn>
                </a:cxnLst>
                <a:rect l="0" t="0" r="r" b="b"/>
                <a:pathLst>
                  <a:path w="4127" h="1544">
                    <a:moveTo>
                      <a:pt x="640" y="229"/>
                    </a:moveTo>
                    <a:lnTo>
                      <a:pt x="622" y="229"/>
                    </a:lnTo>
                    <a:lnTo>
                      <a:pt x="603" y="230"/>
                    </a:lnTo>
                    <a:lnTo>
                      <a:pt x="581" y="233"/>
                    </a:lnTo>
                    <a:lnTo>
                      <a:pt x="553" y="235"/>
                    </a:lnTo>
                    <a:lnTo>
                      <a:pt x="521" y="241"/>
                    </a:lnTo>
                    <a:lnTo>
                      <a:pt x="521" y="947"/>
                    </a:lnTo>
                    <a:lnTo>
                      <a:pt x="538" y="949"/>
                    </a:lnTo>
                    <a:lnTo>
                      <a:pt x="553" y="949"/>
                    </a:lnTo>
                    <a:lnTo>
                      <a:pt x="566" y="949"/>
                    </a:lnTo>
                    <a:lnTo>
                      <a:pt x="578" y="949"/>
                    </a:lnTo>
                    <a:lnTo>
                      <a:pt x="630" y="946"/>
                    </a:lnTo>
                    <a:lnTo>
                      <a:pt x="677" y="937"/>
                    </a:lnTo>
                    <a:lnTo>
                      <a:pt x="720" y="924"/>
                    </a:lnTo>
                    <a:lnTo>
                      <a:pt x="758" y="905"/>
                    </a:lnTo>
                    <a:lnTo>
                      <a:pt x="793" y="880"/>
                    </a:lnTo>
                    <a:lnTo>
                      <a:pt x="824" y="850"/>
                    </a:lnTo>
                    <a:lnTo>
                      <a:pt x="849" y="815"/>
                    </a:lnTo>
                    <a:lnTo>
                      <a:pt x="870" y="775"/>
                    </a:lnTo>
                    <a:lnTo>
                      <a:pt x="886" y="728"/>
                    </a:lnTo>
                    <a:lnTo>
                      <a:pt x="897" y="678"/>
                    </a:lnTo>
                    <a:lnTo>
                      <a:pt x="905" y="622"/>
                    </a:lnTo>
                    <a:lnTo>
                      <a:pt x="907" y="561"/>
                    </a:lnTo>
                    <a:lnTo>
                      <a:pt x="905" y="505"/>
                    </a:lnTo>
                    <a:lnTo>
                      <a:pt x="897" y="452"/>
                    </a:lnTo>
                    <a:lnTo>
                      <a:pt x="886" y="407"/>
                    </a:lnTo>
                    <a:lnTo>
                      <a:pt x="870" y="366"/>
                    </a:lnTo>
                    <a:lnTo>
                      <a:pt x="850" y="329"/>
                    </a:lnTo>
                    <a:lnTo>
                      <a:pt x="826" y="299"/>
                    </a:lnTo>
                    <a:lnTo>
                      <a:pt x="797" y="274"/>
                    </a:lnTo>
                    <a:lnTo>
                      <a:pt x="763" y="254"/>
                    </a:lnTo>
                    <a:lnTo>
                      <a:pt x="727" y="241"/>
                    </a:lnTo>
                    <a:lnTo>
                      <a:pt x="686" y="232"/>
                    </a:lnTo>
                    <a:lnTo>
                      <a:pt x="640" y="229"/>
                    </a:lnTo>
                    <a:close/>
                    <a:moveTo>
                      <a:pt x="413" y="3"/>
                    </a:moveTo>
                    <a:lnTo>
                      <a:pt x="521" y="3"/>
                    </a:lnTo>
                    <a:lnTo>
                      <a:pt x="521" y="143"/>
                    </a:lnTo>
                    <a:lnTo>
                      <a:pt x="566" y="117"/>
                    </a:lnTo>
                    <a:lnTo>
                      <a:pt x="607" y="93"/>
                    </a:lnTo>
                    <a:lnTo>
                      <a:pt x="643" y="74"/>
                    </a:lnTo>
                    <a:lnTo>
                      <a:pt x="677" y="57"/>
                    </a:lnTo>
                    <a:lnTo>
                      <a:pt x="707" y="44"/>
                    </a:lnTo>
                    <a:lnTo>
                      <a:pt x="735" y="33"/>
                    </a:lnTo>
                    <a:lnTo>
                      <a:pt x="761" y="24"/>
                    </a:lnTo>
                    <a:lnTo>
                      <a:pt x="785" y="18"/>
                    </a:lnTo>
                    <a:lnTo>
                      <a:pt x="809" y="13"/>
                    </a:lnTo>
                    <a:lnTo>
                      <a:pt x="831" y="10"/>
                    </a:lnTo>
                    <a:lnTo>
                      <a:pt x="855" y="9"/>
                    </a:lnTo>
                    <a:lnTo>
                      <a:pt x="879" y="8"/>
                    </a:lnTo>
                    <a:lnTo>
                      <a:pt x="931" y="12"/>
                    </a:lnTo>
                    <a:lnTo>
                      <a:pt x="980" y="23"/>
                    </a:lnTo>
                    <a:lnTo>
                      <a:pt x="1026" y="40"/>
                    </a:lnTo>
                    <a:lnTo>
                      <a:pt x="1070" y="64"/>
                    </a:lnTo>
                    <a:lnTo>
                      <a:pt x="1110" y="94"/>
                    </a:lnTo>
                    <a:lnTo>
                      <a:pt x="1148" y="130"/>
                    </a:lnTo>
                    <a:lnTo>
                      <a:pt x="1180" y="172"/>
                    </a:lnTo>
                    <a:lnTo>
                      <a:pt x="1209" y="218"/>
                    </a:lnTo>
                    <a:lnTo>
                      <a:pt x="1233" y="268"/>
                    </a:lnTo>
                    <a:lnTo>
                      <a:pt x="1252" y="324"/>
                    </a:lnTo>
                    <a:lnTo>
                      <a:pt x="1265" y="383"/>
                    </a:lnTo>
                    <a:lnTo>
                      <a:pt x="1274" y="446"/>
                    </a:lnTo>
                    <a:lnTo>
                      <a:pt x="1278" y="512"/>
                    </a:lnTo>
                    <a:lnTo>
                      <a:pt x="1274" y="578"/>
                    </a:lnTo>
                    <a:lnTo>
                      <a:pt x="1265" y="641"/>
                    </a:lnTo>
                    <a:lnTo>
                      <a:pt x="1252" y="701"/>
                    </a:lnTo>
                    <a:lnTo>
                      <a:pt x="1232" y="756"/>
                    </a:lnTo>
                    <a:lnTo>
                      <a:pt x="1205" y="809"/>
                    </a:lnTo>
                    <a:lnTo>
                      <a:pt x="1175" y="857"/>
                    </a:lnTo>
                    <a:lnTo>
                      <a:pt x="1140" y="901"/>
                    </a:lnTo>
                    <a:lnTo>
                      <a:pt x="1099" y="941"/>
                    </a:lnTo>
                    <a:lnTo>
                      <a:pt x="1054" y="976"/>
                    </a:lnTo>
                    <a:lnTo>
                      <a:pt x="1005" y="1006"/>
                    </a:lnTo>
                    <a:lnTo>
                      <a:pt x="951" y="1031"/>
                    </a:lnTo>
                    <a:lnTo>
                      <a:pt x="894" y="1051"/>
                    </a:lnTo>
                    <a:lnTo>
                      <a:pt x="831" y="1065"/>
                    </a:lnTo>
                    <a:lnTo>
                      <a:pt x="766" y="1074"/>
                    </a:lnTo>
                    <a:lnTo>
                      <a:pt x="696" y="1078"/>
                    </a:lnTo>
                    <a:lnTo>
                      <a:pt x="670" y="1078"/>
                    </a:lnTo>
                    <a:lnTo>
                      <a:pt x="637" y="1076"/>
                    </a:lnTo>
                    <a:lnTo>
                      <a:pt x="601" y="1074"/>
                    </a:lnTo>
                    <a:lnTo>
                      <a:pt x="561" y="1071"/>
                    </a:lnTo>
                    <a:lnTo>
                      <a:pt x="521" y="1068"/>
                    </a:lnTo>
                    <a:lnTo>
                      <a:pt x="521" y="1408"/>
                    </a:lnTo>
                    <a:lnTo>
                      <a:pt x="692" y="1447"/>
                    </a:lnTo>
                    <a:lnTo>
                      <a:pt x="692" y="1544"/>
                    </a:lnTo>
                    <a:lnTo>
                      <a:pt x="18" y="1544"/>
                    </a:lnTo>
                    <a:lnTo>
                      <a:pt x="18" y="1447"/>
                    </a:lnTo>
                    <a:lnTo>
                      <a:pt x="171" y="1408"/>
                    </a:lnTo>
                    <a:lnTo>
                      <a:pt x="171" y="229"/>
                    </a:lnTo>
                    <a:lnTo>
                      <a:pt x="0" y="229"/>
                    </a:lnTo>
                    <a:lnTo>
                      <a:pt x="0" y="128"/>
                    </a:lnTo>
                    <a:lnTo>
                      <a:pt x="413" y="3"/>
                    </a:lnTo>
                    <a:close/>
                    <a:moveTo>
                      <a:pt x="3711" y="0"/>
                    </a:moveTo>
                    <a:lnTo>
                      <a:pt x="3770" y="3"/>
                    </a:lnTo>
                    <a:lnTo>
                      <a:pt x="3825" y="9"/>
                    </a:lnTo>
                    <a:lnTo>
                      <a:pt x="3876" y="20"/>
                    </a:lnTo>
                    <a:lnTo>
                      <a:pt x="3923" y="34"/>
                    </a:lnTo>
                    <a:lnTo>
                      <a:pt x="3965" y="53"/>
                    </a:lnTo>
                    <a:lnTo>
                      <a:pt x="4004" y="75"/>
                    </a:lnTo>
                    <a:lnTo>
                      <a:pt x="4036" y="100"/>
                    </a:lnTo>
                    <a:lnTo>
                      <a:pt x="4064" y="129"/>
                    </a:lnTo>
                    <a:lnTo>
                      <a:pt x="4086" y="160"/>
                    </a:lnTo>
                    <a:lnTo>
                      <a:pt x="4103" y="194"/>
                    </a:lnTo>
                    <a:lnTo>
                      <a:pt x="4113" y="232"/>
                    </a:lnTo>
                    <a:lnTo>
                      <a:pt x="4117" y="271"/>
                    </a:lnTo>
                    <a:lnTo>
                      <a:pt x="4114" y="304"/>
                    </a:lnTo>
                    <a:lnTo>
                      <a:pt x="4105" y="334"/>
                    </a:lnTo>
                    <a:lnTo>
                      <a:pt x="4091" y="362"/>
                    </a:lnTo>
                    <a:lnTo>
                      <a:pt x="4074" y="387"/>
                    </a:lnTo>
                    <a:lnTo>
                      <a:pt x="4051" y="407"/>
                    </a:lnTo>
                    <a:lnTo>
                      <a:pt x="4025" y="423"/>
                    </a:lnTo>
                    <a:lnTo>
                      <a:pt x="3995" y="436"/>
                    </a:lnTo>
                    <a:lnTo>
                      <a:pt x="3961" y="443"/>
                    </a:lnTo>
                    <a:lnTo>
                      <a:pt x="3925" y="446"/>
                    </a:lnTo>
                    <a:lnTo>
                      <a:pt x="3891" y="444"/>
                    </a:lnTo>
                    <a:lnTo>
                      <a:pt x="3859" y="438"/>
                    </a:lnTo>
                    <a:lnTo>
                      <a:pt x="3826" y="428"/>
                    </a:lnTo>
                    <a:lnTo>
                      <a:pt x="3792" y="413"/>
                    </a:lnTo>
                    <a:lnTo>
                      <a:pt x="3757" y="394"/>
                    </a:lnTo>
                    <a:lnTo>
                      <a:pt x="3757" y="114"/>
                    </a:lnTo>
                    <a:lnTo>
                      <a:pt x="3711" y="125"/>
                    </a:lnTo>
                    <a:lnTo>
                      <a:pt x="3668" y="140"/>
                    </a:lnTo>
                    <a:lnTo>
                      <a:pt x="3631" y="162"/>
                    </a:lnTo>
                    <a:lnTo>
                      <a:pt x="3597" y="187"/>
                    </a:lnTo>
                    <a:lnTo>
                      <a:pt x="3568" y="218"/>
                    </a:lnTo>
                    <a:lnTo>
                      <a:pt x="3543" y="253"/>
                    </a:lnTo>
                    <a:lnTo>
                      <a:pt x="3523" y="294"/>
                    </a:lnTo>
                    <a:lnTo>
                      <a:pt x="3508" y="339"/>
                    </a:lnTo>
                    <a:lnTo>
                      <a:pt x="3497" y="391"/>
                    </a:lnTo>
                    <a:lnTo>
                      <a:pt x="3489" y="447"/>
                    </a:lnTo>
                    <a:lnTo>
                      <a:pt x="3487" y="507"/>
                    </a:lnTo>
                    <a:lnTo>
                      <a:pt x="3489" y="565"/>
                    </a:lnTo>
                    <a:lnTo>
                      <a:pt x="3497" y="617"/>
                    </a:lnTo>
                    <a:lnTo>
                      <a:pt x="3509" y="667"/>
                    </a:lnTo>
                    <a:lnTo>
                      <a:pt x="3526" y="712"/>
                    </a:lnTo>
                    <a:lnTo>
                      <a:pt x="3547" y="753"/>
                    </a:lnTo>
                    <a:lnTo>
                      <a:pt x="3571" y="790"/>
                    </a:lnTo>
                    <a:lnTo>
                      <a:pt x="3600" y="821"/>
                    </a:lnTo>
                    <a:lnTo>
                      <a:pt x="3632" y="847"/>
                    </a:lnTo>
                    <a:lnTo>
                      <a:pt x="3668" y="869"/>
                    </a:lnTo>
                    <a:lnTo>
                      <a:pt x="3707" y="885"/>
                    </a:lnTo>
                    <a:lnTo>
                      <a:pt x="3750" y="894"/>
                    </a:lnTo>
                    <a:lnTo>
                      <a:pt x="3795" y="897"/>
                    </a:lnTo>
                    <a:lnTo>
                      <a:pt x="3821" y="896"/>
                    </a:lnTo>
                    <a:lnTo>
                      <a:pt x="3847" y="894"/>
                    </a:lnTo>
                    <a:lnTo>
                      <a:pt x="3874" y="889"/>
                    </a:lnTo>
                    <a:lnTo>
                      <a:pt x="3901" y="881"/>
                    </a:lnTo>
                    <a:lnTo>
                      <a:pt x="3931" y="872"/>
                    </a:lnTo>
                    <a:lnTo>
                      <a:pt x="3964" y="861"/>
                    </a:lnTo>
                    <a:lnTo>
                      <a:pt x="3999" y="846"/>
                    </a:lnTo>
                    <a:lnTo>
                      <a:pt x="4036" y="830"/>
                    </a:lnTo>
                    <a:lnTo>
                      <a:pt x="4079" y="810"/>
                    </a:lnTo>
                    <a:lnTo>
                      <a:pt x="4127" y="787"/>
                    </a:lnTo>
                    <a:lnTo>
                      <a:pt x="4127" y="976"/>
                    </a:lnTo>
                    <a:lnTo>
                      <a:pt x="4069" y="1001"/>
                    </a:lnTo>
                    <a:lnTo>
                      <a:pt x="4016" y="1024"/>
                    </a:lnTo>
                    <a:lnTo>
                      <a:pt x="3966" y="1041"/>
                    </a:lnTo>
                    <a:lnTo>
                      <a:pt x="3919" y="1058"/>
                    </a:lnTo>
                    <a:lnTo>
                      <a:pt x="3874" y="1070"/>
                    </a:lnTo>
                    <a:lnTo>
                      <a:pt x="3830" y="1080"/>
                    </a:lnTo>
                    <a:lnTo>
                      <a:pt x="3786" y="1086"/>
                    </a:lnTo>
                    <a:lnTo>
                      <a:pt x="3742" y="1091"/>
                    </a:lnTo>
                    <a:lnTo>
                      <a:pt x="3697" y="1094"/>
                    </a:lnTo>
                    <a:lnTo>
                      <a:pt x="3651" y="1095"/>
                    </a:lnTo>
                    <a:lnTo>
                      <a:pt x="3588" y="1093"/>
                    </a:lnTo>
                    <a:lnTo>
                      <a:pt x="3530" y="1086"/>
                    </a:lnTo>
                    <a:lnTo>
                      <a:pt x="3476" y="1075"/>
                    </a:lnTo>
                    <a:lnTo>
                      <a:pt x="3426" y="1060"/>
                    </a:lnTo>
                    <a:lnTo>
                      <a:pt x="3378" y="1039"/>
                    </a:lnTo>
                    <a:lnTo>
                      <a:pt x="3334" y="1014"/>
                    </a:lnTo>
                    <a:lnTo>
                      <a:pt x="3294" y="984"/>
                    </a:lnTo>
                    <a:lnTo>
                      <a:pt x="3255" y="947"/>
                    </a:lnTo>
                    <a:lnTo>
                      <a:pt x="3219" y="907"/>
                    </a:lnTo>
                    <a:lnTo>
                      <a:pt x="3188" y="865"/>
                    </a:lnTo>
                    <a:lnTo>
                      <a:pt x="3162" y="820"/>
                    </a:lnTo>
                    <a:lnTo>
                      <a:pt x="3140" y="772"/>
                    </a:lnTo>
                    <a:lnTo>
                      <a:pt x="3124" y="722"/>
                    </a:lnTo>
                    <a:lnTo>
                      <a:pt x="3111" y="670"/>
                    </a:lnTo>
                    <a:lnTo>
                      <a:pt x="3104" y="616"/>
                    </a:lnTo>
                    <a:lnTo>
                      <a:pt x="3101" y="561"/>
                    </a:lnTo>
                    <a:lnTo>
                      <a:pt x="3105" y="494"/>
                    </a:lnTo>
                    <a:lnTo>
                      <a:pt x="3115" y="433"/>
                    </a:lnTo>
                    <a:lnTo>
                      <a:pt x="3130" y="373"/>
                    </a:lnTo>
                    <a:lnTo>
                      <a:pt x="3153" y="318"/>
                    </a:lnTo>
                    <a:lnTo>
                      <a:pt x="3179" y="267"/>
                    </a:lnTo>
                    <a:lnTo>
                      <a:pt x="3213" y="219"/>
                    </a:lnTo>
                    <a:lnTo>
                      <a:pt x="3250" y="175"/>
                    </a:lnTo>
                    <a:lnTo>
                      <a:pt x="3293" y="135"/>
                    </a:lnTo>
                    <a:lnTo>
                      <a:pt x="3341" y="102"/>
                    </a:lnTo>
                    <a:lnTo>
                      <a:pt x="3392" y="72"/>
                    </a:lnTo>
                    <a:lnTo>
                      <a:pt x="3448" y="47"/>
                    </a:lnTo>
                    <a:lnTo>
                      <a:pt x="3508" y="27"/>
                    </a:lnTo>
                    <a:lnTo>
                      <a:pt x="3573" y="12"/>
                    </a:lnTo>
                    <a:lnTo>
                      <a:pt x="3640" y="3"/>
                    </a:lnTo>
                    <a:lnTo>
                      <a:pt x="3711" y="0"/>
                    </a:lnTo>
                    <a:close/>
                    <a:moveTo>
                      <a:pt x="2910" y="0"/>
                    </a:moveTo>
                    <a:lnTo>
                      <a:pt x="2948" y="4"/>
                    </a:lnTo>
                    <a:lnTo>
                      <a:pt x="2983" y="14"/>
                    </a:lnTo>
                    <a:lnTo>
                      <a:pt x="3014" y="30"/>
                    </a:lnTo>
                    <a:lnTo>
                      <a:pt x="3040" y="52"/>
                    </a:lnTo>
                    <a:lnTo>
                      <a:pt x="3063" y="78"/>
                    </a:lnTo>
                    <a:lnTo>
                      <a:pt x="3079" y="109"/>
                    </a:lnTo>
                    <a:lnTo>
                      <a:pt x="3089" y="142"/>
                    </a:lnTo>
                    <a:lnTo>
                      <a:pt x="3093" y="178"/>
                    </a:lnTo>
                    <a:lnTo>
                      <a:pt x="3091" y="203"/>
                    </a:lnTo>
                    <a:lnTo>
                      <a:pt x="3088" y="227"/>
                    </a:lnTo>
                    <a:lnTo>
                      <a:pt x="3081" y="252"/>
                    </a:lnTo>
                    <a:lnTo>
                      <a:pt x="3071" y="277"/>
                    </a:lnTo>
                    <a:lnTo>
                      <a:pt x="3060" y="303"/>
                    </a:lnTo>
                    <a:lnTo>
                      <a:pt x="3044" y="331"/>
                    </a:lnTo>
                    <a:lnTo>
                      <a:pt x="3025" y="361"/>
                    </a:lnTo>
                    <a:lnTo>
                      <a:pt x="3004" y="393"/>
                    </a:lnTo>
                    <a:lnTo>
                      <a:pt x="2978" y="429"/>
                    </a:lnTo>
                    <a:lnTo>
                      <a:pt x="2948" y="468"/>
                    </a:lnTo>
                    <a:lnTo>
                      <a:pt x="2914" y="512"/>
                    </a:lnTo>
                    <a:lnTo>
                      <a:pt x="2876" y="561"/>
                    </a:lnTo>
                    <a:lnTo>
                      <a:pt x="2472" y="1078"/>
                    </a:lnTo>
                    <a:lnTo>
                      <a:pt x="2182" y="1078"/>
                    </a:lnTo>
                    <a:lnTo>
                      <a:pt x="2182" y="424"/>
                    </a:lnTo>
                    <a:lnTo>
                      <a:pt x="1784" y="1078"/>
                    </a:lnTo>
                    <a:lnTo>
                      <a:pt x="1518" y="1078"/>
                    </a:lnTo>
                    <a:lnTo>
                      <a:pt x="1518" y="234"/>
                    </a:lnTo>
                    <a:lnTo>
                      <a:pt x="1313" y="214"/>
                    </a:lnTo>
                    <a:lnTo>
                      <a:pt x="1313" y="118"/>
                    </a:lnTo>
                    <a:lnTo>
                      <a:pt x="1690" y="25"/>
                    </a:lnTo>
                    <a:lnTo>
                      <a:pt x="1832" y="25"/>
                    </a:lnTo>
                    <a:lnTo>
                      <a:pt x="1832" y="713"/>
                    </a:lnTo>
                    <a:lnTo>
                      <a:pt x="2247" y="25"/>
                    </a:lnTo>
                    <a:lnTo>
                      <a:pt x="2497" y="25"/>
                    </a:lnTo>
                    <a:lnTo>
                      <a:pt x="2497" y="822"/>
                    </a:lnTo>
                    <a:lnTo>
                      <a:pt x="2759" y="473"/>
                    </a:lnTo>
                    <a:lnTo>
                      <a:pt x="2759" y="62"/>
                    </a:lnTo>
                    <a:lnTo>
                      <a:pt x="2779" y="44"/>
                    </a:lnTo>
                    <a:lnTo>
                      <a:pt x="2806" y="27"/>
                    </a:lnTo>
                    <a:lnTo>
                      <a:pt x="2837" y="13"/>
                    </a:lnTo>
                    <a:lnTo>
                      <a:pt x="2872" y="4"/>
                    </a:lnTo>
                    <a:lnTo>
                      <a:pt x="29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: Clien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 userDrawn="1"/>
        </p:nvGrpSpPr>
        <p:grpSpPr bwMode="gray">
          <a:xfrm>
            <a:off x="1752601" y="1"/>
            <a:ext cx="7391400" cy="6176009"/>
            <a:chOff x="19140488" y="13674"/>
            <a:chExt cx="7443798" cy="6145827"/>
          </a:xfrm>
        </p:grpSpPr>
        <p:sp>
          <p:nvSpPr>
            <p:cNvPr id="35" name="Rectangle 17"/>
            <p:cNvSpPr>
              <a:spLocks noChangeArrowheads="1"/>
            </p:cNvSpPr>
            <p:nvPr/>
          </p:nvSpPr>
          <p:spPr bwMode="gray">
            <a:xfrm>
              <a:off x="19140488" y="4188799"/>
              <a:ext cx="2302206" cy="1970702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Rectangle 7"/>
            <p:cNvSpPr>
              <a:spLocks noChangeArrowheads="1"/>
            </p:cNvSpPr>
            <p:nvPr/>
          </p:nvSpPr>
          <p:spPr bwMode="gray">
            <a:xfrm>
              <a:off x="25663403" y="4032250"/>
              <a:ext cx="920883" cy="212725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Rectangle 8"/>
            <p:cNvSpPr>
              <a:spLocks noChangeArrowheads="1"/>
            </p:cNvSpPr>
            <p:nvPr/>
          </p:nvSpPr>
          <p:spPr bwMode="gray">
            <a:xfrm>
              <a:off x="25049482" y="2899477"/>
              <a:ext cx="734694" cy="1289321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Rectangle 9"/>
            <p:cNvSpPr>
              <a:spLocks noChangeArrowheads="1"/>
            </p:cNvSpPr>
            <p:nvPr/>
          </p:nvSpPr>
          <p:spPr bwMode="gray">
            <a:xfrm>
              <a:off x="25049482" y="4032250"/>
              <a:ext cx="734693" cy="212725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Rectangle 11"/>
            <p:cNvSpPr>
              <a:spLocks noChangeArrowheads="1"/>
            </p:cNvSpPr>
            <p:nvPr/>
          </p:nvSpPr>
          <p:spPr bwMode="gray">
            <a:xfrm>
              <a:off x="24665780" y="706365"/>
              <a:ext cx="477045" cy="2263848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Rectangle 12"/>
            <p:cNvSpPr>
              <a:spLocks noChangeArrowheads="1"/>
            </p:cNvSpPr>
            <p:nvPr/>
          </p:nvSpPr>
          <p:spPr bwMode="gray">
            <a:xfrm>
              <a:off x="24665780" y="2899478"/>
              <a:ext cx="477045" cy="1289321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Rectangle 13"/>
            <p:cNvSpPr>
              <a:spLocks noChangeArrowheads="1"/>
            </p:cNvSpPr>
            <p:nvPr/>
          </p:nvSpPr>
          <p:spPr bwMode="gray">
            <a:xfrm>
              <a:off x="24665780" y="4032250"/>
              <a:ext cx="477045" cy="212725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Rectangle 14"/>
            <p:cNvSpPr>
              <a:spLocks noChangeArrowheads="1"/>
            </p:cNvSpPr>
            <p:nvPr/>
          </p:nvSpPr>
          <p:spPr bwMode="gray">
            <a:xfrm>
              <a:off x="19140488" y="669925"/>
              <a:ext cx="5662612" cy="2300288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Rectangle 15"/>
            <p:cNvSpPr>
              <a:spLocks noChangeArrowheads="1"/>
            </p:cNvSpPr>
            <p:nvPr/>
          </p:nvSpPr>
          <p:spPr bwMode="gray">
            <a:xfrm>
              <a:off x="19140488" y="2899478"/>
              <a:ext cx="5662612" cy="1289321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16"/>
            <p:cNvSpPr>
              <a:spLocks/>
            </p:cNvSpPr>
            <p:nvPr/>
          </p:nvSpPr>
          <p:spPr bwMode="gray">
            <a:xfrm>
              <a:off x="19140488" y="4032250"/>
              <a:ext cx="5662612" cy="21272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" name="Rectangle 10"/>
            <p:cNvSpPr>
              <a:spLocks noChangeArrowheads="1"/>
            </p:cNvSpPr>
            <p:nvPr/>
          </p:nvSpPr>
          <p:spPr bwMode="gray">
            <a:xfrm>
              <a:off x="19140488" y="13674"/>
              <a:ext cx="5662612" cy="692692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31" name="Picture Placeholder 76"/>
          <p:cNvSpPr>
            <a:spLocks noGrp="1"/>
          </p:cNvSpPr>
          <p:nvPr>
            <p:ph type="pic" sz="quarter" idx="13"/>
          </p:nvPr>
        </p:nvSpPr>
        <p:spPr>
          <a:xfrm>
            <a:off x="609601" y="3048000"/>
            <a:ext cx="914400" cy="762000"/>
          </a:xfrm>
        </p:spPr>
        <p:txBody>
          <a:bodyPr/>
          <a:lstStyle>
            <a:lvl1pPr>
              <a:defRPr sz="1400"/>
            </a:lvl1pPr>
          </a:lstStyle>
          <a:p>
            <a:r>
              <a:rPr lang="cs-CZ" noProof="0" smtClean="0"/>
              <a:t>Click icon to add picture</a:t>
            </a:r>
            <a:endParaRPr lang="cs-CZ" noProof="0" dirty="0"/>
          </a:p>
        </p:txBody>
      </p:sp>
      <p:grpSp>
        <p:nvGrpSpPr>
          <p:cNvPr id="3" name="Group 31"/>
          <p:cNvGrpSpPr/>
          <p:nvPr/>
        </p:nvGrpSpPr>
        <p:grpSpPr>
          <a:xfrm>
            <a:off x="489086" y="2901697"/>
            <a:ext cx="1209752" cy="151219"/>
            <a:chOff x="489087" y="2521685"/>
            <a:chExt cx="1209752" cy="151219"/>
          </a:xfrm>
        </p:grpSpPr>
        <p:cxnSp>
          <p:nvCxnSpPr>
            <p:cNvPr id="33" name="Straight Connector 32"/>
            <p:cNvCxnSpPr/>
            <p:nvPr userDrawn="1"/>
          </p:nvCxnSpPr>
          <p:spPr>
            <a:xfrm rot="10800000">
              <a:off x="489087" y="2521686"/>
              <a:ext cx="1209752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>
            <a:xfrm rot="5400000">
              <a:off x="413478" y="2597295"/>
              <a:ext cx="151219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95475" y="838200"/>
            <a:ext cx="5343525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cs-CZ" noProof="0" smtClean="0"/>
              <a:t>Click to add the presentation’s main title</a:t>
            </a:r>
            <a:endParaRPr lang="cs-CZ" noProof="0"/>
          </a:p>
        </p:txBody>
      </p:sp>
      <p:sp>
        <p:nvSpPr>
          <p:cNvPr id="46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95475" y="1828799"/>
            <a:ext cx="5343525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cs-CZ" noProof="0" smtClean="0"/>
              <a:t>Subtitle and date (move higher if title is only one line)</a:t>
            </a:r>
            <a:endParaRPr lang="cs-CZ" noProof="0" dirty="0" smtClean="0"/>
          </a:p>
        </p:txBody>
      </p:sp>
      <p:sp>
        <p:nvSpPr>
          <p:cNvPr id="47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1895475" y="374904"/>
            <a:ext cx="4105656" cy="146304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cs-CZ" noProof="0" smtClean="0"/>
              <a:t>www.pwc.com</a:t>
            </a:r>
            <a:endParaRPr lang="cs-CZ" noProof="0"/>
          </a:p>
        </p:txBody>
      </p:sp>
      <p:grpSp>
        <p:nvGrpSpPr>
          <p:cNvPr id="96" name="Group 32"/>
          <p:cNvGrpSpPr/>
          <p:nvPr/>
        </p:nvGrpSpPr>
        <p:grpSpPr>
          <a:xfrm>
            <a:off x="968592" y="6170991"/>
            <a:ext cx="914400" cy="533479"/>
            <a:chOff x="518032" y="978681"/>
            <a:chExt cx="4572000" cy="2667393"/>
          </a:xfrm>
        </p:grpSpPr>
        <p:sp>
          <p:nvSpPr>
            <p:cNvPr id="97" name="Rectangle 37"/>
            <p:cNvSpPr>
              <a:spLocks noChangeArrowheads="1"/>
            </p:cNvSpPr>
            <p:nvPr userDrawn="1"/>
          </p:nvSpPr>
          <p:spPr bwMode="black">
            <a:xfrm>
              <a:off x="3295650" y="978681"/>
              <a:ext cx="1143000" cy="263229"/>
            </a:xfrm>
            <a:prstGeom prst="rect">
              <a:avLst/>
            </a:prstGeom>
            <a:solidFill>
              <a:srgbClr val="A1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98" name="Freeform 7"/>
            <p:cNvSpPr>
              <a:spLocks noEditPoints="1"/>
            </p:cNvSpPr>
            <p:nvPr userDrawn="1"/>
          </p:nvSpPr>
          <p:spPr bwMode="black">
            <a:xfrm>
              <a:off x="518032" y="1922794"/>
              <a:ext cx="4572000" cy="172328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: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 userDrawn="1"/>
        </p:nvGrpSpPr>
        <p:grpSpPr bwMode="gray">
          <a:xfrm>
            <a:off x="1752601" y="1"/>
            <a:ext cx="7391400" cy="6176009"/>
            <a:chOff x="19140488" y="13674"/>
            <a:chExt cx="7443798" cy="6145827"/>
          </a:xfrm>
        </p:grpSpPr>
        <p:sp>
          <p:nvSpPr>
            <p:cNvPr id="28" name="Rectangle 17"/>
            <p:cNvSpPr>
              <a:spLocks noChangeArrowheads="1"/>
            </p:cNvSpPr>
            <p:nvPr/>
          </p:nvSpPr>
          <p:spPr bwMode="gray">
            <a:xfrm>
              <a:off x="19140488" y="4188799"/>
              <a:ext cx="2302206" cy="1970702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Rectangle 7"/>
            <p:cNvSpPr>
              <a:spLocks noChangeArrowheads="1"/>
            </p:cNvSpPr>
            <p:nvPr/>
          </p:nvSpPr>
          <p:spPr bwMode="gray">
            <a:xfrm>
              <a:off x="25663403" y="4032250"/>
              <a:ext cx="920883" cy="212725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Rectangle 8"/>
            <p:cNvSpPr>
              <a:spLocks noChangeArrowheads="1"/>
            </p:cNvSpPr>
            <p:nvPr/>
          </p:nvSpPr>
          <p:spPr bwMode="gray">
            <a:xfrm>
              <a:off x="25049482" y="2899477"/>
              <a:ext cx="734694" cy="1289321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Rectangle 9"/>
            <p:cNvSpPr>
              <a:spLocks noChangeArrowheads="1"/>
            </p:cNvSpPr>
            <p:nvPr/>
          </p:nvSpPr>
          <p:spPr bwMode="gray">
            <a:xfrm>
              <a:off x="25049482" y="4032250"/>
              <a:ext cx="734693" cy="212725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Rectangle 11"/>
            <p:cNvSpPr>
              <a:spLocks noChangeArrowheads="1"/>
            </p:cNvSpPr>
            <p:nvPr/>
          </p:nvSpPr>
          <p:spPr bwMode="gray">
            <a:xfrm>
              <a:off x="24665780" y="706365"/>
              <a:ext cx="477045" cy="2263848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Rectangle 12"/>
            <p:cNvSpPr>
              <a:spLocks noChangeArrowheads="1"/>
            </p:cNvSpPr>
            <p:nvPr/>
          </p:nvSpPr>
          <p:spPr bwMode="gray">
            <a:xfrm>
              <a:off x="24665780" y="2899478"/>
              <a:ext cx="477045" cy="1289321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Rectangle 13"/>
            <p:cNvSpPr>
              <a:spLocks noChangeArrowheads="1"/>
            </p:cNvSpPr>
            <p:nvPr/>
          </p:nvSpPr>
          <p:spPr bwMode="gray">
            <a:xfrm>
              <a:off x="24665780" y="4032250"/>
              <a:ext cx="477045" cy="212725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Rectangle 14"/>
            <p:cNvSpPr>
              <a:spLocks noChangeArrowheads="1"/>
            </p:cNvSpPr>
            <p:nvPr/>
          </p:nvSpPr>
          <p:spPr bwMode="gray">
            <a:xfrm>
              <a:off x="19140488" y="669925"/>
              <a:ext cx="5662612" cy="2300288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Rectangle 15"/>
            <p:cNvSpPr>
              <a:spLocks noChangeArrowheads="1"/>
            </p:cNvSpPr>
            <p:nvPr/>
          </p:nvSpPr>
          <p:spPr bwMode="gray">
            <a:xfrm>
              <a:off x="19140488" y="2899478"/>
              <a:ext cx="5662612" cy="1289321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gray">
            <a:xfrm>
              <a:off x="19140488" y="4032250"/>
              <a:ext cx="5662612" cy="21272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Rectangle 10"/>
            <p:cNvSpPr>
              <a:spLocks noChangeArrowheads="1"/>
            </p:cNvSpPr>
            <p:nvPr/>
          </p:nvSpPr>
          <p:spPr bwMode="gray">
            <a:xfrm>
              <a:off x="19140488" y="13674"/>
              <a:ext cx="5662612" cy="692692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54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95475" y="838200"/>
            <a:ext cx="5343525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cs-CZ" noProof="0" smtClean="0"/>
              <a:t>Click to add the presentation’s main title</a:t>
            </a:r>
            <a:endParaRPr lang="cs-CZ" noProof="0" dirty="0"/>
          </a:p>
        </p:txBody>
      </p:sp>
      <p:sp>
        <p:nvSpPr>
          <p:cNvPr id="55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95475" y="1828799"/>
            <a:ext cx="5343525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cs-CZ" noProof="0" smtClean="0"/>
              <a:t>Subtitle and date (move higher if title is only one line)</a:t>
            </a:r>
            <a:endParaRPr lang="cs-CZ" noProof="0" dirty="0" smtClean="0"/>
          </a:p>
        </p:txBody>
      </p:sp>
      <p:sp>
        <p:nvSpPr>
          <p:cNvPr id="56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1895475" y="374904"/>
            <a:ext cx="4105656" cy="146304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cs-CZ" noProof="0" smtClean="0"/>
              <a:t>www.pwc.com</a:t>
            </a:r>
            <a:endParaRPr lang="cs-CZ" noProof="0"/>
          </a:p>
        </p:txBody>
      </p:sp>
      <p:sp>
        <p:nvSpPr>
          <p:cNvPr id="17" name="Picture Placeholder 76"/>
          <p:cNvSpPr>
            <a:spLocks noGrp="1"/>
          </p:cNvSpPr>
          <p:nvPr>
            <p:ph type="pic" sz="quarter" idx="13"/>
          </p:nvPr>
        </p:nvSpPr>
        <p:spPr>
          <a:xfrm>
            <a:off x="1752600" y="2899977"/>
            <a:ext cx="6324600" cy="3272223"/>
          </a:xfrm>
        </p:spPr>
        <p:txBody>
          <a:bodyPr/>
          <a:lstStyle>
            <a:lvl1pPr>
              <a:defRPr sz="1400"/>
            </a:lvl1pPr>
          </a:lstStyle>
          <a:p>
            <a:r>
              <a:rPr lang="cs-CZ" noProof="0" smtClean="0"/>
              <a:t>Click icon to add picture</a:t>
            </a:r>
            <a:endParaRPr lang="cs-CZ" noProof="0" dirty="0"/>
          </a:p>
        </p:txBody>
      </p:sp>
      <p:grpSp>
        <p:nvGrpSpPr>
          <p:cNvPr id="18" name="Group 32"/>
          <p:cNvGrpSpPr/>
          <p:nvPr userDrawn="1"/>
        </p:nvGrpSpPr>
        <p:grpSpPr>
          <a:xfrm>
            <a:off x="968592" y="6170991"/>
            <a:ext cx="914400" cy="533479"/>
            <a:chOff x="518032" y="978681"/>
            <a:chExt cx="4572000" cy="2667393"/>
          </a:xfrm>
        </p:grpSpPr>
        <p:sp>
          <p:nvSpPr>
            <p:cNvPr id="19" name="Rectangle 37"/>
            <p:cNvSpPr>
              <a:spLocks noChangeArrowheads="1"/>
            </p:cNvSpPr>
            <p:nvPr userDrawn="1"/>
          </p:nvSpPr>
          <p:spPr bwMode="black">
            <a:xfrm>
              <a:off x="3295650" y="978681"/>
              <a:ext cx="1143000" cy="263229"/>
            </a:xfrm>
            <a:prstGeom prst="rect">
              <a:avLst/>
            </a:prstGeom>
            <a:solidFill>
              <a:srgbClr val="A1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1" name="Freeform 7"/>
            <p:cNvSpPr>
              <a:spLocks noEditPoints="1"/>
            </p:cNvSpPr>
            <p:nvPr userDrawn="1"/>
          </p:nvSpPr>
          <p:spPr bwMode="black">
            <a:xfrm>
              <a:off x="518032" y="1922794"/>
              <a:ext cx="4572000" cy="172328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>
            <a:lvl1pPr>
              <a:defRPr/>
            </a:lvl1pPr>
          </a:lstStyle>
          <a:p>
            <a:r>
              <a:rPr lang="cs-CZ" noProof="0" smtClean="0"/>
              <a:t>Click to edit Master title style</a:t>
            </a:r>
            <a:endParaRPr lang="cs-CZ" noProof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33400" y="1752600"/>
            <a:ext cx="8077200" cy="44196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cs-CZ" noProof="0" smtClean="0"/>
              <a:t>Click to edit Master text styles</a:t>
            </a:r>
          </a:p>
          <a:p>
            <a:pPr lvl="1"/>
            <a:r>
              <a:rPr lang="cs-CZ" noProof="0" smtClean="0"/>
              <a:t>Second level</a:t>
            </a:r>
          </a:p>
          <a:p>
            <a:pPr lvl="2"/>
            <a:r>
              <a:rPr lang="cs-CZ" noProof="0" smtClean="0"/>
              <a:t>Third level</a:t>
            </a:r>
          </a:p>
          <a:p>
            <a:pPr lvl="3"/>
            <a:r>
              <a:rPr lang="cs-CZ" noProof="0" smtClean="0"/>
              <a:t>Fourth level</a:t>
            </a:r>
          </a:p>
          <a:p>
            <a:pPr lvl="4"/>
            <a:r>
              <a:rPr lang="cs-CZ" noProof="0" smtClean="0"/>
              <a:t>Fifth level</a:t>
            </a:r>
            <a:endParaRPr lang="cs-CZ" noProof="0"/>
          </a:p>
        </p:txBody>
      </p:sp>
      <p:cxnSp>
        <p:nvCxnSpPr>
          <p:cNvPr id="15" name="Shape 14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8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cs-CZ" smtClean="0"/>
              <a:t>21.02.2012</a:t>
            </a:r>
            <a:endParaRPr lang="cs-C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cs-CZ" smtClean="0"/>
              <a:t>FATCA</a:t>
            </a:r>
            <a:endParaRPr lang="cs-CZ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cs-CZ" smtClean="0"/>
              <a:t>Slide </a:t>
            </a:r>
            <a:fld id="{FBF92EE5-3216-4115-9D46-24C6FD6DF21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cs-CZ" sz="1000" b="0" i="0" u="none" baseline="0" smtClean="0">
                <a:effectLst/>
                <a:latin typeface="Arial"/>
              </a:rPr>
              <a:t>PwC</a:t>
            </a:r>
            <a:endParaRPr kumimoji="0" lang="cs-CZ" sz="1000" b="0" i="0" u="none" baseline="0" dirty="0" err="1" smtClean="0">
              <a:effectLst/>
              <a:latin typeface="Arial"/>
            </a:endParaRPr>
          </a:p>
        </p:txBody>
      </p:sp>
    </p:spTree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: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649"/>
          <p:cNvSpPr>
            <a:spLocks noChangeArrowheads="1"/>
          </p:cNvSpPr>
          <p:nvPr/>
        </p:nvSpPr>
        <p:spPr bwMode="gray">
          <a:xfrm>
            <a:off x="7391400" y="685801"/>
            <a:ext cx="1752600" cy="548639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 noProof="0"/>
          </a:p>
        </p:txBody>
      </p:sp>
      <p:sp>
        <p:nvSpPr>
          <p:cNvPr id="81" name="Rectangle 648"/>
          <p:cNvSpPr>
            <a:spLocks noChangeArrowheads="1"/>
          </p:cNvSpPr>
          <p:nvPr/>
        </p:nvSpPr>
        <p:spPr bwMode="gray">
          <a:xfrm>
            <a:off x="1752600" y="0"/>
            <a:ext cx="563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 noProof="0"/>
          </a:p>
        </p:txBody>
      </p:sp>
      <p:sp>
        <p:nvSpPr>
          <p:cNvPr id="83" name="Rectangle 650"/>
          <p:cNvSpPr>
            <a:spLocks noChangeArrowheads="1"/>
          </p:cNvSpPr>
          <p:nvPr/>
        </p:nvSpPr>
        <p:spPr bwMode="gray">
          <a:xfrm>
            <a:off x="1752600" y="685800"/>
            <a:ext cx="5638800" cy="5486400"/>
          </a:xfrm>
          <a:prstGeom prst="rect">
            <a:avLst/>
          </a:prstGeom>
          <a:solidFill>
            <a:schemeClr val="tx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 noProof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95475" y="838200"/>
            <a:ext cx="5343525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cs-CZ" noProof="0" smtClean="0"/>
              <a:t>Click to add the presentation’s main title</a:t>
            </a:r>
            <a:endParaRPr lang="cs-CZ" noProof="0" dirty="0"/>
          </a:p>
        </p:txBody>
      </p:sp>
      <p:sp>
        <p:nvSpPr>
          <p:cNvPr id="51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95475" y="1828799"/>
            <a:ext cx="5343525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cs-CZ" noProof="0" smtClean="0"/>
              <a:t>Subtitle and date (move higher if title is only one line)</a:t>
            </a:r>
            <a:endParaRPr lang="cs-CZ" noProof="0" dirty="0" smtClean="0"/>
          </a:p>
        </p:txBody>
      </p:sp>
      <p:sp>
        <p:nvSpPr>
          <p:cNvPr id="52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1895475" y="374904"/>
            <a:ext cx="4105656" cy="146304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cs-CZ" noProof="0" smtClean="0"/>
              <a:t>www.pwc.com</a:t>
            </a:r>
            <a:endParaRPr lang="cs-CZ" noProof="0"/>
          </a:p>
        </p:txBody>
      </p:sp>
      <p:grpSp>
        <p:nvGrpSpPr>
          <p:cNvPr id="11" name="Group 32"/>
          <p:cNvGrpSpPr/>
          <p:nvPr userDrawn="1"/>
        </p:nvGrpSpPr>
        <p:grpSpPr>
          <a:xfrm>
            <a:off x="968592" y="6170991"/>
            <a:ext cx="914400" cy="533479"/>
            <a:chOff x="518032" y="978681"/>
            <a:chExt cx="4572000" cy="2667393"/>
          </a:xfrm>
        </p:grpSpPr>
        <p:sp>
          <p:nvSpPr>
            <p:cNvPr id="12" name="Rectangle 37"/>
            <p:cNvSpPr>
              <a:spLocks noChangeArrowheads="1"/>
            </p:cNvSpPr>
            <p:nvPr userDrawn="1"/>
          </p:nvSpPr>
          <p:spPr bwMode="black">
            <a:xfrm>
              <a:off x="3295650" y="978681"/>
              <a:ext cx="1143000" cy="263229"/>
            </a:xfrm>
            <a:prstGeom prst="rect">
              <a:avLst/>
            </a:prstGeom>
            <a:solidFill>
              <a:schemeClr val="tx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black">
            <a:xfrm>
              <a:off x="518032" y="1922794"/>
              <a:ext cx="4572000" cy="172328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cs-CZ" noProof="0" smtClean="0"/>
              <a:t>Click to edit Master title style</a:t>
            </a:r>
            <a:endParaRPr lang="cs-CZ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33400" y="5867400"/>
            <a:ext cx="4800600" cy="762000"/>
          </a:xfrm>
        </p:spPr>
        <p:txBody>
          <a:bodyPr anchor="b"/>
          <a:lstStyle>
            <a:lvl1pPr>
              <a:defRPr sz="9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 noProof="0" smtClean="0"/>
              <a:t>Add legal and copyright disclaimers here.</a:t>
            </a:r>
            <a:endParaRPr lang="cs-CZ" noProof="0"/>
          </a:p>
        </p:txBody>
      </p:sp>
      <p:cxnSp>
        <p:nvCxnSpPr>
          <p:cNvPr id="7" name="Shape 6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cs-CZ" noProof="0" smtClean="0"/>
              <a:t>Click to edit Master title style</a:t>
            </a:r>
            <a:endParaRPr lang="cs-CZ" noProof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33400" y="1752601"/>
            <a:ext cx="3962400" cy="4419599"/>
          </a:xfrm>
        </p:spPr>
        <p:txBody>
          <a:bodyPr/>
          <a:lstStyle/>
          <a:p>
            <a:pPr lvl="0"/>
            <a:r>
              <a:rPr lang="cs-CZ" noProof="0" smtClean="0"/>
              <a:t>Click to edit Master text styles</a:t>
            </a:r>
          </a:p>
          <a:p>
            <a:pPr lvl="1"/>
            <a:r>
              <a:rPr lang="cs-CZ" noProof="0" smtClean="0"/>
              <a:t>Second level</a:t>
            </a:r>
          </a:p>
          <a:p>
            <a:pPr lvl="2"/>
            <a:r>
              <a:rPr lang="cs-CZ" noProof="0" smtClean="0"/>
              <a:t>Third level</a:t>
            </a:r>
          </a:p>
          <a:p>
            <a:pPr lvl="3"/>
            <a:r>
              <a:rPr lang="cs-CZ" noProof="0" smtClean="0"/>
              <a:t>Fourth level</a:t>
            </a:r>
          </a:p>
          <a:p>
            <a:pPr lvl="4"/>
            <a:r>
              <a:rPr lang="cs-CZ" noProof="0" smtClean="0"/>
              <a:t>Fifth level</a:t>
            </a:r>
            <a:endParaRPr lang="cs-CZ" noProof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4648201" y="1752600"/>
            <a:ext cx="3962399" cy="4419600"/>
          </a:xfrm>
        </p:spPr>
        <p:txBody>
          <a:bodyPr/>
          <a:lstStyle/>
          <a:p>
            <a:pPr lvl="0"/>
            <a:r>
              <a:rPr lang="cs-CZ" noProof="0" smtClean="0"/>
              <a:t>Click to edit Master text styles</a:t>
            </a:r>
          </a:p>
          <a:p>
            <a:pPr lvl="1"/>
            <a:r>
              <a:rPr lang="cs-CZ" noProof="0" smtClean="0"/>
              <a:t>Second level</a:t>
            </a:r>
          </a:p>
          <a:p>
            <a:pPr lvl="2"/>
            <a:r>
              <a:rPr lang="cs-CZ" noProof="0" smtClean="0"/>
              <a:t>Third level</a:t>
            </a:r>
          </a:p>
          <a:p>
            <a:pPr lvl="3"/>
            <a:r>
              <a:rPr lang="cs-CZ" noProof="0" smtClean="0"/>
              <a:t>Fourth level</a:t>
            </a:r>
          </a:p>
          <a:p>
            <a:pPr lvl="4"/>
            <a:r>
              <a:rPr lang="cs-CZ" noProof="0" smtClean="0"/>
              <a:t>Fifth level</a:t>
            </a:r>
            <a:endParaRPr lang="cs-CZ" noProof="0"/>
          </a:p>
        </p:txBody>
      </p:sp>
      <p:cxnSp>
        <p:nvCxnSpPr>
          <p:cNvPr id="62" name="Shape 61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cs-CZ" smtClean="0"/>
              <a:t>21.02.2012</a:t>
            </a:r>
            <a:endParaRPr lang="cs-CZ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cs-CZ" smtClean="0"/>
              <a:t>FATCA</a:t>
            </a:r>
            <a:endParaRPr lang="cs-CZ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cs-CZ" smtClean="0"/>
              <a:t>Slide </a:t>
            </a:r>
            <a:fld id="{22FA67C7-218C-4711-B72C-50846B62EBC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cs-CZ" sz="1000" b="0" i="0" u="none" baseline="0" smtClean="0">
                <a:effectLst/>
                <a:latin typeface="Arial"/>
              </a:rPr>
              <a:t>PwC</a:t>
            </a:r>
            <a:endParaRPr kumimoji="0" lang="cs-CZ" sz="1000" b="0" i="0" u="none" baseline="0" dirty="0" err="1" smtClean="0">
              <a:effectLst/>
              <a:latin typeface="Arial"/>
            </a:endParaRPr>
          </a:p>
        </p:txBody>
      </p:sp>
    </p:spTree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1"/>
            <a:ext cx="8077200" cy="914400"/>
          </a:xfrm>
        </p:spPr>
        <p:txBody>
          <a:bodyPr/>
          <a:lstStyle/>
          <a:p>
            <a:r>
              <a:rPr lang="cs-CZ" noProof="0" smtClean="0"/>
              <a:t>Click to edit Master title style</a:t>
            </a:r>
            <a:endParaRPr lang="cs-CZ" noProof="0"/>
          </a:p>
        </p:txBody>
      </p:sp>
      <p:sp>
        <p:nvSpPr>
          <p:cNvPr id="27" name="Content Placeholder 26"/>
          <p:cNvSpPr>
            <a:spLocks noGrp="1"/>
          </p:cNvSpPr>
          <p:nvPr>
            <p:ph sz="quarter" idx="13"/>
          </p:nvPr>
        </p:nvSpPr>
        <p:spPr>
          <a:xfrm>
            <a:off x="533400" y="1752601"/>
            <a:ext cx="2590800" cy="4419599"/>
          </a:xfrm>
        </p:spPr>
        <p:txBody>
          <a:bodyPr/>
          <a:lstStyle/>
          <a:p>
            <a:pPr lvl="0"/>
            <a:r>
              <a:rPr lang="cs-CZ" noProof="0" smtClean="0"/>
              <a:t>Click to edit Master text styles</a:t>
            </a:r>
          </a:p>
          <a:p>
            <a:pPr lvl="1"/>
            <a:r>
              <a:rPr lang="cs-CZ" noProof="0" smtClean="0"/>
              <a:t>Second level</a:t>
            </a:r>
          </a:p>
          <a:p>
            <a:pPr lvl="2"/>
            <a:r>
              <a:rPr lang="cs-CZ" noProof="0" smtClean="0"/>
              <a:t>Third level</a:t>
            </a:r>
          </a:p>
          <a:p>
            <a:pPr lvl="3"/>
            <a:r>
              <a:rPr lang="cs-CZ" noProof="0" smtClean="0"/>
              <a:t>Fourth level</a:t>
            </a:r>
          </a:p>
          <a:p>
            <a:pPr lvl="4"/>
            <a:r>
              <a:rPr lang="cs-CZ" noProof="0" smtClean="0"/>
              <a:t>Fifth level</a:t>
            </a:r>
            <a:endParaRPr lang="cs-CZ" noProof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3276601" y="1752601"/>
            <a:ext cx="2590799" cy="4419599"/>
          </a:xfrm>
        </p:spPr>
        <p:txBody>
          <a:bodyPr/>
          <a:lstStyle/>
          <a:p>
            <a:pPr lvl="0"/>
            <a:r>
              <a:rPr lang="cs-CZ" noProof="0" smtClean="0"/>
              <a:t>Click to edit Master text styles</a:t>
            </a:r>
          </a:p>
          <a:p>
            <a:pPr lvl="1"/>
            <a:r>
              <a:rPr lang="cs-CZ" noProof="0" smtClean="0"/>
              <a:t>Second level</a:t>
            </a:r>
          </a:p>
          <a:p>
            <a:pPr lvl="2"/>
            <a:r>
              <a:rPr lang="cs-CZ" noProof="0" smtClean="0"/>
              <a:t>Third level</a:t>
            </a:r>
          </a:p>
          <a:p>
            <a:pPr lvl="3"/>
            <a:r>
              <a:rPr lang="cs-CZ" noProof="0" smtClean="0"/>
              <a:t>Fourth level</a:t>
            </a:r>
          </a:p>
          <a:p>
            <a:pPr lvl="4"/>
            <a:r>
              <a:rPr lang="cs-CZ" noProof="0" smtClean="0"/>
              <a:t>Fifth level</a:t>
            </a:r>
            <a:endParaRPr lang="cs-CZ" noProof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6019800" y="1752601"/>
            <a:ext cx="2590800" cy="4419599"/>
          </a:xfrm>
        </p:spPr>
        <p:txBody>
          <a:bodyPr/>
          <a:lstStyle/>
          <a:p>
            <a:pPr lvl="0"/>
            <a:r>
              <a:rPr lang="cs-CZ" noProof="0" smtClean="0"/>
              <a:t>Click to edit Master text styles</a:t>
            </a:r>
          </a:p>
          <a:p>
            <a:pPr lvl="1"/>
            <a:r>
              <a:rPr lang="cs-CZ" noProof="0" smtClean="0"/>
              <a:t>Second level</a:t>
            </a:r>
          </a:p>
          <a:p>
            <a:pPr lvl="2"/>
            <a:r>
              <a:rPr lang="cs-CZ" noProof="0" smtClean="0"/>
              <a:t>Third level</a:t>
            </a:r>
          </a:p>
          <a:p>
            <a:pPr lvl="3"/>
            <a:r>
              <a:rPr lang="cs-CZ" noProof="0" smtClean="0"/>
              <a:t>Fourth level</a:t>
            </a:r>
          </a:p>
          <a:p>
            <a:pPr lvl="4"/>
            <a:r>
              <a:rPr lang="cs-CZ" noProof="0" smtClean="0"/>
              <a:t>Fifth level</a:t>
            </a:r>
            <a:endParaRPr lang="cs-CZ" noProof="0"/>
          </a:p>
        </p:txBody>
      </p:sp>
      <p:cxnSp>
        <p:nvCxnSpPr>
          <p:cNvPr id="19" name="Shape 18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cs-CZ" smtClean="0"/>
              <a:t>21.02.2012</a:t>
            </a:r>
            <a:endParaRPr lang="cs-CZ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cs-CZ" smtClean="0"/>
              <a:t>FATCA</a:t>
            </a:r>
            <a:endParaRPr lang="cs-CZ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cs-CZ" smtClean="0"/>
              <a:t>Slide </a:t>
            </a:r>
            <a:fld id="{5CCACE3C-8427-486B-BA68-41BC513969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8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cs-CZ" sz="1000" b="0" i="0" u="none" baseline="0" smtClean="0">
                <a:effectLst/>
                <a:latin typeface="Arial"/>
              </a:rPr>
              <a:t>PwC</a:t>
            </a:r>
            <a:endParaRPr kumimoji="0" lang="cs-CZ" sz="1000" b="0" i="0" u="none" baseline="0" dirty="0" err="1" smtClean="0">
              <a:effectLst/>
              <a:latin typeface="Arial"/>
            </a:endParaRPr>
          </a:p>
        </p:txBody>
      </p:sp>
    </p:spTree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un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cs-CZ" noProof="0" smtClean="0"/>
              <a:t>Click to edit Master title style</a:t>
            </a:r>
            <a:endParaRPr lang="cs-CZ" noProof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33400" y="3352800"/>
            <a:ext cx="3962400" cy="2819400"/>
          </a:xfrm>
        </p:spPr>
        <p:txBody>
          <a:bodyPr/>
          <a:lstStyle/>
          <a:p>
            <a:pPr lvl="0"/>
            <a:r>
              <a:rPr lang="cs-CZ" noProof="0" smtClean="0"/>
              <a:t>Click to edit Master text styles</a:t>
            </a:r>
          </a:p>
          <a:p>
            <a:pPr lvl="1"/>
            <a:r>
              <a:rPr lang="cs-CZ" noProof="0" smtClean="0"/>
              <a:t>Second level</a:t>
            </a:r>
          </a:p>
          <a:p>
            <a:pPr lvl="2"/>
            <a:r>
              <a:rPr lang="cs-CZ" noProof="0" smtClean="0"/>
              <a:t>Third level</a:t>
            </a:r>
          </a:p>
          <a:p>
            <a:pPr lvl="3"/>
            <a:r>
              <a:rPr lang="cs-CZ" noProof="0" smtClean="0"/>
              <a:t>Fourth level</a:t>
            </a:r>
          </a:p>
          <a:p>
            <a:pPr lvl="4"/>
            <a:r>
              <a:rPr lang="cs-CZ" noProof="0" smtClean="0"/>
              <a:t>Fifth level</a:t>
            </a:r>
            <a:endParaRPr lang="cs-CZ" noProof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4648199" y="3352800"/>
            <a:ext cx="3962401" cy="2819400"/>
          </a:xfrm>
        </p:spPr>
        <p:txBody>
          <a:bodyPr/>
          <a:lstStyle/>
          <a:p>
            <a:pPr lvl="0"/>
            <a:r>
              <a:rPr lang="cs-CZ" noProof="0" smtClean="0"/>
              <a:t>Click to edit Master text styles</a:t>
            </a:r>
          </a:p>
          <a:p>
            <a:pPr lvl="1"/>
            <a:r>
              <a:rPr lang="cs-CZ" noProof="0" smtClean="0"/>
              <a:t>Second level</a:t>
            </a:r>
          </a:p>
          <a:p>
            <a:pPr lvl="2"/>
            <a:r>
              <a:rPr lang="cs-CZ" noProof="0" smtClean="0"/>
              <a:t>Third level</a:t>
            </a:r>
          </a:p>
          <a:p>
            <a:pPr lvl="3"/>
            <a:r>
              <a:rPr lang="cs-CZ" noProof="0" smtClean="0"/>
              <a:t>Fourth level</a:t>
            </a:r>
          </a:p>
          <a:p>
            <a:pPr lvl="4"/>
            <a:r>
              <a:rPr lang="cs-CZ" noProof="0" smtClean="0"/>
              <a:t>Fifth level</a:t>
            </a:r>
            <a:endParaRPr lang="cs-CZ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533400" y="1752600"/>
            <a:ext cx="8077200" cy="1447800"/>
          </a:xfrm>
        </p:spPr>
        <p:txBody>
          <a:bodyPr/>
          <a:lstStyle/>
          <a:p>
            <a:pPr lvl="0"/>
            <a:r>
              <a:rPr lang="cs-CZ" noProof="0" smtClean="0"/>
              <a:t>Click to edit Master text styles</a:t>
            </a:r>
          </a:p>
        </p:txBody>
      </p:sp>
      <p:cxnSp>
        <p:nvCxnSpPr>
          <p:cNvPr id="14" name="Shape 13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10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cs-CZ" smtClean="0"/>
              <a:t>21.02.2012</a:t>
            </a:r>
            <a:endParaRPr lang="cs-CZ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cs-CZ" smtClean="0"/>
              <a:t>FATCA</a:t>
            </a:r>
            <a:endParaRPr lang="cs-CZ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cs-CZ" smtClean="0"/>
              <a:t>Slide </a:t>
            </a:r>
            <a:fld id="{822EF7B7-65ED-4400-B458-F7E2FC3E486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0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cs-CZ" sz="1000" b="0" i="0" u="none" baseline="0" smtClean="0">
                <a:effectLst/>
                <a:latin typeface="Arial"/>
              </a:rPr>
              <a:t>PwC</a:t>
            </a:r>
            <a:endParaRPr kumimoji="0" lang="cs-CZ" sz="1000" b="0" i="0" u="none" baseline="0" dirty="0" err="1" smtClean="0">
              <a:effectLst/>
              <a:latin typeface="Arial"/>
            </a:endParaRPr>
          </a:p>
        </p:txBody>
      </p:sp>
    </p:spTree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Lef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cs-CZ" noProof="0" smtClean="0"/>
              <a:t>Click to edit Master title style</a:t>
            </a:r>
            <a:endParaRPr lang="cs-CZ" noProof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6019800" y="1752600"/>
            <a:ext cx="2590800" cy="2133600"/>
          </a:xfrm>
        </p:spPr>
        <p:txBody>
          <a:bodyPr/>
          <a:lstStyle/>
          <a:p>
            <a:pPr lvl="0"/>
            <a:r>
              <a:rPr lang="cs-CZ" noProof="0" smtClean="0"/>
              <a:t>Click to edit Master text styles</a:t>
            </a:r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6019800" y="4038600"/>
            <a:ext cx="2590800" cy="2133600"/>
          </a:xfrm>
        </p:spPr>
        <p:txBody>
          <a:bodyPr/>
          <a:lstStyle/>
          <a:p>
            <a:pPr lvl="0"/>
            <a:r>
              <a:rPr lang="cs-CZ" noProof="0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533400" y="1752600"/>
            <a:ext cx="5334000" cy="4419600"/>
          </a:xfrm>
        </p:spPr>
        <p:txBody>
          <a:bodyPr/>
          <a:lstStyle/>
          <a:p>
            <a:pPr lvl="0"/>
            <a:r>
              <a:rPr lang="cs-CZ" noProof="0" smtClean="0"/>
              <a:t>Click to edit Master text styles</a:t>
            </a:r>
          </a:p>
        </p:txBody>
      </p:sp>
      <p:cxnSp>
        <p:nvCxnSpPr>
          <p:cNvPr id="14" name="Shape 13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10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cs-CZ" smtClean="0"/>
              <a:t>21.02.2012</a:t>
            </a:r>
            <a:endParaRPr lang="cs-CZ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cs-CZ" smtClean="0"/>
              <a:t>FATCA</a:t>
            </a:r>
            <a:endParaRPr lang="cs-CZ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cs-CZ" smtClean="0"/>
              <a:t>Slide </a:t>
            </a:r>
            <a:fld id="{6F6BD657-2D11-49B0-A223-4F701474A10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9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cs-CZ" sz="1000" b="0" i="0" u="none" baseline="0" smtClean="0">
                <a:effectLst/>
                <a:latin typeface="Arial"/>
              </a:rPr>
              <a:t>PwC</a:t>
            </a:r>
            <a:endParaRPr kumimoji="0" lang="cs-CZ" sz="1000" b="0" i="0" u="none" baseline="0" dirty="0" err="1" smtClean="0">
              <a:effectLst/>
              <a:latin typeface="Arial"/>
            </a:endParaRPr>
          </a:p>
        </p:txBody>
      </p:sp>
    </p:spTree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33400" y="1752600"/>
            <a:ext cx="2590800" cy="2133600"/>
          </a:xfrm>
        </p:spPr>
        <p:txBody>
          <a:bodyPr/>
          <a:lstStyle/>
          <a:p>
            <a:pPr lvl="0"/>
            <a:r>
              <a:rPr lang="cs-CZ" noProof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cs-CZ" noProof="0" smtClean="0"/>
              <a:t>Click to edit Master title style</a:t>
            </a:r>
            <a:endParaRPr lang="cs-CZ" noProof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33400" y="4038600"/>
            <a:ext cx="2590800" cy="2133600"/>
          </a:xfrm>
        </p:spPr>
        <p:txBody>
          <a:bodyPr/>
          <a:lstStyle/>
          <a:p>
            <a:pPr lvl="0"/>
            <a:r>
              <a:rPr lang="cs-CZ" noProof="0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3276600" y="1752600"/>
            <a:ext cx="5334000" cy="4419600"/>
          </a:xfrm>
        </p:spPr>
        <p:txBody>
          <a:bodyPr/>
          <a:lstStyle/>
          <a:p>
            <a:pPr lvl="0"/>
            <a:r>
              <a:rPr lang="cs-CZ" noProof="0" smtClean="0"/>
              <a:t>Click to edit Master text styles</a:t>
            </a:r>
          </a:p>
        </p:txBody>
      </p:sp>
      <p:cxnSp>
        <p:nvCxnSpPr>
          <p:cNvPr id="14" name="Shape 13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10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cs-CZ" smtClean="0"/>
              <a:t>21.02.2012</a:t>
            </a:r>
            <a:endParaRPr lang="cs-CZ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cs-CZ" smtClean="0"/>
              <a:t>FATCA</a:t>
            </a:r>
            <a:endParaRPr lang="cs-CZ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cs-CZ" smtClean="0"/>
              <a:t>Slide </a:t>
            </a:r>
            <a:fld id="{B863B09B-0B52-48FD-AD5A-8198381484F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9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cs-CZ" sz="1000" b="0" i="0" u="none" baseline="0" smtClean="0">
                <a:effectLst/>
                <a:latin typeface="Arial"/>
              </a:rPr>
              <a:t>PwC</a:t>
            </a:r>
            <a:endParaRPr kumimoji="0" lang="cs-CZ" sz="1000" b="0" i="0" u="none" baseline="0" dirty="0" err="1" smtClean="0">
              <a:effectLst/>
              <a:latin typeface="Arial"/>
            </a:endParaRPr>
          </a:p>
        </p:txBody>
      </p:sp>
    </p:spTree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 with Imp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685800"/>
            <a:ext cx="5334000" cy="914400"/>
          </a:xfrm>
        </p:spPr>
        <p:txBody>
          <a:bodyPr/>
          <a:lstStyle>
            <a:lvl1pPr>
              <a:defRPr/>
            </a:lvl1pPr>
          </a:lstStyle>
          <a:p>
            <a:r>
              <a:rPr lang="cs-CZ" noProof="1" smtClean="0"/>
              <a:t>Click to edit Master title style</a:t>
            </a:r>
            <a:endParaRPr lang="cs-CZ" noProof="1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3276600" y="1752600"/>
            <a:ext cx="5334000" cy="44196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cs-CZ" noProof="1" smtClean="0"/>
              <a:t>Click to edit Master text styles</a:t>
            </a:r>
          </a:p>
          <a:p>
            <a:pPr lvl="1"/>
            <a:r>
              <a:rPr lang="cs-CZ" noProof="1" smtClean="0"/>
              <a:t>Second level</a:t>
            </a:r>
          </a:p>
          <a:p>
            <a:pPr lvl="2"/>
            <a:r>
              <a:rPr lang="cs-CZ" noProof="1" smtClean="0"/>
              <a:t>Third level</a:t>
            </a:r>
          </a:p>
          <a:p>
            <a:pPr lvl="3"/>
            <a:r>
              <a:rPr lang="cs-CZ" noProof="1" smtClean="0"/>
              <a:t>Fourth level</a:t>
            </a:r>
          </a:p>
          <a:p>
            <a:pPr lvl="4"/>
            <a:r>
              <a:rPr lang="cs-CZ" noProof="1" smtClean="0"/>
              <a:t>Fifth level</a:t>
            </a:r>
            <a:endParaRPr lang="cs-CZ" noProof="1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>
          <a:xfrm>
            <a:off x="533400" y="1752600"/>
            <a:ext cx="2590800" cy="2130552"/>
          </a:xfrm>
        </p:spPr>
        <p:txBody>
          <a:bodyPr/>
          <a:lstStyle>
            <a:lvl1pPr>
              <a:defRPr sz="2400" b="1"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cs-CZ" noProof="1" smtClean="0"/>
              <a:t>Click to edit Master text styles</a:t>
            </a:r>
          </a:p>
        </p:txBody>
      </p:sp>
      <p:cxnSp>
        <p:nvCxnSpPr>
          <p:cNvPr id="30" name="Shape 29"/>
          <p:cNvCxnSpPr/>
          <p:nvPr/>
        </p:nvCxnSpPr>
        <p:spPr>
          <a:xfrm rot="5400000" flipH="1" flipV="1">
            <a:off x="5791201" y="-2057400"/>
            <a:ext cx="152399" cy="54864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cs-CZ" smtClean="0"/>
              <a:t>21.02.2012</a:t>
            </a:r>
            <a:endParaRPr lang="cs-CZ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cs-CZ" smtClean="0"/>
              <a:t>FATCA</a:t>
            </a:r>
            <a:endParaRPr lang="cs-CZ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cs-CZ" smtClean="0"/>
              <a:t>Slide </a:t>
            </a:r>
            <a:fld id="{3C2229F1-E58B-4D2B-8F50-6B0521EB4BC0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8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cs-CZ" sz="1000" b="0" i="0" u="none" baseline="0" smtClean="0">
                <a:effectLst/>
                <a:latin typeface="Arial"/>
              </a:rPr>
              <a:t>PwC</a:t>
            </a:r>
            <a:endParaRPr kumimoji="0" lang="cs-CZ" sz="1000" b="0" i="0" u="none" baseline="0" dirty="0" err="1" smtClean="0">
              <a:effectLst/>
              <a:latin typeface="Arial"/>
            </a:endParaRPr>
          </a:p>
        </p:txBody>
      </p:sp>
    </p:spTree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cs-CZ" noProof="0" smtClean="0"/>
              <a:t>Click to edit Master title style</a:t>
            </a:r>
            <a:endParaRPr lang="cs-CZ" noProof="0"/>
          </a:p>
        </p:txBody>
      </p:sp>
      <p:cxnSp>
        <p:nvCxnSpPr>
          <p:cNvPr id="10" name="Shape 9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21.02.2012</a:t>
            </a:r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FATCA</a:t>
            </a:r>
            <a:endParaRPr lang="cs-CZ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Slide </a:t>
            </a:r>
            <a:fld id="{DB0F5139-B04F-4626-A526-0B5F2DF948A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2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cs-CZ" sz="1000" b="0" i="0" u="none" baseline="0" smtClean="0">
                <a:effectLst/>
                <a:latin typeface="Arial"/>
              </a:rPr>
              <a:t>PwC</a:t>
            </a:r>
            <a:endParaRPr kumimoji="0" lang="cs-CZ" sz="1000" b="0" i="0" u="none" baseline="0" dirty="0" err="1" smtClean="0">
              <a:effectLst/>
              <a:latin typeface="Arial"/>
            </a:endParaRPr>
          </a:p>
        </p:txBody>
      </p:sp>
    </p:spTree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1" cy="914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cs-CZ" noProof="0" smtClean="0"/>
              <a:t>Click to edit</a:t>
            </a:r>
            <a:br>
              <a:rPr lang="cs-CZ" noProof="0" smtClean="0"/>
            </a:br>
            <a:r>
              <a:rPr lang="cs-CZ" noProof="0" smtClean="0"/>
              <a:t>Master title style</a:t>
            </a:r>
            <a:endParaRPr lang="cs-CZ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1" y="1752600"/>
            <a:ext cx="8077199" cy="4419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cs-CZ" noProof="0" smtClean="0"/>
              <a:t>Click to edit Master text styles</a:t>
            </a:r>
          </a:p>
          <a:p>
            <a:pPr lvl="1"/>
            <a:r>
              <a:rPr lang="cs-CZ" noProof="0" smtClean="0"/>
              <a:t>Second level</a:t>
            </a:r>
          </a:p>
          <a:p>
            <a:pPr lvl="2"/>
            <a:r>
              <a:rPr lang="cs-CZ" noProof="0" smtClean="0"/>
              <a:t>Third level</a:t>
            </a:r>
          </a:p>
          <a:p>
            <a:pPr lvl="3"/>
            <a:r>
              <a:rPr lang="cs-CZ" noProof="0" smtClean="0"/>
              <a:t>Fourth level</a:t>
            </a:r>
          </a:p>
          <a:p>
            <a:pPr lvl="4"/>
            <a:r>
              <a:rPr lang="cs-CZ" noProof="0" smtClean="0"/>
              <a:t>Fifth level</a:t>
            </a:r>
            <a:endParaRPr lang="cs-CZ" noProof="0" dirty="0" smtClean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0352" y="6324600"/>
            <a:ext cx="5260848" cy="150876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smtClean="0"/>
              <a:t>FATCA</a:t>
            </a:r>
            <a:endParaRPr lang="en-GB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smtClean="0"/>
              <a:t>21.02.2012</a:t>
            </a:r>
            <a:endParaRPr lang="en-GB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smtClean="0"/>
              <a:t>Slide </a:t>
            </a:r>
            <a:fld id="{C8821AE9-C8E6-427F-8DD0-2F4B87277ED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1" r:id="rId21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-27432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SzTx/>
        <a:buFontTx/>
        <a:buNone/>
        <a:tabLst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1pPr>
      <a:lvl2pPr marL="27432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•"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2pPr>
      <a:lvl3pPr marL="54864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-"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3pPr>
      <a:lvl4pPr marL="82296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◦"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4pPr>
      <a:lvl5pPr marL="109728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›"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5pPr>
      <a:lvl6pPr marL="274320" marR="0" indent="-27432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SzPct val="100000"/>
        <a:buFont typeface="+mj-lt"/>
        <a:buAutoNum type="arabicPeriod"/>
        <a:tabLst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6pPr>
      <a:lvl7pPr marL="54864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SzPct val="100000"/>
        <a:buFont typeface="+mj-lt"/>
        <a:buAutoNum type="alphaLcPeriod"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7pPr>
      <a:lvl8pPr marL="82296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SzPct val="100000"/>
        <a:buFont typeface="+mj-lt"/>
        <a:buAutoNum type="romanLcPeriod"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8pPr>
      <a:lvl9pPr marL="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Font typeface="Arial" pitchFamily="34" charset="0"/>
        <a:buNone/>
        <a:defRPr sz="2000" b="1" kern="1200" baseline="0">
          <a:solidFill>
            <a:schemeClr val="tx2"/>
          </a:solidFill>
          <a:latin typeface="Georgia" pitchFamily="18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\\10.3.1.234\Projects2010\Wolff Olins\Powerpoint\GIF_versions\gifs\GifAnim_activated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pic>
        <p:nvPicPr>
          <p:cNvPr id="6147" name="Picture 3" descr="\\10.3.1.234\Projects2010\Wolff Olins\Powerpoint\GIF_versions\gifs\GifAnim_activated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2" name="Group 32"/>
          <p:cNvGrpSpPr/>
          <p:nvPr/>
        </p:nvGrpSpPr>
        <p:grpSpPr>
          <a:xfrm>
            <a:off x="1835696" y="143054"/>
            <a:ext cx="4824536" cy="5920051"/>
            <a:chOff x="1835696" y="629692"/>
            <a:chExt cx="4956161" cy="5920051"/>
          </a:xfrm>
        </p:grpSpPr>
        <p:sp>
          <p:nvSpPr>
            <p:cNvPr id="31" name="TextBox 30"/>
            <p:cNvSpPr txBox="1"/>
            <p:nvPr/>
          </p:nvSpPr>
          <p:spPr>
            <a:xfrm>
              <a:off x="1835696" y="1409874"/>
              <a:ext cx="4956161" cy="51398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en-US" sz="4800" b="1" i="1" kern="0" dirty="0" smtClean="0">
                  <a:solidFill>
                    <a:sysClr val="window" lastClr="FFFFFF"/>
                  </a:solidFill>
                  <a:latin typeface="+mj-lt"/>
                </a:rPr>
                <a:t>FATCA update</a:t>
              </a:r>
              <a:endParaRPr lang="cs-CZ" sz="4800" b="1" i="1" kern="0" dirty="0" smtClean="0">
                <a:solidFill>
                  <a:sysClr val="window" lastClr="FFFFFF"/>
                </a:solidFill>
                <a:latin typeface="+mj-lt"/>
              </a:endParaRPr>
            </a:p>
            <a:p>
              <a:pPr lvl="0">
                <a:defRPr/>
              </a:pPr>
              <a:endParaRPr lang="cs-CZ" sz="2800" b="1" i="1" kern="0" dirty="0" smtClean="0">
                <a:solidFill>
                  <a:sysClr val="window" lastClr="FFFFFF"/>
                </a:solidFill>
                <a:latin typeface="+mj-lt"/>
              </a:endParaRPr>
            </a:p>
            <a:p>
              <a:pPr lvl="0">
                <a:defRPr/>
              </a:pPr>
              <a:endParaRPr lang="en-US" sz="2800" b="1" i="1" kern="0" dirty="0" smtClean="0">
                <a:solidFill>
                  <a:sysClr val="window" lastClr="FFFFFF"/>
                </a:solidFill>
                <a:latin typeface="+mj-lt"/>
              </a:endParaRPr>
            </a:p>
            <a:p>
              <a:pPr lvl="0">
                <a:defRPr/>
              </a:pPr>
              <a:r>
                <a:rPr lang="en-US" sz="2800" kern="0" dirty="0" smtClean="0">
                  <a:solidFill>
                    <a:sysClr val="window" lastClr="FFFFFF"/>
                  </a:solidFill>
                  <a:latin typeface="+mj-lt"/>
                </a:rPr>
                <a:t>Next Steps in Asset Management 2012</a:t>
              </a:r>
            </a:p>
            <a:p>
              <a:pPr lvl="0"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lt"/>
                </a:rPr>
                <a:t>April 26,</a:t>
              </a:r>
              <a:r>
                <a:rPr kumimoji="0" lang="cs-CZ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fr-FR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lt"/>
                </a:rPr>
                <a:t>2012</a:t>
              </a:r>
            </a:p>
            <a:p>
              <a:pPr lvl="0">
                <a:defRPr/>
              </a:pPr>
              <a:endParaRPr lang="fr-FR" sz="2800" kern="0" dirty="0" smtClean="0">
                <a:solidFill>
                  <a:sysClr val="window" lastClr="FFFFFF"/>
                </a:solidFill>
                <a:latin typeface="+mj-lt"/>
              </a:endParaRPr>
            </a:p>
            <a:p>
              <a:pPr lvl="0">
                <a:defRPr/>
              </a:pPr>
              <a:endParaRPr lang="fr-FR" sz="2800" kern="0" dirty="0" smtClean="0">
                <a:solidFill>
                  <a:sysClr val="window" lastClr="FFFFFF"/>
                </a:solidFill>
                <a:latin typeface="+mj-lt"/>
              </a:endParaRPr>
            </a:p>
            <a:p>
              <a:pPr lvl="0">
                <a:defRPr/>
              </a:pPr>
              <a:endParaRPr kumimoji="0" lang="cs-CZ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lt"/>
              </a:endParaRPr>
            </a:p>
            <a:p>
              <a:pPr lvl="0">
                <a:defRPr/>
              </a:pPr>
              <a:endParaRPr lang="cs-CZ" sz="2800" kern="0" dirty="0" smtClean="0">
                <a:solidFill>
                  <a:sysClr val="window" lastClr="FFFFFF"/>
                </a:solidFill>
                <a:latin typeface="+mj-lt"/>
              </a:endParaRPr>
            </a:p>
            <a:p>
              <a:pPr lvl="0">
                <a:defRPr/>
              </a:pPr>
              <a:endParaRPr kumimoji="0" lang="fr-FR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835696" y="629692"/>
              <a:ext cx="41764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sz="110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www.</a:t>
              </a:r>
              <a:r>
                <a:rPr kumimoji="0" lang="cs-CZ" sz="110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pwc.com</a:t>
              </a:r>
              <a:r>
                <a:rPr kumimoji="0" lang="en-US" sz="110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/</a:t>
              </a:r>
              <a:r>
                <a:rPr kumimoji="0" lang="en-US" sz="110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sk</a:t>
              </a:r>
              <a:endParaRPr kumimoji="0" lang="cs-CZ" sz="110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431088" cy="914400"/>
          </a:xfrm>
        </p:spPr>
        <p:txBody>
          <a:bodyPr/>
          <a:lstStyle/>
          <a:p>
            <a:r>
              <a:rPr lang="cs-CZ" dirty="0" smtClean="0"/>
              <a:t>Povinnosti FATCA při identifikaci zákazníků </a:t>
            </a:r>
            <a:endParaRPr lang="cs-CZ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5"/>
          </p:nvPr>
        </p:nvSpPr>
        <p:spPr>
          <a:xfrm>
            <a:off x="533400" y="1556792"/>
            <a:ext cx="7937500" cy="4793620"/>
          </a:xfrm>
        </p:spPr>
        <p:txBody>
          <a:bodyPr wrap="square" anchor="t" anchorCtr="0">
            <a:spAutoFit/>
          </a:bodyPr>
          <a:lstStyle/>
          <a:p>
            <a:pPr marL="168275" indent="-168275">
              <a:buClr>
                <a:srgbClr val="C00000"/>
              </a:buClr>
              <a:buSzPct val="100000"/>
            </a:pPr>
            <a:r>
              <a:rPr lang="cs-CZ" sz="1400" b="1" dirty="0" smtClean="0">
                <a:solidFill>
                  <a:schemeClr val="accent1"/>
                </a:solidFill>
                <a:ea typeface="PMingLiU" pitchFamily="18" charset="-120"/>
              </a:rPr>
              <a:t>PFFI mají povinnost identifikovat U.S. držitele účtů </a:t>
            </a:r>
          </a:p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cs-CZ" sz="1400" dirty="0" smtClean="0"/>
              <a:t>V rámci stávajícího portfolia držitelů účtů – fyzické osoby, musí PFFI provést elektronickou „</a:t>
            </a:r>
            <a:r>
              <a:rPr lang="cs-CZ" sz="1400" dirty="0" err="1" smtClean="0"/>
              <a:t>due</a:t>
            </a:r>
            <a:r>
              <a:rPr lang="cs-CZ" sz="1400" dirty="0" smtClean="0"/>
              <a:t> diligence“ pro účty se zůstatkem vyšším než </a:t>
            </a:r>
            <a:r>
              <a:rPr lang="cs-CZ" sz="1400" b="1" dirty="0" smtClean="0"/>
              <a:t>50.000 USD </a:t>
            </a:r>
            <a:r>
              <a:rPr lang="cs-CZ" sz="1400" dirty="0" smtClean="0"/>
              <a:t>za účelem  a) i</a:t>
            </a:r>
            <a:r>
              <a:rPr lang="en-US" sz="1400" dirty="0" err="1" smtClean="0"/>
              <a:t>dentifikace</a:t>
            </a:r>
            <a:r>
              <a:rPr lang="en-US" sz="1400" dirty="0" smtClean="0"/>
              <a:t> </a:t>
            </a:r>
            <a:r>
              <a:rPr lang="cs-CZ" sz="1400" dirty="0" smtClean="0"/>
              <a:t>všech majitelů účtů - U.S. občanů</a:t>
            </a:r>
            <a:r>
              <a:rPr lang="en-US" sz="1400" dirty="0" smtClean="0"/>
              <a:t>; </a:t>
            </a:r>
            <a:r>
              <a:rPr lang="cs-CZ" sz="1400" dirty="0" smtClean="0"/>
              <a:t>b) identifikace U.S. účtů  podle povinných indicií:</a:t>
            </a:r>
          </a:p>
          <a:p>
            <a:pPr marL="168275" lvl="1" indent="-168275" eaLnBrk="1" hangingPunct="1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endParaRPr lang="cs-CZ" sz="1100" dirty="0" smtClean="0">
              <a:ea typeface="PMingLiU" pitchFamily="18" charset="-120"/>
            </a:endParaRPr>
          </a:p>
          <a:p>
            <a:pPr marL="168275" lvl="1" indent="-168275" eaLnBrk="1" hangingPunct="1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endParaRPr lang="cs-CZ" sz="1400" dirty="0" smtClean="0">
              <a:ea typeface="PMingLiU" pitchFamily="18" charset="-120"/>
            </a:endParaRPr>
          </a:p>
          <a:p>
            <a:pPr marL="168275" lvl="1" indent="-168275" eaLnBrk="1" hangingPunct="1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endParaRPr lang="cs-CZ" sz="1400" dirty="0" smtClean="0">
              <a:ea typeface="PMingLiU" pitchFamily="18" charset="-120"/>
            </a:endParaRPr>
          </a:p>
          <a:p>
            <a:pPr marL="168275" lvl="1" indent="-168275" eaLnBrk="1" hangingPunct="1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endParaRPr lang="cs-CZ" sz="1800" dirty="0" smtClean="0">
              <a:ea typeface="PMingLiU" pitchFamily="18" charset="-120"/>
            </a:endParaRPr>
          </a:p>
          <a:p>
            <a:pPr marL="168275" lvl="1" indent="-168275" eaLnBrk="1" hangingPunct="1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endParaRPr lang="cs-CZ" sz="1800" dirty="0" smtClean="0">
              <a:ea typeface="PMingLiU" pitchFamily="18" charset="-120"/>
            </a:endParaRPr>
          </a:p>
          <a:p>
            <a:pPr marL="168275" lvl="1" indent="-168275" eaLnBrk="1" hangingPunct="1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endParaRPr lang="cs-CZ" sz="1400" dirty="0" smtClean="0">
              <a:ea typeface="PMingLiU" pitchFamily="18" charset="-120"/>
            </a:endParaRPr>
          </a:p>
          <a:p>
            <a:pPr marL="168275" lvl="1" indent="-168275" eaLnBrk="1" hangingPunct="1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endParaRPr lang="cs-CZ" sz="1400" dirty="0" smtClean="0">
              <a:ea typeface="PMingLiU" pitchFamily="18" charset="-120"/>
            </a:endParaRPr>
          </a:p>
          <a:p>
            <a:pPr marL="168275" lvl="1" indent="-168275">
              <a:spcAft>
                <a:spcPts val="0"/>
              </a:spcAft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endParaRPr lang="cs-CZ" sz="1400" dirty="0" smtClean="0">
              <a:ea typeface="PMingLiU" pitchFamily="18" charset="-120"/>
            </a:endParaRPr>
          </a:p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cs-CZ" sz="1400" dirty="0" smtClean="0">
                <a:ea typeface="PMingLiU" pitchFamily="18" charset="-120"/>
              </a:rPr>
              <a:t>U klientů, kteří splní jedno z kritérií, budou vyžadovány</a:t>
            </a:r>
            <a:r>
              <a:rPr lang="cs-CZ" sz="1400" b="1" dirty="0" smtClean="0">
                <a:ea typeface="PMingLiU" pitchFamily="18" charset="-120"/>
              </a:rPr>
              <a:t> prokazatelné důkazy o jejich daňové situaci</a:t>
            </a:r>
            <a:r>
              <a:rPr lang="cs-CZ" sz="1400" dirty="0" smtClean="0">
                <a:ea typeface="PMingLiU" pitchFamily="18" charset="-120"/>
              </a:rPr>
              <a:t>, a v případě, že U.S. daňový status bude potvrzen, bude vyžadován </a:t>
            </a:r>
            <a:r>
              <a:rPr lang="cs-CZ" sz="1400" b="1" dirty="0" smtClean="0">
                <a:ea typeface="PMingLiU" pitchFamily="18" charset="-120"/>
              </a:rPr>
              <a:t>souhlas  s předáváním osobních a finančních údajů do USA (IRS).</a:t>
            </a:r>
          </a:p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cs-CZ" sz="1400" dirty="0" smtClean="0">
                <a:ea typeface="PMingLiU" pitchFamily="18" charset="-120"/>
              </a:rPr>
              <a:t>U účtů se zůstatkem vyšším než </a:t>
            </a:r>
            <a:r>
              <a:rPr lang="cs-CZ" sz="1400" b="1" dirty="0" smtClean="0">
                <a:ea typeface="PMingLiU" pitchFamily="18" charset="-120"/>
              </a:rPr>
              <a:t>1 mil. USD</a:t>
            </a:r>
            <a:r>
              <a:rPr lang="cs-CZ" sz="1400" dirty="0" smtClean="0">
                <a:ea typeface="PMingLiU" pitchFamily="18" charset="-120"/>
              </a:rPr>
              <a:t>, je požadována </a:t>
            </a:r>
            <a:r>
              <a:rPr lang="cs-CZ" sz="1400" dirty="0" err="1" smtClean="0">
                <a:ea typeface="PMingLiU" pitchFamily="18" charset="-120"/>
              </a:rPr>
              <a:t>due</a:t>
            </a:r>
            <a:r>
              <a:rPr lang="cs-CZ" sz="1400" dirty="0" smtClean="0">
                <a:ea typeface="PMingLiU" pitchFamily="18" charset="-120"/>
              </a:rPr>
              <a:t> diligence i papírové dokumentace.</a:t>
            </a:r>
            <a:endParaRPr lang="fr-FR" sz="1400" dirty="0" smtClean="0">
              <a:ea typeface="PMingLiU" pitchFamily="18" charset="-12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83568" y="2658429"/>
          <a:ext cx="7776864" cy="2354747"/>
        </p:xfrm>
        <a:graphic>
          <a:graphicData uri="http://schemas.openxmlformats.org/drawingml/2006/table">
            <a:tbl>
              <a:tblPr firstRow="1">
                <a:tableStyleId>{69012ECD-51FC-41F1-AA8D-1B2483CD663E}</a:tableStyleId>
              </a:tblPr>
              <a:tblGrid>
                <a:gridCol w="7776864"/>
              </a:tblGrid>
              <a:tr h="383333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marL="17145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27163" algn="l"/>
                        </a:tabLst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</a:t>
                      </a:r>
                      <a:r>
                        <a:rPr kumimoji="0" lang="cs-CZ" sz="14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ndície</a:t>
                      </a:r>
                      <a:r>
                        <a:rPr kumimoji="0" lang="cs-CZ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 možného statusu U.S.</a:t>
                      </a: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 </a:t>
                      </a:r>
                    </a:p>
                    <a:p>
                      <a:pPr marL="17145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27163" algn="l"/>
                        </a:tabLst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(</a:t>
                      </a:r>
                      <a:r>
                        <a:rPr kumimoji="0" lang="cs-CZ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existující a nové účty</a:t>
                      </a: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marL="66368" marR="66368" marT="0" marB="0" anchor="ctr" horzOverflow="overflow"/>
                </a:tc>
              </a:tr>
              <a:tr h="1971414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400050" marR="0" lvl="0" indent="-400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AutoNum type="arabicPeriod"/>
                        <a:tabLst>
                          <a:tab pos="1427163" algn="l"/>
                        </a:tabLst>
                        <a:defRPr/>
                      </a:pPr>
                      <a:r>
                        <a:rPr kumimoji="0" lang="cs-CZ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Místo narození majitele účtu ve Spojených státech;</a:t>
                      </a:r>
                      <a:endParaRPr kumimoji="0" lang="en-US" sz="1300" u="none" strike="noStrike" cap="none" normalizeH="0" baseline="0" dirty="0" smtClean="0">
                        <a:ln>
                          <a:noFill/>
                        </a:ln>
                        <a:effectLst/>
                        <a:latin typeface="Georgia" pitchFamily="18" charset="0"/>
                      </a:endParaRPr>
                    </a:p>
                    <a:p>
                      <a:pPr marL="400050" marR="0" lvl="0" indent="-400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AutoNum type="arabicPeriod"/>
                        <a:tabLst>
                          <a:tab pos="1427163" algn="l"/>
                        </a:tabLst>
                      </a:pPr>
                      <a:r>
                        <a:rPr kumimoji="0" lang="cs-CZ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U.</a:t>
                      </a:r>
                      <a:r>
                        <a:rPr kumimoji="0" lang="en-US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S</a:t>
                      </a:r>
                      <a:r>
                        <a:rPr kumimoji="0" lang="cs-CZ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. adresa spojená s majitelem účtu (ať už </a:t>
                      </a:r>
                      <a:r>
                        <a:rPr kumimoji="0" lang="fr-FR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trv</a:t>
                      </a:r>
                      <a:r>
                        <a:rPr kumimoji="0" lang="cs-CZ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alá</a:t>
                      </a:r>
                      <a:r>
                        <a:rPr kumimoji="0" lang="cs-CZ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 nebo korespondenční adresa)</a:t>
                      </a:r>
                      <a:r>
                        <a:rPr kumimoji="0" lang="en-US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; </a:t>
                      </a:r>
                    </a:p>
                    <a:p>
                      <a:pPr marL="400050" marR="0" lvl="0" indent="-400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AutoNum type="arabicPeriod"/>
                        <a:tabLst>
                          <a:tab pos="1427163" algn="l"/>
                        </a:tabLst>
                      </a:pPr>
                      <a:r>
                        <a:rPr kumimoji="0" lang="cs-CZ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U.S. telefonní číslo;</a:t>
                      </a:r>
                      <a:endParaRPr kumimoji="0" lang="en-US" sz="1300" u="none" strike="noStrike" cap="none" normalizeH="0" baseline="0" dirty="0" smtClean="0">
                        <a:ln>
                          <a:noFill/>
                        </a:ln>
                        <a:effectLst/>
                        <a:latin typeface="Georgia" pitchFamily="18" charset="0"/>
                      </a:endParaRPr>
                    </a:p>
                    <a:p>
                      <a:pPr marL="400050" marR="0" lvl="0" indent="-400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AutoNum type="arabicPeriod"/>
                        <a:tabLst>
                          <a:tab pos="1427163" algn="l"/>
                        </a:tabLst>
                        <a:defRPr/>
                      </a:pPr>
                      <a:r>
                        <a:rPr kumimoji="0" lang="en-US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Trval</a:t>
                      </a:r>
                      <a:r>
                        <a:rPr kumimoji="0" lang="cs-CZ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é</a:t>
                      </a:r>
                      <a:r>
                        <a:rPr kumimoji="0" lang="en-US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en-US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příkaz</a:t>
                      </a:r>
                      <a:r>
                        <a:rPr kumimoji="0" lang="cs-CZ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y</a:t>
                      </a:r>
                      <a:r>
                        <a:rPr kumimoji="0" lang="en-US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 k </a:t>
                      </a:r>
                      <a:r>
                        <a:rPr kumimoji="0" lang="en-US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převodu</a:t>
                      </a:r>
                      <a:r>
                        <a:rPr kumimoji="0" lang="en-US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en-US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finančních</a:t>
                      </a:r>
                      <a:r>
                        <a:rPr kumimoji="0" lang="en-US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en-US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prostředků</a:t>
                      </a:r>
                      <a:r>
                        <a:rPr kumimoji="0" lang="en-US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en-US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na</a:t>
                      </a:r>
                      <a:r>
                        <a:rPr kumimoji="0" lang="en-US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en-US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účet</a:t>
                      </a:r>
                      <a:r>
                        <a:rPr kumimoji="0" lang="en-US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en-US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vedený</a:t>
                      </a:r>
                      <a:r>
                        <a:rPr kumimoji="0" lang="en-US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 v US</a:t>
                      </a:r>
                      <a:r>
                        <a:rPr kumimoji="0" lang="cs-CZ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A;</a:t>
                      </a:r>
                      <a:endParaRPr kumimoji="0" lang="en-US" sz="1300" u="none" strike="noStrike" cap="none" normalizeH="0" baseline="0" dirty="0" smtClean="0">
                        <a:ln>
                          <a:noFill/>
                        </a:ln>
                        <a:effectLst/>
                        <a:latin typeface="Georgia" pitchFamily="18" charset="0"/>
                      </a:endParaRPr>
                    </a:p>
                    <a:p>
                      <a:pPr marL="400050" marR="0" lvl="0" indent="-400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AutoNum type="arabicPeriod"/>
                        <a:tabLst>
                          <a:tab pos="1427163" algn="l"/>
                        </a:tabLst>
                        <a:defRPr/>
                      </a:pPr>
                      <a:r>
                        <a:rPr kumimoji="0" lang="cs-CZ" sz="1300" u="none" strike="noStrike" cap="none" normalizeH="0" baseline="0" noProof="0" dirty="0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Plná</a:t>
                      </a:r>
                      <a:r>
                        <a:rPr kumimoji="0" lang="en-US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en-US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moc</a:t>
                      </a:r>
                      <a:r>
                        <a:rPr kumimoji="0" lang="en-US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en-US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nebo</a:t>
                      </a:r>
                      <a:r>
                        <a:rPr kumimoji="0" lang="en-US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cs-CZ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oprávnění k podpisu poskytnuté osobě s U.S</a:t>
                      </a:r>
                      <a:r>
                        <a:rPr kumimoji="0" lang="en-US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.</a:t>
                      </a:r>
                      <a:r>
                        <a:rPr kumimoji="0" lang="cs-CZ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 adresou</a:t>
                      </a:r>
                      <a:r>
                        <a:rPr kumimoji="0" lang="en-US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; </a:t>
                      </a:r>
                    </a:p>
                    <a:p>
                      <a:pPr marL="400050" marR="0" lvl="0" indent="-400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AutoNum type="arabicPeriod"/>
                        <a:tabLst>
                          <a:tab pos="1427163" algn="l"/>
                        </a:tabLst>
                        <a:defRPr/>
                      </a:pPr>
                      <a:r>
                        <a:rPr kumimoji="0" lang="cs-CZ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itchFamily="18" charset="0"/>
                        </a:rPr>
                        <a:t>Doručovací adresa u třetí osoby nebo podatelna v bance, která je jedinou zaznamenanou adresou majitele účtu.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Arial" charset="0"/>
                        <a:cs typeface="Times New Roman" pitchFamily="18" charset="0"/>
                      </a:endParaRPr>
                    </a:p>
                  </a:txBody>
                  <a:tcPr marL="66368" marR="66368" marT="0" marB="0" anchor="ctr" horzOverflow="overflow"/>
                </a:tc>
              </a:tr>
            </a:tbl>
          </a:graphicData>
        </a:graphic>
      </p:graphicFrame>
      <p:sp>
        <p:nvSpPr>
          <p:cNvPr id="10" name="Slide Number Placeholder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cs-CZ" smtClean="0"/>
              <a:t>Slide </a:t>
            </a:r>
            <a:fld id="{FBF92EE5-3216-4115-9D46-24C6FD6DF217}" type="slidenum">
              <a:rPr lang="cs-CZ" smtClean="0"/>
              <a:pPr/>
              <a:t>10</a:t>
            </a:fld>
            <a:endParaRPr lang="cs-CZ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cs-CZ" dirty="0" smtClean="0"/>
              <a:t>2</a:t>
            </a:r>
            <a:r>
              <a:rPr lang="en-US" dirty="0" smtClean="0"/>
              <a:t>6</a:t>
            </a:r>
            <a:r>
              <a:rPr lang="cs-CZ" dirty="0" smtClean="0"/>
              <a:t>.0</a:t>
            </a:r>
            <a:r>
              <a:rPr lang="en-US" dirty="0" smtClean="0"/>
              <a:t>4</a:t>
            </a:r>
            <a:r>
              <a:rPr lang="cs-CZ" dirty="0" smtClean="0"/>
              <a:t>.2012</a:t>
            </a:r>
            <a:endParaRPr lang="cs-CZ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cs-CZ" smtClean="0"/>
              <a:t>FATCA</a:t>
            </a: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Povinnosti FATCA při identifikaci zákazníků (</a:t>
            </a:r>
            <a:r>
              <a:rPr lang="cs-CZ" dirty="0" err="1" smtClean="0"/>
              <a:t>pokr</a:t>
            </a:r>
            <a:r>
              <a:rPr lang="cs-CZ" dirty="0" smtClean="0"/>
              <a:t>.) </a:t>
            </a:r>
            <a:endParaRPr lang="cs-CZ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5"/>
          </p:nvPr>
        </p:nvSpPr>
        <p:spPr>
          <a:xfrm>
            <a:off x="533400" y="1772816"/>
            <a:ext cx="7937500" cy="3393237"/>
          </a:xfrm>
        </p:spPr>
        <p:txBody>
          <a:bodyPr wrap="square" anchor="t" anchorCtr="0">
            <a:noAutofit/>
          </a:bodyPr>
          <a:lstStyle/>
          <a:p>
            <a:pPr indent="0">
              <a:buClr>
                <a:srgbClr val="C00000"/>
              </a:buClr>
              <a:buSzPct val="100000"/>
            </a:pPr>
            <a:r>
              <a:rPr lang="cs-CZ" sz="1400" b="1" dirty="0" smtClean="0">
                <a:solidFill>
                  <a:schemeClr val="accent1"/>
                </a:solidFill>
                <a:ea typeface="PMingLiU" pitchFamily="18" charset="-120"/>
              </a:rPr>
              <a:t>Pasivní investiční entity (tzv. „</a:t>
            </a:r>
            <a:r>
              <a:rPr lang="cs-CZ" sz="1400" b="1" dirty="0" err="1" smtClean="0">
                <a:solidFill>
                  <a:schemeClr val="accent1"/>
                </a:solidFill>
                <a:ea typeface="PMingLiU" pitchFamily="18" charset="-120"/>
              </a:rPr>
              <a:t>passive</a:t>
            </a:r>
            <a:r>
              <a:rPr lang="cs-CZ" sz="1400" b="1" dirty="0" smtClean="0">
                <a:solidFill>
                  <a:schemeClr val="accent1"/>
                </a:solidFill>
                <a:ea typeface="PMingLiU" pitchFamily="18" charset="-120"/>
              </a:rPr>
              <a:t> NFFE”) musí odhalit svoji vlastnickou strukturu k provedení analýzy</a:t>
            </a:r>
          </a:p>
          <a:p>
            <a:pPr marL="0" lvl="1" indent="0">
              <a:buClr>
                <a:srgbClr val="C00000"/>
              </a:buClr>
              <a:buSzPct val="100000"/>
              <a:buNone/>
            </a:pPr>
            <a:r>
              <a:rPr lang="cs-CZ" sz="1400" dirty="0" smtClean="0">
                <a:ea typeface="PMingLiU" pitchFamily="18" charset="-120"/>
              </a:rPr>
              <a:t>PFFI mají povinnost identifikovat ve svém portfoliu klientů pasivní investiční entity, tj. </a:t>
            </a:r>
            <a:r>
              <a:rPr lang="cs-CZ" sz="1400" dirty="0" err="1" smtClean="0">
                <a:ea typeface="PMingLiU" pitchFamily="18" charset="-120"/>
              </a:rPr>
              <a:t>pravnické</a:t>
            </a:r>
            <a:r>
              <a:rPr lang="cs-CZ" sz="1400" dirty="0" smtClean="0">
                <a:ea typeface="PMingLiU" pitchFamily="18" charset="-120"/>
              </a:rPr>
              <a:t> osoby, u kterých: </a:t>
            </a:r>
          </a:p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cs-CZ" sz="1400" dirty="0" smtClean="0">
                <a:ea typeface="PMingLiU" pitchFamily="18" charset="-120"/>
              </a:rPr>
              <a:t>50% nebo více  obratu tvoří pasivní příjmy (dividendy, úroky, výnosy z prodeje cenných papírů, atd.), nebo</a:t>
            </a:r>
          </a:p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cs-CZ" sz="1400" dirty="0" smtClean="0">
                <a:ea typeface="PMingLiU" pitchFamily="18" charset="-120"/>
              </a:rPr>
              <a:t>50% nebo více aktiv tvoří aktiva produkující pasivní příjmy.</a:t>
            </a:r>
          </a:p>
          <a:p>
            <a:pPr marL="0" lvl="1" indent="0">
              <a:buClr>
                <a:srgbClr val="C00000"/>
              </a:buClr>
              <a:buSzPct val="100000"/>
              <a:buNone/>
            </a:pPr>
            <a:r>
              <a:rPr lang="cs-CZ" sz="1400" dirty="0" smtClean="0">
                <a:ea typeface="PMingLiU" pitchFamily="18" charset="-120"/>
              </a:rPr>
              <a:t>Účty osob se zůstatkem nižším než 250.000 USD jsou vyloučené z analýzy.</a:t>
            </a:r>
          </a:p>
          <a:p>
            <a:pPr marL="0" lvl="1" indent="0">
              <a:buClr>
                <a:srgbClr val="C00000"/>
              </a:buClr>
              <a:buSzPct val="100000"/>
              <a:buNone/>
            </a:pPr>
            <a:r>
              <a:rPr lang="cs-CZ" sz="1400" dirty="0" smtClean="0">
                <a:ea typeface="PMingLiU" pitchFamily="18" charset="-120"/>
              </a:rPr>
              <a:t>Pasivní NFFE jsou povinny nahlásit každého U.S. vlastníka </a:t>
            </a:r>
            <a:r>
              <a:rPr lang="cs-CZ" sz="1400" b="1" dirty="0" smtClean="0">
                <a:ea typeface="PMingLiU" pitchFamily="18" charset="-120"/>
              </a:rPr>
              <a:t>s podílem vyšším než 10%</a:t>
            </a:r>
            <a:r>
              <a:rPr lang="cs-CZ" sz="1400" dirty="0" smtClean="0">
                <a:ea typeface="PMingLiU" pitchFamily="18" charset="-120"/>
              </a:rPr>
              <a:t> anebo certifikovat, že takové U.S. vlastníky nemají. Pokud by se navíc jednalo o kolektivní investiční strukturu, je limit pro identifikaci spoluvlastníků/podílníků snížen na 0%.</a:t>
            </a:r>
          </a:p>
          <a:p>
            <a:pPr marL="268288" lvl="1" indent="-268288">
              <a:buClrTx/>
              <a:buSzPct val="100000"/>
              <a:buFont typeface="Wingdings" pitchFamily="2" charset="2"/>
              <a:buChar char="Ø"/>
            </a:pPr>
            <a:endParaRPr lang="cs-CZ" sz="1400" b="1" dirty="0" smtClean="0">
              <a:ea typeface="PMingLiU" pitchFamily="18" charset="-12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cs-CZ" smtClean="0"/>
              <a:t>Slide </a:t>
            </a:r>
            <a:fld id="{FBF92EE5-3216-4115-9D46-24C6FD6DF217}" type="slidenum">
              <a:rPr lang="cs-CZ" smtClean="0"/>
              <a:pPr/>
              <a:t>11</a:t>
            </a:fld>
            <a:endParaRPr lang="cs-CZ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cs-CZ" dirty="0" smtClean="0"/>
              <a:t>2</a:t>
            </a:r>
            <a:r>
              <a:rPr lang="en-US" dirty="0" smtClean="0"/>
              <a:t>6</a:t>
            </a:r>
            <a:r>
              <a:rPr lang="cs-CZ" dirty="0" smtClean="0"/>
              <a:t>.0</a:t>
            </a:r>
            <a:r>
              <a:rPr lang="en-US" dirty="0" smtClean="0"/>
              <a:t>4</a:t>
            </a:r>
            <a:r>
              <a:rPr lang="cs-CZ" dirty="0" smtClean="0"/>
              <a:t>.2012</a:t>
            </a:r>
            <a:endParaRPr lang="cs-CZ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cs-CZ" smtClean="0"/>
              <a:t>FATCA</a:t>
            </a: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Srážková povinnost dle FATCA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marL="168275" indent="-168275">
              <a:buClr>
                <a:srgbClr val="C00000"/>
              </a:buClr>
              <a:buSzPct val="100000"/>
            </a:pPr>
            <a:r>
              <a:rPr lang="en-US" sz="1400" b="1" dirty="0" smtClean="0">
                <a:solidFill>
                  <a:schemeClr val="accent1"/>
                </a:solidFill>
                <a:ea typeface="PMingLiU" pitchFamily="18" charset="-120"/>
              </a:rPr>
              <a:t>FATCA</a:t>
            </a:r>
            <a:r>
              <a:rPr lang="cs-CZ" sz="1400" b="1" dirty="0" smtClean="0">
                <a:solidFill>
                  <a:schemeClr val="accent1"/>
                </a:solidFill>
                <a:ea typeface="PMingLiU" pitchFamily="18" charset="-120"/>
              </a:rPr>
              <a:t> vyžaduje po PFFI provádět srážku z plateb a odvádět tzv. srážkovou daň</a:t>
            </a:r>
            <a:endParaRPr lang="en-US" sz="1400" b="1" dirty="0" smtClean="0">
              <a:solidFill>
                <a:schemeClr val="accent1"/>
              </a:solidFill>
              <a:ea typeface="PMingLiU" pitchFamily="18" charset="-120"/>
            </a:endParaRPr>
          </a:p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cs-CZ" sz="1400" dirty="0" smtClean="0"/>
              <a:t>na platby ve prospěch finančních institucí, které nepřistoupí na „FFI </a:t>
            </a:r>
            <a:r>
              <a:rPr lang="cs-CZ" sz="1400" dirty="0" err="1" smtClean="0"/>
              <a:t>Agreement</a:t>
            </a:r>
            <a:r>
              <a:rPr lang="cs-CZ" sz="1400" dirty="0" smtClean="0"/>
              <a:t>“ („NFFI“).</a:t>
            </a:r>
            <a:br>
              <a:rPr lang="cs-CZ" sz="1400" dirty="0" smtClean="0"/>
            </a:br>
            <a:r>
              <a:rPr lang="cs-CZ" sz="1400" dirty="0" smtClean="0"/>
              <a:t>V takovém případě bude uplatněna sankce v podobě </a:t>
            </a:r>
            <a:r>
              <a:rPr lang="cs-CZ" sz="1400" b="1" dirty="0" smtClean="0"/>
              <a:t>30% srážkové daně</a:t>
            </a:r>
            <a:r>
              <a:rPr lang="cs-CZ" sz="1400" dirty="0" smtClean="0"/>
              <a:t> na všechny platby, které jsou tvořeny příjmy původem v USA (přímo nebo nepřímo);</a:t>
            </a:r>
          </a:p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cs-CZ" sz="1400" dirty="0" smtClean="0"/>
              <a:t>na platby ve prospěch tzv. nespolupracujících („</a:t>
            </a:r>
            <a:r>
              <a:rPr lang="cs-CZ" sz="1400" dirty="0" err="1" smtClean="0"/>
              <a:t>recalcitrant</a:t>
            </a:r>
            <a:r>
              <a:rPr lang="cs-CZ" sz="1400" dirty="0" smtClean="0"/>
              <a:t>“) držitelů účtů, kteří neposkytnou údaje vyžadované legislativou FATCA, nebo odmítnou udělit souhlas se sdílením osobních údajů s IRS. </a:t>
            </a:r>
            <a:br>
              <a:rPr lang="cs-CZ" sz="1400" dirty="0" smtClean="0"/>
            </a:br>
            <a:r>
              <a:rPr lang="cs-CZ" sz="1400" dirty="0" smtClean="0"/>
              <a:t>V takovém případě bude uplatněna sankce v podobě </a:t>
            </a:r>
            <a:r>
              <a:rPr lang="cs-CZ" sz="1400" b="1" dirty="0" smtClean="0"/>
              <a:t>30% srážkové daně</a:t>
            </a:r>
            <a:r>
              <a:rPr lang="cs-CZ" sz="1400" dirty="0" smtClean="0"/>
              <a:t> na všechny platby, které jsou tvořeny příjmy původem v USA (přímo nebo nepřímo). </a:t>
            </a:r>
          </a:p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cs-CZ" sz="1400" dirty="0" smtClean="0"/>
              <a:t>PFFI zodpovídá za uplatnění </a:t>
            </a:r>
            <a:r>
              <a:rPr lang="cs-CZ" sz="1400" dirty="0" smtClean="0">
                <a:ea typeface="PMingLiU" pitchFamily="18" charset="-120"/>
              </a:rPr>
              <a:t>srážkové daně v rámci svoji každodenní činnosti.</a:t>
            </a:r>
            <a:endParaRPr lang="cs-CZ" sz="1400" dirty="0" smtClean="0"/>
          </a:p>
          <a:p>
            <a:pPr marL="168275" lvl="1" indent="-168275">
              <a:buClr>
                <a:srgbClr val="C00000"/>
              </a:buClr>
              <a:buSzPct val="100000"/>
              <a:buNone/>
            </a:pPr>
            <a:endParaRPr lang="cs-CZ" sz="1400" b="1" dirty="0" smtClean="0">
              <a:solidFill>
                <a:schemeClr val="accent1"/>
              </a:solidFill>
              <a:ea typeface="PMingLiU" pitchFamily="18" charset="-120"/>
            </a:endParaRPr>
          </a:p>
          <a:p>
            <a:pPr marL="168275" lvl="1" indent="-168275">
              <a:buClr>
                <a:srgbClr val="C00000"/>
              </a:buClr>
              <a:buSzPct val="100000"/>
              <a:buNone/>
            </a:pPr>
            <a:r>
              <a:rPr lang="cs-CZ" sz="1400" b="1" dirty="0" smtClean="0">
                <a:solidFill>
                  <a:schemeClr val="accent1"/>
                </a:solidFill>
                <a:ea typeface="PMingLiU" pitchFamily="18" charset="-120"/>
              </a:rPr>
              <a:t>Jaké platby mohou podléhat srážkové dani </a:t>
            </a:r>
            <a:r>
              <a:rPr lang="en-US" sz="1400" b="1" dirty="0" smtClean="0">
                <a:solidFill>
                  <a:schemeClr val="accent1"/>
                </a:solidFill>
                <a:ea typeface="PMingLiU" pitchFamily="18" charset="-120"/>
              </a:rPr>
              <a:t>?</a:t>
            </a:r>
            <a:endParaRPr lang="cs-CZ" sz="1400" dirty="0" smtClean="0"/>
          </a:p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cs-CZ" sz="1400" dirty="0" smtClean="0"/>
              <a:t>úroky, dividendy, renty, mzdy, prémie, anuity a odměny, původem z USA;</a:t>
            </a:r>
          </a:p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cs-CZ" sz="1400" dirty="0" smtClean="0"/>
              <a:t>hrubý výnos z prodeje U.S. cenných papírů a z transakcí s U.S. majetkem. </a:t>
            </a:r>
          </a:p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endParaRPr lang="cs-CZ" sz="1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cs-CZ" dirty="0" smtClean="0"/>
              <a:t>Slide </a:t>
            </a:r>
            <a:fld id="{FBF92EE5-3216-4115-9D46-24C6FD6DF217}" type="slidenum">
              <a:rPr lang="cs-CZ" smtClean="0"/>
              <a:pPr/>
              <a:t>12</a:t>
            </a:fld>
            <a:endParaRPr lang="cs-CZ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cs-CZ" dirty="0" smtClean="0"/>
              <a:t>2</a:t>
            </a:r>
            <a:r>
              <a:rPr lang="en-US" dirty="0" smtClean="0"/>
              <a:t>6</a:t>
            </a:r>
            <a:r>
              <a:rPr lang="cs-CZ" dirty="0" smtClean="0"/>
              <a:t>.0</a:t>
            </a:r>
            <a:r>
              <a:rPr lang="en-US" dirty="0" smtClean="0"/>
              <a:t>4</a:t>
            </a:r>
            <a:r>
              <a:rPr lang="cs-CZ" dirty="0" smtClean="0"/>
              <a:t>.2012</a:t>
            </a:r>
            <a:endParaRPr lang="cs-CZ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cs-CZ" smtClean="0"/>
              <a:t>FATCA</a:t>
            </a: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Srážková povinnost dle FATCA - výjimky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marL="168275" indent="-168275">
              <a:buClr>
                <a:srgbClr val="C00000"/>
              </a:buClr>
              <a:buSzPct val="100000"/>
            </a:pPr>
            <a:endParaRPr lang="cs-CZ" sz="1400" b="1" dirty="0" smtClean="0">
              <a:solidFill>
                <a:schemeClr val="accent1"/>
              </a:solidFill>
              <a:ea typeface="PMingLiU" pitchFamily="18" charset="-120"/>
            </a:endParaRPr>
          </a:p>
          <a:p>
            <a:pPr marL="168275" indent="-168275">
              <a:buClr>
                <a:srgbClr val="C00000"/>
              </a:buClr>
              <a:buSzPct val="100000"/>
            </a:pPr>
            <a:endParaRPr lang="cs-CZ" sz="1400" b="1" dirty="0" smtClean="0">
              <a:solidFill>
                <a:schemeClr val="accent1"/>
              </a:solidFill>
              <a:ea typeface="PMingLiU" pitchFamily="18" charset="-12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cs-CZ" dirty="0" smtClean="0"/>
              <a:t>Slide </a:t>
            </a:r>
            <a:fld id="{FBF92EE5-3216-4115-9D46-24C6FD6DF217}" type="slidenum">
              <a:rPr lang="cs-CZ" smtClean="0"/>
              <a:pPr/>
              <a:t>13</a:t>
            </a:fld>
            <a:endParaRPr lang="cs-CZ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cs-CZ" dirty="0" smtClean="0"/>
              <a:t>2</a:t>
            </a:r>
            <a:r>
              <a:rPr lang="en-US" dirty="0" smtClean="0"/>
              <a:t>6</a:t>
            </a:r>
            <a:r>
              <a:rPr lang="cs-CZ" dirty="0" smtClean="0"/>
              <a:t>.0</a:t>
            </a:r>
            <a:r>
              <a:rPr lang="en-US" dirty="0" smtClean="0"/>
              <a:t>4</a:t>
            </a:r>
            <a:r>
              <a:rPr lang="cs-CZ" dirty="0" smtClean="0"/>
              <a:t>.2012</a:t>
            </a:r>
            <a:endParaRPr lang="cs-CZ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cs-CZ" smtClean="0"/>
              <a:t>FATCA</a:t>
            </a:r>
            <a:endParaRPr lang="cs-CZ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67544" y="1196752"/>
          <a:ext cx="8280920" cy="4915768"/>
        </p:xfrm>
        <a:graphic>
          <a:graphicData uri="http://schemas.openxmlformats.org/drawingml/2006/table">
            <a:tbl>
              <a:tblPr firstRow="1" bandRow="1">
                <a:tableStyleId>{69D073F8-1565-44D7-B386-08B59EADF2EE}</a:tableStyleId>
              </a:tblPr>
              <a:tblGrid>
                <a:gridCol w="4140460"/>
                <a:gridCol w="4140460"/>
              </a:tblGrid>
              <a:tr h="42484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Georgia" pitchFamily="18" charset="0"/>
                          <a:ea typeface="PMingLiU" pitchFamily="18" charset="-120"/>
                        </a:rPr>
                        <a:t>FATCA</a:t>
                      </a:r>
                      <a:r>
                        <a:rPr lang="cs-CZ" sz="1400" b="1" dirty="0" smtClean="0">
                          <a:solidFill>
                            <a:schemeClr val="bg1"/>
                          </a:solidFill>
                          <a:latin typeface="Georgia" pitchFamily="18" charset="0"/>
                          <a:ea typeface="PMingLiU" pitchFamily="18" charset="-120"/>
                        </a:rPr>
                        <a:t> nepovažuje některé typy plateb za platby určené ke srážení</a:t>
                      </a:r>
                    </a:p>
                  </a:txBody>
                  <a:tcPr marT="7200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73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cs-CZ" sz="1300" b="0" i="0" kern="1200" baseline="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j-ea"/>
                          <a:cs typeface="+mj-cs"/>
                        </a:rPr>
                        <a:t>  Povinná osoba (PFFI, „w</a:t>
                      </a:r>
                      <a:r>
                        <a:rPr lang="en-US" sz="1300" b="0" i="0" kern="1200" baseline="0" dirty="0" err="1" smtClean="0">
                          <a:solidFill>
                            <a:schemeClr val="dk1"/>
                          </a:solidFill>
                          <a:latin typeface="Georgia" pitchFamily="18" charset="0"/>
                          <a:ea typeface="+mj-ea"/>
                          <a:cs typeface="+mj-cs"/>
                        </a:rPr>
                        <a:t>ithholding</a:t>
                      </a:r>
                      <a:r>
                        <a:rPr lang="en-US" sz="1300" b="0" i="0" kern="1200" baseline="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j-ea"/>
                          <a:cs typeface="+mj-cs"/>
                        </a:rPr>
                        <a:t> agent</a:t>
                      </a:r>
                      <a:r>
                        <a:rPr lang="cs-CZ" sz="1300" b="0" i="0" kern="1200" baseline="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j-ea"/>
                          <a:cs typeface="+mj-cs"/>
                        </a:rPr>
                        <a:t>“) nemá zdroje platby pod kontrolou, nespravuje majetek a/nebo nemůže mít potřebnou znalost o původu platby</a:t>
                      </a:r>
                      <a:endParaRPr lang="en-US" sz="1300" b="1" i="1" kern="1200" baseline="0" dirty="0" smtClean="0">
                        <a:solidFill>
                          <a:schemeClr val="dk1"/>
                        </a:solidFill>
                        <a:latin typeface="Georgia" pitchFamily="18" charset="0"/>
                        <a:ea typeface="+mj-ea"/>
                        <a:cs typeface="+mj-cs"/>
                      </a:endParaRPr>
                    </a:p>
                  </a:txBody>
                  <a:tcPr marL="72000" marT="10800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cs-CZ" sz="1300" b="0" i="0" kern="1200" baseline="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j-ea"/>
                          <a:cs typeface="+mj-cs"/>
                        </a:rPr>
                        <a:t> Např. hladké platby</a:t>
                      </a:r>
                      <a:r>
                        <a:rPr lang="en-US" sz="1300" b="0" i="0" kern="1200" baseline="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j-ea"/>
                          <a:cs typeface="+mj-cs"/>
                        </a:rPr>
                        <a:t> </a:t>
                      </a:r>
                      <a:r>
                        <a:rPr lang="en-US" sz="1300" kern="1200" baseline="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j-ea"/>
                          <a:cs typeface="+mj-cs"/>
                        </a:rPr>
                        <a:t>	</a:t>
                      </a:r>
                    </a:p>
                    <a:p>
                      <a:pPr>
                        <a:buClr>
                          <a:schemeClr val="tx2"/>
                        </a:buClr>
                        <a:buFont typeface="Wingdings" pitchFamily="2" charset="2"/>
                        <a:buChar char="§"/>
                      </a:pPr>
                      <a:endParaRPr lang="en-GB" sz="1300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Clr>
                          <a:schemeClr val="tx2"/>
                        </a:buClr>
                        <a:buFont typeface="Wingdings" pitchFamily="2" charset="2"/>
                        <a:buChar char="§"/>
                      </a:pPr>
                      <a:r>
                        <a:rPr lang="cs-CZ" sz="1300" b="0" i="0" kern="1200" baseline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j-ea"/>
                          <a:cs typeface="+mj-cs"/>
                        </a:rPr>
                        <a:t> Některé </a:t>
                      </a:r>
                      <a:r>
                        <a:rPr lang="cs-CZ" sz="1300" b="0" i="0" kern="1200" baseline="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j-ea"/>
                          <a:cs typeface="+mj-cs"/>
                        </a:rPr>
                        <a:t>krátkodobé závazky</a:t>
                      </a:r>
                      <a:endParaRPr lang="en-GB" sz="1300" b="0" i="0" kern="1200" baseline="0" dirty="0" smtClean="0">
                        <a:solidFill>
                          <a:schemeClr val="dk1"/>
                        </a:solidFill>
                        <a:latin typeface="Georgia" pitchFamily="18" charset="0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Clr>
                          <a:schemeClr val="tx2"/>
                        </a:buClr>
                        <a:buFont typeface="Wingdings" pitchFamily="2" charset="2"/>
                        <a:buChar char="§"/>
                      </a:pPr>
                      <a:r>
                        <a:rPr lang="cs-CZ" sz="1300" b="0" i="0" kern="1200" baseline="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j-ea"/>
                          <a:cs typeface="+mj-cs"/>
                        </a:rPr>
                        <a:t> Např. úrokové výnosy (diskont) z krátkodobých dluhopisů vydávaných se splatností do 183 dnů (pokladniční poukázky)</a:t>
                      </a:r>
                      <a:endParaRPr lang="en-GB" sz="1300" b="0" i="0" kern="1200" baseline="0" dirty="0" smtClean="0">
                        <a:solidFill>
                          <a:schemeClr val="dk1"/>
                        </a:solidFill>
                        <a:latin typeface="Georgia" pitchFamily="18" charset="0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Clr>
                          <a:schemeClr val="tx2"/>
                        </a:buClr>
                        <a:buFont typeface="Wingdings" pitchFamily="2" charset="2"/>
                        <a:buChar char="§"/>
                      </a:pPr>
                      <a:r>
                        <a:rPr lang="cs-CZ" sz="1300" b="0" i="0" kern="1200" baseline="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j-ea"/>
                          <a:cs typeface="+mj-cs"/>
                        </a:rPr>
                        <a:t> Příjmy spojené s prováděním reálných obchodních aktivit v USA</a:t>
                      </a:r>
                      <a:endParaRPr lang="en-GB" sz="1300" b="0" i="0" kern="1200" baseline="0" dirty="0" smtClean="0">
                        <a:solidFill>
                          <a:schemeClr val="dk1"/>
                        </a:solidFill>
                        <a:latin typeface="Georgia" pitchFamily="18" charset="0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Clr>
                          <a:schemeClr val="tx2"/>
                        </a:buClr>
                        <a:buFont typeface="Wingdings" pitchFamily="2" charset="2"/>
                        <a:buChar char="§"/>
                      </a:pPr>
                      <a:r>
                        <a:rPr lang="cs-CZ" sz="1300" b="0" i="0" kern="1200" baseline="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j-ea"/>
                          <a:cs typeface="+mj-cs"/>
                        </a:rPr>
                        <a:t> Přijatá plnění v rámci obchodních vztahů realizovaných na území USA</a:t>
                      </a:r>
                      <a:endParaRPr lang="en-GB" sz="1300" b="0" i="0" kern="1200" baseline="0" dirty="0" smtClean="0">
                        <a:solidFill>
                          <a:schemeClr val="dk1"/>
                        </a:solidFill>
                        <a:latin typeface="Georgia" pitchFamily="18" charset="0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Clr>
                          <a:schemeClr val="tx2"/>
                        </a:buClr>
                        <a:buFont typeface="Wingdings" pitchFamily="2" charset="2"/>
                        <a:buChar char="§"/>
                      </a:pPr>
                      <a:r>
                        <a:rPr lang="cs-CZ" sz="1300" b="0" i="0" kern="1200" baseline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j-ea"/>
                          <a:cs typeface="+mj-cs"/>
                        </a:rPr>
                        <a:t> Platby </a:t>
                      </a:r>
                      <a:r>
                        <a:rPr lang="cs-CZ" sz="1300" b="0" i="0" kern="1200" baseline="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j-ea"/>
                          <a:cs typeface="+mj-cs"/>
                        </a:rPr>
                        <a:t>v rámci plnění obchodních vztahů</a:t>
                      </a:r>
                      <a:endParaRPr lang="en-GB" sz="1300" b="0" i="0" kern="1200" baseline="0" dirty="0" smtClean="0">
                        <a:solidFill>
                          <a:schemeClr val="dk1"/>
                        </a:solidFill>
                        <a:latin typeface="Georgia" pitchFamily="18" charset="0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Clr>
                          <a:schemeClr val="tx2"/>
                        </a:buClr>
                        <a:buFont typeface="Wingdings" pitchFamily="2" charset="2"/>
                        <a:buChar char="§"/>
                      </a:pPr>
                      <a:r>
                        <a:rPr lang="cs-CZ" sz="1300" b="0" i="0" kern="1200" baseline="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j-ea"/>
                          <a:cs typeface="+mj-cs"/>
                        </a:rPr>
                        <a:t> Platby</a:t>
                      </a:r>
                      <a:r>
                        <a:rPr lang="en-US" sz="1300" b="0" i="0" kern="1200" baseline="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j-ea"/>
                          <a:cs typeface="+mj-cs"/>
                        </a:rPr>
                        <a:t> </a:t>
                      </a:r>
                      <a:r>
                        <a:rPr lang="cs-CZ" sz="1300" b="0" i="0" kern="1200" baseline="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j-ea"/>
                          <a:cs typeface="+mj-cs"/>
                        </a:rPr>
                        <a:t>PFFI dodavatelům za nefinanční služby, dodávky zboží a platby za pronájem nemovitostí</a:t>
                      </a:r>
                      <a:endParaRPr lang="en-GB" sz="1300" b="0" i="0" kern="1200" baseline="0" dirty="0" smtClean="0">
                        <a:solidFill>
                          <a:schemeClr val="dk1"/>
                        </a:solidFill>
                        <a:latin typeface="Georgia" pitchFamily="18" charset="0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Clr>
                          <a:schemeClr val="tx2"/>
                        </a:buClr>
                        <a:buFont typeface="Wingdings" pitchFamily="2" charset="2"/>
                        <a:buChar char="§"/>
                      </a:pPr>
                      <a:r>
                        <a:rPr lang="cs-CZ" sz="1300" b="0" i="0" kern="1200" baseline="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j-ea"/>
                          <a:cs typeface="+mj-cs"/>
                        </a:rPr>
                        <a:t> Výnosy z prodeje vyjmutého majetku</a:t>
                      </a:r>
                      <a:endParaRPr lang="en-GB" sz="1300" b="0" i="0" kern="1200" baseline="0" dirty="0" smtClean="0">
                        <a:solidFill>
                          <a:schemeClr val="dk1"/>
                        </a:solidFill>
                        <a:latin typeface="Georgia" pitchFamily="18" charset="0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Clr>
                          <a:schemeClr val="tx2"/>
                        </a:buClr>
                        <a:buFont typeface="Wingdings" pitchFamily="2" charset="2"/>
                        <a:buChar char="§"/>
                      </a:pPr>
                      <a:r>
                        <a:rPr lang="cs-CZ" sz="1300" b="0" i="0" kern="1200" baseline="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j-ea"/>
                          <a:cs typeface="+mj-cs"/>
                        </a:rPr>
                        <a:t> Týká se prodeje majetku, který generuje příjmy explicitně vyjmuté z definice plateb určených ke sražení („</a:t>
                      </a:r>
                      <a:r>
                        <a:rPr lang="cs-CZ" sz="1300" b="0" i="0" kern="1200" baseline="0" dirty="0" err="1" smtClean="0">
                          <a:solidFill>
                            <a:schemeClr val="dk1"/>
                          </a:solidFill>
                          <a:latin typeface="Georgia" pitchFamily="18" charset="0"/>
                          <a:ea typeface="+mj-ea"/>
                          <a:cs typeface="+mj-cs"/>
                        </a:rPr>
                        <a:t>withholdable</a:t>
                      </a:r>
                      <a:r>
                        <a:rPr lang="cs-CZ" sz="1300" b="0" i="0" kern="1200" baseline="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j-ea"/>
                          <a:cs typeface="+mj-cs"/>
                        </a:rPr>
                        <a:t> </a:t>
                      </a:r>
                      <a:r>
                        <a:rPr lang="cs-CZ" sz="1300" b="0" i="0" kern="1200" baseline="0" dirty="0" err="1" smtClean="0">
                          <a:solidFill>
                            <a:schemeClr val="dk1"/>
                          </a:solidFill>
                          <a:latin typeface="Georgia" pitchFamily="18" charset="0"/>
                          <a:ea typeface="+mj-ea"/>
                          <a:cs typeface="+mj-cs"/>
                        </a:rPr>
                        <a:t>payment</a:t>
                      </a:r>
                      <a:r>
                        <a:rPr lang="cs-CZ" sz="1300" b="0" i="0" kern="1200" baseline="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j-ea"/>
                          <a:cs typeface="+mj-cs"/>
                        </a:rPr>
                        <a:t>“), např. prodeje krátkodobého dluhopisu</a:t>
                      </a:r>
                      <a:endParaRPr lang="en-GB" sz="1300" b="0" i="0" kern="1200" baseline="0" dirty="0" smtClean="0">
                        <a:solidFill>
                          <a:schemeClr val="dk1"/>
                        </a:solidFill>
                        <a:latin typeface="Georgia" pitchFamily="18" charset="0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Clr>
                          <a:schemeClr val="tx2"/>
                        </a:buClr>
                        <a:buFont typeface="Wingdings" pitchFamily="2" charset="2"/>
                        <a:buChar char="§"/>
                      </a:pPr>
                      <a:r>
                        <a:rPr lang="cs-CZ" sz="1300" b="0" i="0" kern="1200" baseline="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j-ea"/>
                          <a:cs typeface="+mj-cs"/>
                        </a:rPr>
                        <a:t> Prodej „dělených“ akcií („</a:t>
                      </a:r>
                      <a:r>
                        <a:rPr lang="cs-CZ" sz="1300" b="0" i="0" kern="1200" baseline="0" dirty="0" err="1" smtClean="0">
                          <a:solidFill>
                            <a:schemeClr val="dk1"/>
                          </a:solidFill>
                          <a:latin typeface="Georgia" pitchFamily="18" charset="0"/>
                          <a:ea typeface="+mj-ea"/>
                          <a:cs typeface="+mj-cs"/>
                        </a:rPr>
                        <a:t>fractional</a:t>
                      </a:r>
                      <a:r>
                        <a:rPr lang="cs-CZ" sz="1300" b="0" i="0" kern="1200" baseline="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j-ea"/>
                          <a:cs typeface="+mj-cs"/>
                        </a:rPr>
                        <a:t> </a:t>
                      </a:r>
                      <a:r>
                        <a:rPr lang="cs-CZ" sz="1300" b="0" i="0" kern="1200" baseline="0" dirty="0" err="1" smtClean="0">
                          <a:solidFill>
                            <a:schemeClr val="dk1"/>
                          </a:solidFill>
                          <a:latin typeface="Georgia" pitchFamily="18" charset="0"/>
                          <a:ea typeface="+mj-ea"/>
                          <a:cs typeface="+mj-cs"/>
                        </a:rPr>
                        <a:t>shares</a:t>
                      </a:r>
                      <a:r>
                        <a:rPr lang="cs-CZ" sz="1300" b="0" i="0" kern="1200" baseline="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j-ea"/>
                          <a:cs typeface="+mj-cs"/>
                        </a:rPr>
                        <a:t>“)</a:t>
                      </a:r>
                      <a:endParaRPr lang="en-GB" sz="1300" b="0" i="0" kern="1200" baseline="0" dirty="0" smtClean="0">
                        <a:solidFill>
                          <a:schemeClr val="dk1"/>
                        </a:solidFill>
                        <a:latin typeface="Georgia" pitchFamily="18" charset="0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Clr>
                          <a:schemeClr val="tx2"/>
                        </a:buClr>
                        <a:buFont typeface="Wingdings" pitchFamily="2" charset="2"/>
                        <a:buChar char="§"/>
                      </a:pPr>
                      <a:r>
                        <a:rPr lang="cs-CZ" sz="1300" b="0" i="0" kern="1200" baseline="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j-ea"/>
                          <a:cs typeface="+mj-cs"/>
                        </a:rPr>
                        <a:t> Výnosy z prodeje dělených akcií nižší než 20 USD</a:t>
                      </a:r>
                      <a:endParaRPr lang="en-GB" sz="1300" b="0" i="0" kern="1200" baseline="0" dirty="0" smtClean="0">
                        <a:solidFill>
                          <a:schemeClr val="dk1"/>
                        </a:solidFill>
                        <a:latin typeface="Georgia" pitchFamily="18" charset="0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Clr>
                          <a:schemeClr val="tx2"/>
                        </a:buClr>
                        <a:buFont typeface="Wingdings" pitchFamily="2" charset="2"/>
                        <a:buChar char="§"/>
                      </a:pPr>
                      <a:r>
                        <a:rPr lang="cs-CZ" sz="1300" b="0" i="0" kern="1200" baseline="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j-ea"/>
                          <a:cs typeface="+mj-cs"/>
                        </a:rPr>
                        <a:t> Některé úrokové výnosy</a:t>
                      </a:r>
                      <a:endParaRPr lang="en-GB" sz="1300" b="0" i="0" kern="1200" baseline="0" dirty="0" smtClean="0">
                        <a:solidFill>
                          <a:schemeClr val="dk1"/>
                        </a:solidFill>
                        <a:latin typeface="Georgia" pitchFamily="18" charset="0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Clr>
                          <a:schemeClr val="tx2"/>
                        </a:buClr>
                        <a:buFont typeface="Wingdings" pitchFamily="2" charset="2"/>
                        <a:buChar char="§"/>
                      </a:pPr>
                      <a:r>
                        <a:rPr lang="cs-CZ" sz="1300" b="0" i="0" kern="1200" baseline="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j-ea"/>
                          <a:cs typeface="+mj-cs"/>
                        </a:rPr>
                        <a:t> V případě plateb s odložením srážení daně až od roku 2015</a:t>
                      </a:r>
                      <a:endParaRPr lang="en-GB" sz="1300" b="0" i="0" kern="1200" baseline="0" dirty="0" smtClean="0">
                        <a:solidFill>
                          <a:schemeClr val="dk1"/>
                        </a:solidFill>
                        <a:latin typeface="Georgia" pitchFamily="18" charset="0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Přehled mechanismu srážkové daně dle </a:t>
            </a:r>
            <a:r>
              <a:rPr lang="en-US" dirty="0" smtClean="0"/>
              <a:t>FATCA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5"/>
          </p:nvPr>
        </p:nvGraphicFramePr>
        <p:xfrm>
          <a:off x="467544" y="1268760"/>
          <a:ext cx="8064896" cy="5040560"/>
        </p:xfrm>
        <a:graphic>
          <a:graphicData uri="http://schemas.openxmlformats.org/drawingml/2006/table">
            <a:tbl>
              <a:tblPr bandCol="1">
                <a:tableStyleId>{BC89EF96-8CEA-46FF-86C4-4CE0E7609802}</a:tableStyleId>
              </a:tblPr>
              <a:tblGrid>
                <a:gridCol w="8064896"/>
              </a:tblGrid>
              <a:tr h="2337651">
                <a:tc>
                  <a:txBody>
                    <a:bodyPr/>
                    <a:lstStyle/>
                    <a:p>
                      <a:pPr algn="ctr"/>
                      <a:endParaRPr lang="en-GB" sz="700" b="1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702909">
                <a:tc>
                  <a:txBody>
                    <a:bodyPr/>
                    <a:lstStyle/>
                    <a:p>
                      <a:endParaRPr lang="en-GB" sz="11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43" name="Rectangle 42"/>
          <p:cNvSpPr/>
          <p:nvPr/>
        </p:nvSpPr>
        <p:spPr bwMode="ltGray">
          <a:xfrm>
            <a:off x="3534196" y="3933056"/>
            <a:ext cx="86409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72000" tIns="36000" rIns="36000" bIns="3600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700" b="1" smtClean="0">
                <a:solidFill>
                  <a:schemeClr val="tx1"/>
                </a:solidFill>
                <a:latin typeface="Georgia" pitchFamily="18" charset="0"/>
              </a:rPr>
              <a:t>P</a:t>
            </a:r>
            <a:r>
              <a:rPr lang="fr-FR" sz="700" b="1" smtClean="0">
                <a:solidFill>
                  <a:schemeClr val="tx1"/>
                </a:solidFill>
                <a:latin typeface="Georgia" pitchFamily="18" charset="0"/>
              </a:rPr>
              <a:t>articipating or Deemed-compliant </a:t>
            </a:r>
            <a:r>
              <a:rPr lang="cs-CZ" sz="700" b="1" smtClean="0">
                <a:solidFill>
                  <a:schemeClr val="tx1"/>
                </a:solidFill>
                <a:latin typeface="Georgia" pitchFamily="18" charset="0"/>
              </a:rPr>
              <a:t>FFI</a:t>
            </a:r>
            <a:endParaRPr lang="en-US" sz="7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34" name="Rectangle 133"/>
          <p:cNvSpPr/>
          <p:nvPr/>
        </p:nvSpPr>
        <p:spPr bwMode="ltGray">
          <a:xfrm>
            <a:off x="3839096" y="1700808"/>
            <a:ext cx="2088232" cy="648072"/>
          </a:xfrm>
          <a:prstGeom prst="rect">
            <a:avLst/>
          </a:prstGeom>
          <a:solidFill>
            <a:schemeClr val="accent5">
              <a:lumMod val="40000"/>
              <a:lumOff val="60000"/>
              <a:alpha val="36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72000" tIns="36000" rIns="36000" bIns="3600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55" name="Rectangle 154"/>
          <p:cNvSpPr/>
          <p:nvPr/>
        </p:nvSpPr>
        <p:spPr bwMode="ltGray">
          <a:xfrm>
            <a:off x="2075184" y="4797152"/>
            <a:ext cx="1008112" cy="216024"/>
          </a:xfrm>
          <a:prstGeom prst="rect">
            <a:avLst/>
          </a:prstGeom>
          <a:solidFill>
            <a:schemeClr val="tx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dirty="0" smtClean="0">
                <a:solidFill>
                  <a:schemeClr val="bg1"/>
                </a:solidFill>
                <a:latin typeface="Georgia" pitchFamily="18" charset="0"/>
              </a:rPr>
              <a:t>withholding</a:t>
            </a:r>
            <a:endParaRPr lang="en-US" sz="800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57" name="Rectangle 156"/>
          <p:cNvSpPr/>
          <p:nvPr/>
        </p:nvSpPr>
        <p:spPr bwMode="ltGray">
          <a:xfrm>
            <a:off x="539552" y="1556792"/>
            <a:ext cx="444872" cy="1944216"/>
          </a:xfrm>
          <a:prstGeom prst="rect">
            <a:avLst/>
          </a:prstGeom>
          <a:solidFill>
            <a:schemeClr val="bg2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wrap="square" lIns="72000" tIns="36000" rIns="36000" bIns="3600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900" b="1" dirty="0" smtClean="0">
                <a:solidFill>
                  <a:schemeClr val="tx1"/>
                </a:solidFill>
                <a:latin typeface="Georgia" pitchFamily="18" charset="0"/>
              </a:rPr>
              <a:t>Území Spojených států amerických</a:t>
            </a:r>
            <a:endParaRPr lang="en-US" sz="9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58" name="Rectangle 157"/>
          <p:cNvSpPr/>
          <p:nvPr/>
        </p:nvSpPr>
        <p:spPr bwMode="ltGray">
          <a:xfrm>
            <a:off x="539552" y="3861048"/>
            <a:ext cx="444872" cy="2376264"/>
          </a:xfrm>
          <a:prstGeom prst="rect">
            <a:avLst/>
          </a:prstGeom>
          <a:solidFill>
            <a:schemeClr val="bg2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wrap="square" lIns="72000" tIns="36000" rIns="36000" bIns="3600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900" b="1" dirty="0" smtClean="0">
                <a:solidFill>
                  <a:schemeClr val="tx1"/>
                </a:solidFill>
                <a:latin typeface="Georgia" pitchFamily="18" charset="0"/>
              </a:rPr>
              <a:t>Mimo území Spojených států amerických </a:t>
            </a:r>
            <a:endParaRPr lang="en-US" sz="9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4" name="Rectangle 33"/>
          <p:cNvSpPr/>
          <p:nvPr/>
        </p:nvSpPr>
        <p:spPr bwMode="ltGray">
          <a:xfrm>
            <a:off x="4427984" y="2564904"/>
            <a:ext cx="864096" cy="504056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35000">
                <a:schemeClr val="accent4">
                  <a:tint val="37000"/>
                  <a:satMod val="30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72000" tIns="36000" rIns="36000" bIns="3600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700" b="1" smtClean="0">
                <a:solidFill>
                  <a:schemeClr val="tx1"/>
                </a:solidFill>
                <a:latin typeface="Georgia" pitchFamily="18" charset="0"/>
              </a:rPr>
              <a:t>U</a:t>
            </a:r>
            <a:r>
              <a:rPr lang="fr-FR" sz="700" b="1" smtClean="0">
                <a:solidFill>
                  <a:schemeClr val="tx1"/>
                </a:solidFill>
                <a:latin typeface="Georgia" pitchFamily="18" charset="0"/>
              </a:rPr>
              <a:t>.</a:t>
            </a:r>
            <a:r>
              <a:rPr lang="cs-CZ" sz="700" b="1" smtClean="0">
                <a:solidFill>
                  <a:schemeClr val="tx1"/>
                </a:solidFill>
                <a:latin typeface="Georgia" pitchFamily="18" charset="0"/>
              </a:rPr>
              <a:t>S</a:t>
            </a:r>
            <a:r>
              <a:rPr lang="fr-FR" sz="700" b="1" smtClean="0">
                <a:solidFill>
                  <a:schemeClr val="tx1"/>
                </a:solidFill>
                <a:latin typeface="Georgia" pitchFamily="18" charset="0"/>
              </a:rPr>
              <a:t>. </a:t>
            </a:r>
            <a:r>
              <a:rPr lang="cs-CZ" sz="700" b="1" smtClean="0">
                <a:solidFill>
                  <a:schemeClr val="tx1"/>
                </a:solidFill>
                <a:latin typeface="Georgia" pitchFamily="18" charset="0"/>
              </a:rPr>
              <a:t>F</a:t>
            </a:r>
            <a:r>
              <a:rPr lang="fr-FR" sz="700" b="1" smtClean="0">
                <a:solidFill>
                  <a:schemeClr val="tx1"/>
                </a:solidFill>
                <a:latin typeface="Georgia" pitchFamily="18" charset="0"/>
              </a:rPr>
              <a:t>inancial </a:t>
            </a:r>
            <a:r>
              <a:rPr lang="cs-CZ" sz="700" b="1" smtClean="0">
                <a:solidFill>
                  <a:schemeClr val="tx1"/>
                </a:solidFill>
                <a:latin typeface="Georgia" pitchFamily="18" charset="0"/>
              </a:rPr>
              <a:t>I</a:t>
            </a:r>
            <a:r>
              <a:rPr lang="fr-FR" sz="700" b="1" smtClean="0">
                <a:solidFill>
                  <a:schemeClr val="tx1"/>
                </a:solidFill>
                <a:latin typeface="Georgia" pitchFamily="18" charset="0"/>
              </a:rPr>
              <a:t>nstitution</a:t>
            </a:r>
            <a:endParaRPr lang="en-US" sz="7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7" name="Oval 36"/>
          <p:cNvSpPr/>
          <p:nvPr/>
        </p:nvSpPr>
        <p:spPr bwMode="ltGray">
          <a:xfrm>
            <a:off x="3911096" y="1844824"/>
            <a:ext cx="864096" cy="360040"/>
          </a:xfrm>
          <a:prstGeom prst="ellipse">
            <a:avLst/>
          </a:prstGeom>
          <a:gradFill>
            <a:gsLst>
              <a:gs pos="0">
                <a:schemeClr val="bg2">
                  <a:lumMod val="8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1"/>
                </a:solidFill>
                <a:latin typeface="Georgia" pitchFamily="18" charset="0"/>
              </a:rPr>
              <a:t>U.S. asset</a:t>
            </a:r>
          </a:p>
        </p:txBody>
      </p:sp>
      <p:cxnSp>
        <p:nvCxnSpPr>
          <p:cNvPr id="49" name="Straight Arrow Connector 48"/>
          <p:cNvCxnSpPr>
            <a:stCxn id="34" idx="2"/>
            <a:endCxn id="43" idx="0"/>
          </p:cNvCxnSpPr>
          <p:nvPr/>
        </p:nvCxnSpPr>
        <p:spPr>
          <a:xfrm flipH="1">
            <a:off x="3966244" y="3068960"/>
            <a:ext cx="893788" cy="864096"/>
          </a:xfrm>
          <a:prstGeom prst="straightConnector1">
            <a:avLst/>
          </a:prstGeom>
          <a:ln cap="flat">
            <a:solidFill>
              <a:schemeClr val="tx1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37" idx="4"/>
            <a:endCxn id="34" idx="0"/>
          </p:cNvCxnSpPr>
          <p:nvPr/>
        </p:nvCxnSpPr>
        <p:spPr>
          <a:xfrm>
            <a:off x="4343144" y="2204864"/>
            <a:ext cx="516888" cy="360040"/>
          </a:xfrm>
          <a:prstGeom prst="straightConnector1">
            <a:avLst/>
          </a:prstGeom>
          <a:ln cap="flat">
            <a:solidFill>
              <a:schemeClr val="tx1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/>
          <p:cNvSpPr/>
          <p:nvPr/>
        </p:nvSpPr>
        <p:spPr bwMode="ltGray">
          <a:xfrm>
            <a:off x="4919096" y="1844824"/>
            <a:ext cx="864096" cy="360040"/>
          </a:xfrm>
          <a:prstGeom prst="ellipse">
            <a:avLst/>
          </a:prstGeom>
          <a:gradFill>
            <a:gsLst>
              <a:gs pos="0">
                <a:schemeClr val="bg2">
                  <a:lumMod val="8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1"/>
                </a:solidFill>
                <a:latin typeface="Georgia" pitchFamily="18" charset="0"/>
              </a:rPr>
              <a:t>U.S. asset</a:t>
            </a:r>
          </a:p>
        </p:txBody>
      </p:sp>
      <p:cxnSp>
        <p:nvCxnSpPr>
          <p:cNvPr id="53" name="Straight Arrow Connector 52"/>
          <p:cNvCxnSpPr>
            <a:stCxn id="52" idx="4"/>
            <a:endCxn id="34" idx="0"/>
          </p:cNvCxnSpPr>
          <p:nvPr/>
        </p:nvCxnSpPr>
        <p:spPr>
          <a:xfrm flipH="1">
            <a:off x="4860032" y="2204864"/>
            <a:ext cx="491112" cy="360040"/>
          </a:xfrm>
          <a:prstGeom prst="straightConnector1">
            <a:avLst/>
          </a:prstGeom>
          <a:ln cap="flat">
            <a:solidFill>
              <a:schemeClr val="tx1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 bwMode="ltGray">
          <a:xfrm>
            <a:off x="3839096" y="1556792"/>
            <a:ext cx="2088232" cy="216024"/>
          </a:xfrm>
          <a:prstGeom prst="rect">
            <a:avLst/>
          </a:prstGeom>
          <a:solidFill>
            <a:schemeClr val="bg2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72000" tIns="36000" rIns="36000" bIns="3600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700" b="1" dirty="0" smtClean="0">
                <a:solidFill>
                  <a:schemeClr val="tx1"/>
                </a:solidFill>
                <a:latin typeface="Georgia" pitchFamily="18" charset="0"/>
              </a:rPr>
              <a:t>U.S</a:t>
            </a:r>
            <a:r>
              <a:rPr lang="en-US" sz="700" b="1" smtClean="0">
                <a:solidFill>
                  <a:schemeClr val="tx1"/>
                </a:solidFill>
                <a:latin typeface="Georgia" pitchFamily="18" charset="0"/>
              </a:rPr>
              <a:t>. source </a:t>
            </a:r>
            <a:r>
              <a:rPr lang="en-US" sz="700" b="1" dirty="0" err="1" smtClean="0">
                <a:solidFill>
                  <a:schemeClr val="tx1"/>
                </a:solidFill>
                <a:latin typeface="Georgia" pitchFamily="18" charset="0"/>
              </a:rPr>
              <a:t>withholdable</a:t>
            </a:r>
            <a:r>
              <a:rPr lang="en-US" sz="700" b="1" dirty="0" smtClean="0">
                <a:solidFill>
                  <a:schemeClr val="tx1"/>
                </a:solidFill>
                <a:latin typeface="Georgia" pitchFamily="18" charset="0"/>
              </a:rPr>
              <a:t> payment</a:t>
            </a:r>
            <a:endParaRPr lang="en-US" sz="7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63" name="Rectangle 62"/>
          <p:cNvSpPr/>
          <p:nvPr/>
        </p:nvSpPr>
        <p:spPr bwMode="ltGray">
          <a:xfrm>
            <a:off x="2254920" y="2780928"/>
            <a:ext cx="648072" cy="504056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72000" tIns="36000" rIns="36000" bIns="3600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700" i="1" dirty="0" smtClean="0">
                <a:solidFill>
                  <a:schemeClr val="tx1"/>
                </a:solidFill>
                <a:latin typeface="Georgia" pitchFamily="18" charset="0"/>
              </a:rPr>
              <a:t>IRS</a:t>
            </a:r>
            <a:endParaRPr lang="en-US" sz="700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64" name="Rectangle 63"/>
          <p:cNvSpPr/>
          <p:nvPr/>
        </p:nvSpPr>
        <p:spPr bwMode="ltGray">
          <a:xfrm>
            <a:off x="2145408" y="5805264"/>
            <a:ext cx="864096" cy="432048"/>
          </a:xfrm>
          <a:prstGeom prst="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lIns="72000" tIns="36000" rIns="36000" bIns="3600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700" b="1" smtClean="0">
                <a:solidFill>
                  <a:schemeClr val="bg1"/>
                </a:solidFill>
                <a:latin typeface="Georgia" pitchFamily="18" charset="0"/>
              </a:rPr>
              <a:t>N</a:t>
            </a:r>
            <a:r>
              <a:rPr lang="fr-FR" sz="700" b="1" smtClean="0">
                <a:solidFill>
                  <a:schemeClr val="bg1"/>
                </a:solidFill>
                <a:latin typeface="Georgia" pitchFamily="18" charset="0"/>
              </a:rPr>
              <a:t>P</a:t>
            </a:r>
            <a:r>
              <a:rPr lang="cs-CZ" sz="700" b="1" smtClean="0">
                <a:solidFill>
                  <a:schemeClr val="bg1"/>
                </a:solidFill>
                <a:latin typeface="Georgia" pitchFamily="18" charset="0"/>
              </a:rPr>
              <a:t>FFI </a:t>
            </a:r>
            <a:r>
              <a:rPr lang="fr-FR" sz="700" b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cs-CZ" sz="700" b="1" smtClean="0">
                <a:solidFill>
                  <a:schemeClr val="bg1"/>
                </a:solidFill>
                <a:latin typeface="Georgia" pitchFamily="18" charset="0"/>
              </a:rPr>
              <a:t>or</a:t>
            </a:r>
            <a:endParaRPr lang="cs-CZ" sz="7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/>
            <a:r>
              <a:rPr lang="cs-CZ" sz="700" b="1" dirty="0" err="1" smtClean="0">
                <a:solidFill>
                  <a:schemeClr val="bg1"/>
                </a:solidFill>
                <a:latin typeface="Georgia" pitchFamily="18" charset="0"/>
              </a:rPr>
              <a:t>Recalcitrant</a:t>
            </a:r>
            <a:r>
              <a:rPr lang="cs-CZ" sz="700" b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cs-CZ" sz="700" b="1" dirty="0" err="1" smtClean="0">
                <a:solidFill>
                  <a:schemeClr val="bg1"/>
                </a:solidFill>
                <a:latin typeface="Georgia" pitchFamily="18" charset="0"/>
              </a:rPr>
              <a:t>account</a:t>
            </a:r>
            <a:endParaRPr lang="en-US" sz="7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65" name="Rectangle 64"/>
          <p:cNvSpPr/>
          <p:nvPr/>
        </p:nvSpPr>
        <p:spPr bwMode="ltGray">
          <a:xfrm>
            <a:off x="3551064" y="5805264"/>
            <a:ext cx="864096" cy="432048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35000">
                <a:schemeClr val="accent4">
                  <a:tint val="37000"/>
                  <a:satMod val="30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72000" tIns="36000" rIns="36000" bIns="3600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700" dirty="0" smtClean="0">
                <a:solidFill>
                  <a:schemeClr val="tx1"/>
                </a:solidFill>
                <a:latin typeface="Georgia" pitchFamily="18" charset="0"/>
              </a:rPr>
              <a:t>PFFI, DCFFI or Compliant U.S.</a:t>
            </a:r>
          </a:p>
          <a:p>
            <a:pPr algn="ctr"/>
            <a:r>
              <a:rPr lang="en-US" sz="700" dirty="0" smtClean="0">
                <a:solidFill>
                  <a:schemeClr val="tx1"/>
                </a:solidFill>
                <a:latin typeface="Georgia" pitchFamily="18" charset="0"/>
              </a:rPr>
              <a:t> account</a:t>
            </a:r>
            <a:endParaRPr lang="en-US" sz="7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66" name="Rectangle 65"/>
          <p:cNvSpPr/>
          <p:nvPr/>
        </p:nvSpPr>
        <p:spPr bwMode="ltGray">
          <a:xfrm>
            <a:off x="4919216" y="5805264"/>
            <a:ext cx="864096" cy="432048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35000">
                <a:schemeClr val="accent4">
                  <a:tint val="37000"/>
                  <a:satMod val="30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72000" tIns="36000" rIns="36000" bIns="3600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700" smtClean="0">
                <a:solidFill>
                  <a:schemeClr val="tx1"/>
                </a:solidFill>
                <a:latin typeface="Georgia" pitchFamily="18" charset="0"/>
              </a:rPr>
              <a:t>Non-U.S</a:t>
            </a:r>
            <a:r>
              <a:rPr lang="cs-CZ" sz="700" dirty="0" smtClean="0">
                <a:solidFill>
                  <a:schemeClr val="tx1"/>
                </a:solidFill>
                <a:latin typeface="Georgia" pitchFamily="18" charset="0"/>
              </a:rPr>
              <a:t>. </a:t>
            </a:r>
            <a:r>
              <a:rPr lang="cs-CZ" sz="700" dirty="0" err="1" smtClean="0">
                <a:solidFill>
                  <a:schemeClr val="tx1"/>
                </a:solidFill>
                <a:latin typeface="Georgia" pitchFamily="18" charset="0"/>
              </a:rPr>
              <a:t>account</a:t>
            </a:r>
            <a:endParaRPr lang="en-US" sz="700" dirty="0">
              <a:solidFill>
                <a:schemeClr val="tx1"/>
              </a:solidFill>
              <a:latin typeface="Georgia" pitchFamily="18" charset="0"/>
            </a:endParaRPr>
          </a:p>
        </p:txBody>
      </p:sp>
      <p:cxnSp>
        <p:nvCxnSpPr>
          <p:cNvPr id="67" name="Straight Arrow Connector 66"/>
          <p:cNvCxnSpPr>
            <a:stCxn id="43" idx="2"/>
            <a:endCxn id="65" idx="0"/>
          </p:cNvCxnSpPr>
          <p:nvPr/>
        </p:nvCxnSpPr>
        <p:spPr>
          <a:xfrm>
            <a:off x="3966244" y="4437112"/>
            <a:ext cx="16868" cy="1368152"/>
          </a:xfrm>
          <a:prstGeom prst="straightConnector1">
            <a:avLst/>
          </a:prstGeom>
          <a:ln cap="flat">
            <a:solidFill>
              <a:schemeClr val="tx1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43" idx="2"/>
            <a:endCxn id="155" idx="3"/>
          </p:cNvCxnSpPr>
          <p:nvPr/>
        </p:nvCxnSpPr>
        <p:spPr>
          <a:xfrm flipH="1">
            <a:off x="3083296" y="4437112"/>
            <a:ext cx="882948" cy="468052"/>
          </a:xfrm>
          <a:prstGeom prst="straightConnector1">
            <a:avLst/>
          </a:prstGeom>
          <a:ln cap="flat">
            <a:solidFill>
              <a:schemeClr val="tx1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155" idx="2"/>
            <a:endCxn id="64" idx="0"/>
          </p:cNvCxnSpPr>
          <p:nvPr/>
        </p:nvCxnSpPr>
        <p:spPr>
          <a:xfrm flipH="1">
            <a:off x="2577456" y="5013176"/>
            <a:ext cx="1784" cy="792088"/>
          </a:xfrm>
          <a:prstGeom prst="straightConnector1">
            <a:avLst/>
          </a:prstGeom>
          <a:ln cap="flat">
            <a:solidFill>
              <a:schemeClr val="tx1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155" idx="0"/>
            <a:endCxn id="63" idx="2"/>
          </p:cNvCxnSpPr>
          <p:nvPr/>
        </p:nvCxnSpPr>
        <p:spPr>
          <a:xfrm flipH="1" flipV="1">
            <a:off x="2578956" y="3284984"/>
            <a:ext cx="284" cy="1512168"/>
          </a:xfrm>
          <a:prstGeom prst="straightConnector1">
            <a:avLst/>
          </a:prstGeom>
          <a:ln cap="flat">
            <a:solidFill>
              <a:schemeClr val="tx1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Flowchart: Connector 98"/>
          <p:cNvSpPr/>
          <p:nvPr/>
        </p:nvSpPr>
        <p:spPr bwMode="ltGray">
          <a:xfrm>
            <a:off x="2291184" y="4077072"/>
            <a:ext cx="576064" cy="360040"/>
          </a:xfrm>
          <a:prstGeom prst="flowChartConnector">
            <a:avLst/>
          </a:prstGeom>
          <a:solidFill>
            <a:schemeClr val="tx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Georgia" pitchFamily="18" charset="0"/>
              </a:rPr>
              <a:t>30%</a:t>
            </a:r>
            <a:endParaRPr lang="en-GB" sz="800" dirty="0" err="1" smtClean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01" name="Flowchart: Connector 100"/>
          <p:cNvSpPr/>
          <p:nvPr/>
        </p:nvSpPr>
        <p:spPr bwMode="ltGray">
          <a:xfrm>
            <a:off x="2291184" y="5229200"/>
            <a:ext cx="576064" cy="360040"/>
          </a:xfrm>
          <a:prstGeom prst="flowChartConnector">
            <a:avLst/>
          </a:prstGeom>
          <a:solidFill>
            <a:schemeClr val="bg2">
              <a:lumMod val="8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  <a:latin typeface="Georgia" pitchFamily="18" charset="0"/>
              </a:rPr>
              <a:t>70%</a:t>
            </a:r>
            <a:endParaRPr lang="en-GB" sz="800" dirty="0" err="1" smtClean="0">
              <a:solidFill>
                <a:schemeClr val="tx1"/>
              </a:solidFill>
              <a:latin typeface="Georgia" pitchFamily="18" charset="0"/>
            </a:endParaRPr>
          </a:p>
        </p:txBody>
      </p:sp>
      <p:cxnSp>
        <p:nvCxnSpPr>
          <p:cNvPr id="102" name="Straight Arrow Connector 101"/>
          <p:cNvCxnSpPr>
            <a:stCxn id="43" idx="2"/>
            <a:endCxn id="66" idx="0"/>
          </p:cNvCxnSpPr>
          <p:nvPr/>
        </p:nvCxnSpPr>
        <p:spPr>
          <a:xfrm>
            <a:off x="3966244" y="4437112"/>
            <a:ext cx="1385020" cy="1368152"/>
          </a:xfrm>
          <a:prstGeom prst="straightConnector1">
            <a:avLst/>
          </a:prstGeom>
          <a:ln cap="flat">
            <a:solidFill>
              <a:schemeClr val="tx1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Flowchart: Connector 105"/>
          <p:cNvSpPr/>
          <p:nvPr/>
        </p:nvSpPr>
        <p:spPr bwMode="ltGray">
          <a:xfrm>
            <a:off x="4487168" y="5013176"/>
            <a:ext cx="576064" cy="360040"/>
          </a:xfrm>
          <a:prstGeom prst="flowChartConnector">
            <a:avLst/>
          </a:prstGeom>
          <a:solidFill>
            <a:schemeClr val="bg2">
              <a:lumMod val="8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  <a:latin typeface="Georgia" pitchFamily="18" charset="0"/>
              </a:rPr>
              <a:t>100%</a:t>
            </a:r>
            <a:endParaRPr lang="en-GB" sz="800" dirty="0" err="1" smtClean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09" name="Rectangle 108"/>
          <p:cNvSpPr/>
          <p:nvPr/>
        </p:nvSpPr>
        <p:spPr bwMode="ltGray">
          <a:xfrm>
            <a:off x="6356376" y="4869160"/>
            <a:ext cx="864096" cy="504056"/>
          </a:xfrm>
          <a:prstGeom prst="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lIns="72000" tIns="36000" rIns="36000" bIns="3600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700" b="1" smtClean="0">
                <a:solidFill>
                  <a:schemeClr val="bg1"/>
                </a:solidFill>
                <a:latin typeface="Georgia" pitchFamily="18" charset="0"/>
              </a:rPr>
              <a:t>Non-participating </a:t>
            </a:r>
            <a:r>
              <a:rPr lang="cs-CZ" sz="700" b="1" smtClean="0">
                <a:solidFill>
                  <a:schemeClr val="bg1"/>
                </a:solidFill>
                <a:latin typeface="Georgia" pitchFamily="18" charset="0"/>
              </a:rPr>
              <a:t>FFI</a:t>
            </a:r>
            <a:endParaRPr lang="en-US" sz="7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cxnSp>
        <p:nvCxnSpPr>
          <p:cNvPr id="110" name="Straight Arrow Connector 109"/>
          <p:cNvCxnSpPr>
            <a:stCxn id="34" idx="2"/>
            <a:endCxn id="32" idx="1"/>
          </p:cNvCxnSpPr>
          <p:nvPr/>
        </p:nvCxnSpPr>
        <p:spPr>
          <a:xfrm>
            <a:off x="4860032" y="3068960"/>
            <a:ext cx="1427336" cy="396044"/>
          </a:xfrm>
          <a:prstGeom prst="straightConnector1">
            <a:avLst/>
          </a:prstGeom>
          <a:ln cap="flat">
            <a:solidFill>
              <a:schemeClr val="tx1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lowchart: Connector 37"/>
          <p:cNvSpPr/>
          <p:nvPr/>
        </p:nvSpPr>
        <p:spPr bwMode="ltGray">
          <a:xfrm>
            <a:off x="3664016" y="5013176"/>
            <a:ext cx="576064" cy="360040"/>
          </a:xfrm>
          <a:prstGeom prst="flowChartConnector">
            <a:avLst/>
          </a:prstGeom>
          <a:solidFill>
            <a:schemeClr val="bg2">
              <a:lumMod val="8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  <a:latin typeface="Georgia" pitchFamily="18" charset="0"/>
              </a:rPr>
              <a:t>100%</a:t>
            </a:r>
            <a:endParaRPr lang="en-GB" sz="800" dirty="0" err="1" smtClean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45" name="Flowchart: Connector 44"/>
          <p:cNvSpPr/>
          <p:nvPr/>
        </p:nvSpPr>
        <p:spPr bwMode="ltGray">
          <a:xfrm>
            <a:off x="4055120" y="3284984"/>
            <a:ext cx="576064" cy="360040"/>
          </a:xfrm>
          <a:prstGeom prst="flowChartConnector">
            <a:avLst/>
          </a:prstGeom>
          <a:solidFill>
            <a:schemeClr val="bg2">
              <a:lumMod val="8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  <a:latin typeface="Georgia" pitchFamily="18" charset="0"/>
              </a:rPr>
              <a:t>100%</a:t>
            </a:r>
            <a:endParaRPr lang="en-GB" sz="800" dirty="0" err="1" smtClean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2" name="Rectangle 31"/>
          <p:cNvSpPr/>
          <p:nvPr/>
        </p:nvSpPr>
        <p:spPr bwMode="ltGray">
          <a:xfrm>
            <a:off x="6287368" y="3356992"/>
            <a:ext cx="1008112" cy="216024"/>
          </a:xfrm>
          <a:prstGeom prst="rect">
            <a:avLst/>
          </a:prstGeom>
          <a:solidFill>
            <a:schemeClr val="tx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dirty="0" smtClean="0">
                <a:solidFill>
                  <a:schemeClr val="bg1"/>
                </a:solidFill>
                <a:latin typeface="Georgia" pitchFamily="18" charset="0"/>
              </a:rPr>
              <a:t>withholding</a:t>
            </a:r>
            <a:endParaRPr lang="en-US" sz="800" dirty="0">
              <a:solidFill>
                <a:schemeClr val="bg1"/>
              </a:solidFill>
              <a:latin typeface="Georgia" pitchFamily="18" charset="0"/>
            </a:endParaRPr>
          </a:p>
        </p:txBody>
      </p:sp>
      <p:cxnSp>
        <p:nvCxnSpPr>
          <p:cNvPr id="36" name="Straight Arrow Connector 35"/>
          <p:cNvCxnSpPr>
            <a:stCxn id="32" idx="2"/>
            <a:endCxn id="109" idx="0"/>
          </p:cNvCxnSpPr>
          <p:nvPr/>
        </p:nvCxnSpPr>
        <p:spPr>
          <a:xfrm flipH="1">
            <a:off x="6788424" y="3573016"/>
            <a:ext cx="3000" cy="1296144"/>
          </a:xfrm>
          <a:prstGeom prst="straightConnector1">
            <a:avLst/>
          </a:prstGeom>
          <a:ln cap="flat">
            <a:solidFill>
              <a:schemeClr val="tx1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Connector 40"/>
          <p:cNvSpPr/>
          <p:nvPr/>
        </p:nvSpPr>
        <p:spPr bwMode="ltGray">
          <a:xfrm>
            <a:off x="6509018" y="4149080"/>
            <a:ext cx="576064" cy="360040"/>
          </a:xfrm>
          <a:prstGeom prst="flowChartConnector">
            <a:avLst/>
          </a:prstGeom>
          <a:solidFill>
            <a:schemeClr val="bg2">
              <a:lumMod val="8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  <a:latin typeface="Georgia" pitchFamily="18" charset="0"/>
              </a:rPr>
              <a:t>70%</a:t>
            </a:r>
            <a:endParaRPr lang="en-GB" sz="800" dirty="0" err="1" smtClean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42" name="Rectangle 41"/>
          <p:cNvSpPr/>
          <p:nvPr/>
        </p:nvSpPr>
        <p:spPr bwMode="ltGray">
          <a:xfrm>
            <a:off x="6457262" y="1772816"/>
            <a:ext cx="648072" cy="504056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72000" tIns="36000" rIns="36000" bIns="3600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700" i="1" dirty="0" smtClean="0">
                <a:solidFill>
                  <a:schemeClr val="tx1"/>
                </a:solidFill>
                <a:latin typeface="Georgia" pitchFamily="18" charset="0"/>
              </a:rPr>
              <a:t>IRS</a:t>
            </a:r>
            <a:endParaRPr lang="en-US" sz="700" i="1" dirty="0">
              <a:solidFill>
                <a:schemeClr val="tx1"/>
              </a:solidFill>
              <a:latin typeface="Georgia" pitchFamily="18" charset="0"/>
            </a:endParaRPr>
          </a:p>
        </p:txBody>
      </p:sp>
      <p:cxnSp>
        <p:nvCxnSpPr>
          <p:cNvPr id="44" name="Straight Arrow Connector 43"/>
          <p:cNvCxnSpPr>
            <a:stCxn id="32" idx="0"/>
            <a:endCxn id="42" idx="2"/>
          </p:cNvCxnSpPr>
          <p:nvPr/>
        </p:nvCxnSpPr>
        <p:spPr>
          <a:xfrm flipH="1" flipV="1">
            <a:off x="6781298" y="2276872"/>
            <a:ext cx="10126" cy="1080120"/>
          </a:xfrm>
          <a:prstGeom prst="straightConnector1">
            <a:avLst/>
          </a:prstGeom>
          <a:ln cap="flat">
            <a:solidFill>
              <a:schemeClr val="tx1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lowchart: Connector 32"/>
          <p:cNvSpPr/>
          <p:nvPr/>
        </p:nvSpPr>
        <p:spPr bwMode="ltGray">
          <a:xfrm>
            <a:off x="6512018" y="2636912"/>
            <a:ext cx="576064" cy="360040"/>
          </a:xfrm>
          <a:prstGeom prst="flowChartConnector">
            <a:avLst/>
          </a:prstGeom>
          <a:solidFill>
            <a:schemeClr val="tx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Georgia" pitchFamily="18" charset="0"/>
              </a:rPr>
              <a:t>30%</a:t>
            </a:r>
            <a:endParaRPr lang="en-GB" sz="800" dirty="0" err="1" smtClean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48" name="Slide Number Placeholder 47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cs-CZ" smtClean="0"/>
              <a:t>Slide </a:t>
            </a:r>
            <a:fld id="{FBF92EE5-3216-4115-9D46-24C6FD6DF217}" type="slidenum">
              <a:rPr lang="cs-CZ" smtClean="0"/>
              <a:pPr/>
              <a:t>14</a:t>
            </a:fld>
            <a:endParaRPr lang="cs-CZ"/>
          </a:p>
        </p:txBody>
      </p:sp>
      <p:sp>
        <p:nvSpPr>
          <p:cNvPr id="51" name="Date Placeholder 5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cs-CZ" dirty="0" smtClean="0"/>
              <a:t>2</a:t>
            </a:r>
            <a:r>
              <a:rPr lang="en-US" dirty="0" smtClean="0"/>
              <a:t>6</a:t>
            </a:r>
            <a:r>
              <a:rPr lang="cs-CZ" dirty="0" smtClean="0"/>
              <a:t>.0</a:t>
            </a:r>
            <a:r>
              <a:rPr lang="en-US" dirty="0" smtClean="0"/>
              <a:t>4</a:t>
            </a:r>
            <a:r>
              <a:rPr lang="cs-CZ" dirty="0" smtClean="0"/>
              <a:t>.2012</a:t>
            </a:r>
            <a:endParaRPr lang="cs-CZ" dirty="0"/>
          </a:p>
        </p:txBody>
      </p:sp>
      <p:sp>
        <p:nvSpPr>
          <p:cNvPr id="54" name="Footer Placeholder 5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cs-CZ" smtClean="0"/>
              <a:t>FATCA</a:t>
            </a: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Srážková daň pro nepřímé výnosy z U.S. aktiv dle FATCA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533400" y="1745704"/>
            <a:ext cx="8077200" cy="4419600"/>
          </a:xfrm>
        </p:spPr>
        <p:txBody>
          <a:bodyPr/>
          <a:lstStyle/>
          <a:p>
            <a:pPr marL="0" lvl="1">
              <a:buNone/>
            </a:pPr>
            <a:r>
              <a:rPr lang="cs-CZ" sz="1400" b="1" dirty="0" smtClean="0">
                <a:solidFill>
                  <a:schemeClr val="accent1"/>
                </a:solidFill>
                <a:ea typeface="PMingLiU" pitchFamily="18" charset="-120"/>
              </a:rPr>
              <a:t>Uplatnění srážky v případě „</a:t>
            </a:r>
            <a:r>
              <a:rPr lang="en-US" sz="1400" b="1" dirty="0" err="1" smtClean="0">
                <a:solidFill>
                  <a:schemeClr val="accent1"/>
                </a:solidFill>
                <a:ea typeface="PMingLiU" pitchFamily="18" charset="-120"/>
              </a:rPr>
              <a:t>Passthru</a:t>
            </a:r>
            <a:r>
              <a:rPr lang="en-US" sz="1400" b="1" dirty="0" smtClean="0">
                <a:solidFill>
                  <a:schemeClr val="accent1"/>
                </a:solidFill>
                <a:ea typeface="PMingLiU" pitchFamily="18" charset="-120"/>
              </a:rPr>
              <a:t> </a:t>
            </a:r>
            <a:r>
              <a:rPr lang="cs-CZ" sz="1400" b="1" dirty="0" smtClean="0">
                <a:solidFill>
                  <a:schemeClr val="accent1"/>
                </a:solidFill>
                <a:ea typeface="PMingLiU" pitchFamily="18" charset="-120"/>
              </a:rPr>
              <a:t>plateb“</a:t>
            </a:r>
            <a:endParaRPr lang="en-US" sz="1400" b="1" dirty="0" smtClean="0">
              <a:solidFill>
                <a:schemeClr val="accent1"/>
              </a:solidFill>
              <a:ea typeface="PMingLiU" pitchFamily="18" charset="-120"/>
            </a:endParaRPr>
          </a:p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cs-CZ" sz="1400" dirty="0" smtClean="0"/>
              <a:t>„</a:t>
            </a:r>
            <a:r>
              <a:rPr lang="en-US" sz="1400" dirty="0" err="1" smtClean="0"/>
              <a:t>Passthru</a:t>
            </a:r>
            <a:r>
              <a:rPr lang="en-US" sz="1400" dirty="0" smtClean="0"/>
              <a:t> </a:t>
            </a:r>
            <a:r>
              <a:rPr lang="en-US" sz="1400" dirty="0" err="1" smtClean="0"/>
              <a:t>platb</a:t>
            </a:r>
            <a:r>
              <a:rPr lang="cs-CZ" sz="1400" dirty="0" err="1" smtClean="0"/>
              <a:t>ou</a:t>
            </a:r>
            <a:r>
              <a:rPr lang="cs-CZ" sz="1400" dirty="0" smtClean="0"/>
              <a:t>“</a:t>
            </a:r>
            <a:r>
              <a:rPr lang="en-US" sz="1400" dirty="0" smtClean="0"/>
              <a:t> se </a:t>
            </a:r>
            <a:r>
              <a:rPr lang="en-US" sz="1400" dirty="0" err="1" smtClean="0"/>
              <a:t>rozumí</a:t>
            </a:r>
            <a:r>
              <a:rPr lang="cs-CZ" sz="1400" dirty="0" smtClean="0"/>
              <a:t> platba, která není původem přímo z U.S., pokud PFFI, která ji provádí, realizuje část svých výnosů z aktiv přímo držených ve Spojených státech na vlastní účet, je tato platba zahrnuta mezi platby podléhající srážkové dani.</a:t>
            </a:r>
          </a:p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en-US" sz="1400" dirty="0" err="1" smtClean="0"/>
              <a:t>Srážk</a:t>
            </a:r>
            <a:r>
              <a:rPr lang="cs-CZ" sz="1400" dirty="0" err="1" smtClean="0"/>
              <a:t>ová</a:t>
            </a:r>
            <a:r>
              <a:rPr lang="cs-CZ" sz="1400" dirty="0" smtClean="0"/>
              <a:t> daň 30%</a:t>
            </a:r>
            <a:r>
              <a:rPr lang="en-US" sz="1400" dirty="0" smtClean="0"/>
              <a:t> je </a:t>
            </a:r>
            <a:r>
              <a:rPr lang="en-US" sz="1400" dirty="0" err="1" smtClean="0"/>
              <a:t>uplatňována</a:t>
            </a:r>
            <a:r>
              <a:rPr lang="en-US" sz="1400" dirty="0" smtClean="0"/>
              <a:t> </a:t>
            </a:r>
            <a:r>
              <a:rPr lang="cs-CZ" sz="1400" dirty="0" smtClean="0"/>
              <a:t>na </a:t>
            </a:r>
            <a:r>
              <a:rPr lang="en-US" sz="1400" dirty="0" err="1" smtClean="0"/>
              <a:t>procent</a:t>
            </a:r>
            <a:r>
              <a:rPr lang="cs-CZ" sz="1400" dirty="0" err="1" smtClean="0"/>
              <a:t>uální</a:t>
            </a:r>
            <a:r>
              <a:rPr lang="cs-CZ" sz="1400" dirty="0" smtClean="0"/>
              <a:t> část</a:t>
            </a:r>
            <a:r>
              <a:rPr lang="en-US" sz="1400" dirty="0" smtClean="0"/>
              <a:t> z </a:t>
            </a:r>
            <a:r>
              <a:rPr lang="cs-CZ" sz="1400" dirty="0" smtClean="0"/>
              <a:t>této p</a:t>
            </a:r>
            <a:r>
              <a:rPr lang="en-US" sz="1400" dirty="0" err="1" smtClean="0"/>
              <a:t>latby</a:t>
            </a:r>
            <a:r>
              <a:rPr lang="en-US" sz="1400" dirty="0" smtClean="0"/>
              <a:t>, </a:t>
            </a:r>
            <a:r>
              <a:rPr lang="en-US" sz="1400" dirty="0" err="1" smtClean="0"/>
              <a:t>kter</a:t>
            </a:r>
            <a:r>
              <a:rPr lang="cs-CZ" sz="1400" dirty="0" smtClean="0"/>
              <a:t>á</a:t>
            </a:r>
            <a:r>
              <a:rPr lang="en-US" sz="1400" dirty="0" smtClean="0"/>
              <a:t> j</a:t>
            </a:r>
            <a:r>
              <a:rPr lang="cs-CZ" sz="1400" dirty="0" smtClean="0"/>
              <a:t>e</a:t>
            </a:r>
            <a:r>
              <a:rPr lang="en-US" sz="1400" dirty="0" smtClean="0"/>
              <a:t> </a:t>
            </a:r>
            <a:r>
              <a:rPr lang="cs-CZ" sz="1400" dirty="0" smtClean="0"/>
              <a:t>zprostředkovaně kryta</a:t>
            </a:r>
            <a:r>
              <a:rPr lang="en-US" sz="1400" dirty="0" smtClean="0"/>
              <a:t> </a:t>
            </a:r>
            <a:r>
              <a:rPr lang="en-US" sz="1400" dirty="0" err="1" smtClean="0"/>
              <a:t>příjmy</a:t>
            </a:r>
            <a:r>
              <a:rPr lang="en-US" sz="1400" dirty="0" smtClean="0"/>
              <a:t> </a:t>
            </a:r>
            <a:r>
              <a:rPr lang="en-US" sz="1400" dirty="0" err="1" smtClean="0"/>
              <a:t>původem</a:t>
            </a:r>
            <a:r>
              <a:rPr lang="en-US" sz="1400" dirty="0" smtClean="0"/>
              <a:t> z USA</a:t>
            </a:r>
            <a:r>
              <a:rPr lang="cs-CZ" sz="1400" dirty="0" smtClean="0"/>
              <a:t> (</a:t>
            </a:r>
            <a:r>
              <a:rPr lang="en-US" sz="1400" dirty="0" err="1" smtClean="0"/>
              <a:t>Passthru</a:t>
            </a:r>
            <a:r>
              <a:rPr lang="en-US" sz="1400" dirty="0" smtClean="0"/>
              <a:t> </a:t>
            </a:r>
            <a:r>
              <a:rPr lang="en-US" sz="1400" dirty="0" err="1" smtClean="0"/>
              <a:t>Paymen</a:t>
            </a:r>
            <a:r>
              <a:rPr lang="cs-CZ" sz="1400" dirty="0" smtClean="0"/>
              <a:t>t </a:t>
            </a:r>
            <a:r>
              <a:rPr lang="cs-CZ" sz="1400" dirty="0" err="1" smtClean="0"/>
              <a:t>Percentage</a:t>
            </a:r>
            <a:r>
              <a:rPr lang="cs-CZ" sz="1400" dirty="0" smtClean="0"/>
              <a:t>, PPP). </a:t>
            </a:r>
          </a:p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cs-CZ" sz="1400" dirty="0" smtClean="0"/>
              <a:t>Každá FFI musí vyčíslit a čtvrtletně zveřejňovat svůj PPP koeficient.</a:t>
            </a:r>
            <a:endParaRPr lang="cs-CZ" sz="1400" dirty="0" smtClean="0">
              <a:solidFill>
                <a:srgbClr val="FFFF00"/>
              </a:solidFill>
            </a:endParaRPr>
          </a:p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cs-CZ" sz="1400" b="1" i="1" dirty="0" smtClean="0"/>
              <a:t>Zdanění </a:t>
            </a:r>
            <a:r>
              <a:rPr lang="cs-CZ" sz="1400" b="1" i="1" dirty="0" err="1" smtClean="0"/>
              <a:t>passthru</a:t>
            </a:r>
            <a:r>
              <a:rPr lang="cs-CZ" sz="1400" b="1" i="1" dirty="0" smtClean="0"/>
              <a:t> plateb je odloženo předběžně až do roku 2017.</a:t>
            </a:r>
          </a:p>
          <a:p>
            <a:pPr marL="0" lvl="1">
              <a:buNone/>
            </a:pPr>
            <a:endParaRPr lang="cs-CZ" sz="1400" dirty="0">
              <a:solidFill>
                <a:srgbClr val="00B0F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3400" y="4221088"/>
            <a:ext cx="5478760" cy="3600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indent="-274320">
              <a:buClr>
                <a:schemeClr val="tx1"/>
              </a:buClr>
              <a:defRPr/>
            </a:pPr>
            <a:r>
              <a:rPr lang="cs-CZ" sz="1400" u="sng" dirty="0" smtClean="0">
                <a:latin typeface="Georgia" pitchFamily="18" charset="0"/>
              </a:rPr>
              <a:t>Vzorec pro </a:t>
            </a:r>
            <a:r>
              <a:rPr lang="en-US" sz="1400" u="sng" dirty="0" err="1" smtClean="0">
                <a:latin typeface="Georgia" pitchFamily="18" charset="0"/>
              </a:rPr>
              <a:t>Passthru</a:t>
            </a:r>
            <a:r>
              <a:rPr lang="en-US" sz="1400" u="sng" dirty="0" smtClean="0">
                <a:latin typeface="Georgia" pitchFamily="18" charset="0"/>
              </a:rPr>
              <a:t> </a:t>
            </a:r>
            <a:r>
              <a:rPr lang="en-US" sz="1400" u="sng" dirty="0" err="1" smtClean="0">
                <a:latin typeface="Georgia" pitchFamily="18" charset="0"/>
              </a:rPr>
              <a:t>Paymen</a:t>
            </a:r>
            <a:r>
              <a:rPr lang="cs-CZ" sz="1400" u="sng" dirty="0" smtClean="0">
                <a:latin typeface="Georgia" pitchFamily="18" charset="0"/>
              </a:rPr>
              <a:t>t </a:t>
            </a:r>
            <a:r>
              <a:rPr lang="cs-CZ" sz="1400" u="sng" dirty="0" err="1" smtClean="0">
                <a:latin typeface="Georgia" pitchFamily="18" charset="0"/>
              </a:rPr>
              <a:t>Percentage</a:t>
            </a:r>
            <a:r>
              <a:rPr lang="cs-CZ" sz="1400" u="sng" dirty="0" smtClean="0">
                <a:latin typeface="Georgia" pitchFamily="18" charset="0"/>
              </a:rPr>
              <a:t> (PPP)</a:t>
            </a:r>
            <a:endParaRPr lang="en-US" sz="1400" u="sng" dirty="0" smtClean="0">
              <a:latin typeface="Georgia" pitchFamily="18" charset="0"/>
            </a:endParaRPr>
          </a:p>
          <a:p>
            <a:pPr marL="0" marR="0" lvl="0" indent="-2743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				</a:t>
            </a:r>
          </a:p>
        </p:txBody>
      </p:sp>
      <p:sp>
        <p:nvSpPr>
          <p:cNvPr id="15" name="Rectangle 14"/>
          <p:cNvSpPr>
            <a:spLocks noChangeAspect="1"/>
          </p:cNvSpPr>
          <p:nvPr/>
        </p:nvSpPr>
        <p:spPr bwMode="ltGray">
          <a:xfrm>
            <a:off x="539552" y="4578440"/>
            <a:ext cx="6768751" cy="434736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2"/>
                </a:solidFill>
                <a:latin typeface="Georgia" pitchFamily="18" charset="0"/>
                <a:cs typeface="Arial" pitchFamily="34" charset="0"/>
              </a:rPr>
              <a:t>Průměrný objem</a:t>
            </a:r>
            <a:r>
              <a:rPr lang="en-US" sz="1200" dirty="0" smtClean="0">
                <a:solidFill>
                  <a:schemeClr val="tx2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cs-CZ" sz="1200" dirty="0" smtClean="0">
                <a:solidFill>
                  <a:schemeClr val="tx2"/>
                </a:solidFill>
                <a:latin typeface="Georgia" pitchFamily="18" charset="0"/>
                <a:cs typeface="Arial" pitchFamily="34" charset="0"/>
              </a:rPr>
              <a:t>U.S. aktiv držených PFFI v každém ze čtyř předcházejících čtvrtletích</a:t>
            </a:r>
            <a:endParaRPr lang="en-US" sz="1200" dirty="0" smtClean="0">
              <a:solidFill>
                <a:schemeClr val="tx2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16" name="Rectangle 15"/>
          <p:cNvSpPr>
            <a:spLocks noChangeAspect="1"/>
          </p:cNvSpPr>
          <p:nvPr/>
        </p:nvSpPr>
        <p:spPr bwMode="ltGray">
          <a:xfrm>
            <a:off x="539552" y="5342384"/>
            <a:ext cx="6768753" cy="462880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2"/>
                </a:solidFill>
                <a:latin typeface="Georgia" pitchFamily="18" charset="0"/>
                <a:cs typeface="Arial" pitchFamily="34" charset="0"/>
              </a:rPr>
              <a:t>Průměrný objem všech aktiv držených PFFI v každém ze čtyř předcházejících čtvrtletích</a:t>
            </a:r>
            <a:endParaRPr lang="en-US" sz="1200" dirty="0" smtClean="0">
              <a:solidFill>
                <a:schemeClr val="tx2"/>
              </a:solidFill>
              <a:latin typeface="Georgia" pitchFamily="18" charset="0"/>
              <a:cs typeface="Arial" pitchFamily="34" charset="0"/>
            </a:endParaRPr>
          </a:p>
          <a:p>
            <a:pPr algn="ctr"/>
            <a:r>
              <a:rPr lang="cs-CZ" sz="12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200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Division 16"/>
          <p:cNvSpPr/>
          <p:nvPr/>
        </p:nvSpPr>
        <p:spPr bwMode="ltGray">
          <a:xfrm>
            <a:off x="3995936" y="5013176"/>
            <a:ext cx="385192" cy="308992"/>
          </a:xfrm>
          <a:prstGeom prst="mathDivide">
            <a:avLst/>
          </a:prstGeom>
          <a:solidFill>
            <a:schemeClr val="tx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cs-CZ" smtClean="0"/>
              <a:t>Slide </a:t>
            </a:r>
            <a:fld id="{FBF92EE5-3216-4115-9D46-24C6FD6DF217}" type="slidenum">
              <a:rPr lang="cs-CZ" smtClean="0"/>
              <a:pPr/>
              <a:t>15</a:t>
            </a:fld>
            <a:endParaRPr lang="cs-CZ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cs-CZ" dirty="0" smtClean="0"/>
              <a:t>2</a:t>
            </a:r>
            <a:r>
              <a:rPr lang="en-US" dirty="0" smtClean="0"/>
              <a:t>6</a:t>
            </a:r>
            <a:r>
              <a:rPr lang="cs-CZ" dirty="0" smtClean="0"/>
              <a:t>.0</a:t>
            </a:r>
            <a:r>
              <a:rPr lang="en-US" dirty="0" smtClean="0"/>
              <a:t>4</a:t>
            </a:r>
            <a:r>
              <a:rPr lang="cs-CZ" dirty="0" smtClean="0"/>
              <a:t>.2012</a:t>
            </a:r>
            <a:endParaRPr lang="cs-CZ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cs-CZ" dirty="0" smtClean="0"/>
              <a:t>FATCA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Vykazovací povinnost dle FATCA</a:t>
            </a:r>
            <a:endParaRPr lang="cs-CZ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18886" y="1716924"/>
            <a:ext cx="7869538" cy="48804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lvl="1">
              <a:spcAft>
                <a:spcPts val="900"/>
              </a:spcAft>
              <a:buClr>
                <a:srgbClr val="C00000"/>
              </a:buClr>
              <a:buSzPct val="100000"/>
              <a:tabLst>
                <a:tab pos="0" algn="l"/>
              </a:tabLst>
              <a:defRPr/>
            </a:pPr>
            <a:r>
              <a:rPr lang="en-US" sz="1400" b="1" dirty="0" smtClean="0">
                <a:solidFill>
                  <a:schemeClr val="accent1"/>
                </a:solidFill>
                <a:latin typeface="Georgia" pitchFamily="18" charset="0"/>
                <a:ea typeface="PMingLiU" pitchFamily="18" charset="-120"/>
              </a:rPr>
              <a:t>FATCA </a:t>
            </a:r>
            <a:r>
              <a:rPr lang="cs-CZ" sz="1400" b="1" dirty="0" smtClean="0">
                <a:solidFill>
                  <a:schemeClr val="accent1"/>
                </a:solidFill>
                <a:latin typeface="Georgia" pitchFamily="18" charset="0"/>
                <a:ea typeface="PMingLiU" pitchFamily="18" charset="-120"/>
              </a:rPr>
              <a:t>požaduje po PFFI každoročně vykazovat a hlásit informace o </a:t>
            </a:r>
            <a:r>
              <a:rPr lang="en-US" sz="1400" b="1" dirty="0" err="1" smtClean="0">
                <a:solidFill>
                  <a:schemeClr val="accent1"/>
                </a:solidFill>
                <a:latin typeface="Georgia" pitchFamily="18" charset="0"/>
                <a:ea typeface="PMingLiU" pitchFamily="18" charset="-120"/>
              </a:rPr>
              <a:t>účt</a:t>
            </a:r>
            <a:r>
              <a:rPr lang="cs-CZ" sz="1400" b="1" dirty="0" smtClean="0">
                <a:solidFill>
                  <a:schemeClr val="accent1"/>
                </a:solidFill>
                <a:latin typeface="Georgia" pitchFamily="18" charset="0"/>
                <a:ea typeface="PMingLiU" pitchFamily="18" charset="-120"/>
              </a:rPr>
              <a:t>ech</a:t>
            </a:r>
            <a:r>
              <a:rPr lang="en-US" sz="1400" b="1" dirty="0" smtClean="0">
                <a:solidFill>
                  <a:schemeClr val="accent1"/>
                </a:solidFill>
                <a:latin typeface="Georgia" pitchFamily="18" charset="0"/>
                <a:ea typeface="PMingLiU" pitchFamily="18" charset="-120"/>
              </a:rPr>
              <a:t> </a:t>
            </a:r>
            <a:r>
              <a:rPr lang="cs-CZ" sz="1400" b="1" dirty="0" smtClean="0">
                <a:solidFill>
                  <a:schemeClr val="accent1"/>
                </a:solidFill>
                <a:latin typeface="Georgia" pitchFamily="18" charset="0"/>
                <a:ea typeface="PMingLiU" pitchFamily="18" charset="-120"/>
              </a:rPr>
              <a:t>držených U.S. občany </a:t>
            </a:r>
            <a:r>
              <a:rPr lang="en-US" sz="1400" b="1" dirty="0" smtClean="0">
                <a:solidFill>
                  <a:schemeClr val="accent1"/>
                </a:solidFill>
                <a:latin typeface="Georgia" pitchFamily="18" charset="0"/>
                <a:ea typeface="PMingLiU" pitchFamily="18" charset="-120"/>
              </a:rPr>
              <a:t>a NFFE</a:t>
            </a:r>
            <a:r>
              <a:rPr lang="cs-CZ" sz="1400" b="1" dirty="0" smtClean="0">
                <a:solidFill>
                  <a:schemeClr val="accent1"/>
                </a:solidFill>
                <a:latin typeface="Georgia" pitchFamily="18" charset="0"/>
                <a:ea typeface="PMingLiU" pitchFamily="18" charset="-120"/>
              </a:rPr>
              <a:t> vlastněných U.S. subjekty</a:t>
            </a:r>
            <a:r>
              <a:rPr lang="en-US" sz="1400" b="1" dirty="0" smtClean="0">
                <a:solidFill>
                  <a:schemeClr val="accent1"/>
                </a:solidFill>
                <a:latin typeface="Georgia" pitchFamily="18" charset="0"/>
                <a:ea typeface="PMingLiU" pitchFamily="18" charset="-120"/>
              </a:rPr>
              <a:t>.</a:t>
            </a:r>
          </a:p>
          <a:p>
            <a:pPr marL="168275" lvl="1" indent="-168275">
              <a:spcAft>
                <a:spcPts val="900"/>
              </a:spcAft>
              <a:buClr>
                <a:srgbClr val="C00000"/>
              </a:buClr>
              <a:buSzPct val="100000"/>
              <a:defRPr/>
            </a:pPr>
            <a:r>
              <a:rPr lang="cs-CZ" sz="1400" dirty="0" smtClean="0">
                <a:latin typeface="Georgia" pitchFamily="18" charset="0"/>
                <a:ea typeface="PMingLiU" pitchFamily="18" charset="-120"/>
              </a:rPr>
              <a:t>PFFI budou mít povinnost vykazovat a hlásit IRS jednou ročně: </a:t>
            </a:r>
            <a:endParaRPr lang="en-US" sz="1400" dirty="0" smtClean="0">
              <a:latin typeface="Georgia" pitchFamily="18" charset="0"/>
              <a:ea typeface="PMingLiU" pitchFamily="18" charset="-120"/>
            </a:endParaRPr>
          </a:p>
          <a:p>
            <a:pPr marL="168275" lvl="1" indent="-168275">
              <a:spcAft>
                <a:spcPts val="900"/>
              </a:spcAft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pl-PL" sz="1400" dirty="0" err="1" smtClean="0">
                <a:latin typeface="Georgia" pitchFamily="18" charset="0"/>
                <a:ea typeface="PMingLiU" pitchFamily="18" charset="-120"/>
              </a:rPr>
              <a:t>Zůstatky</a:t>
            </a:r>
            <a:r>
              <a:rPr lang="pl-PL" sz="1400" dirty="0" smtClean="0">
                <a:latin typeface="Georgia" pitchFamily="18" charset="0"/>
                <a:ea typeface="PMingLiU" pitchFamily="18" charset="-120"/>
              </a:rPr>
              <a:t> na </a:t>
            </a:r>
            <a:r>
              <a:rPr lang="pl-PL" sz="1400" dirty="0" err="1" smtClean="0">
                <a:latin typeface="Georgia" pitchFamily="18" charset="0"/>
                <a:ea typeface="PMingLiU" pitchFamily="18" charset="-120"/>
              </a:rPr>
              <a:t>účtech</a:t>
            </a:r>
            <a:r>
              <a:rPr lang="pl-PL" sz="1400" dirty="0" smtClean="0">
                <a:latin typeface="Georgia" pitchFamily="18" charset="0"/>
                <a:ea typeface="PMingLiU" pitchFamily="18" charset="-120"/>
              </a:rPr>
              <a:t> k 31. </a:t>
            </a:r>
            <a:r>
              <a:rPr lang="pl-PL" sz="1400" dirty="0" err="1" smtClean="0">
                <a:latin typeface="Georgia" pitchFamily="18" charset="0"/>
                <a:ea typeface="PMingLiU" pitchFamily="18" charset="-120"/>
              </a:rPr>
              <a:t>prosinci</a:t>
            </a:r>
            <a:r>
              <a:rPr lang="en-US" sz="1400" dirty="0" smtClean="0">
                <a:latin typeface="Georgia" pitchFamily="18" charset="0"/>
                <a:ea typeface="PMingLiU" pitchFamily="18" charset="-120"/>
              </a:rPr>
              <a:t>;</a:t>
            </a:r>
          </a:p>
          <a:p>
            <a:pPr marL="168275" lvl="1" indent="-168275">
              <a:spcAft>
                <a:spcPts val="900"/>
              </a:spcAft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cs-CZ" sz="1400" dirty="0" smtClean="0">
                <a:latin typeface="Georgia" pitchFamily="18" charset="0"/>
                <a:ea typeface="PMingLiU" pitchFamily="18" charset="-120"/>
              </a:rPr>
              <a:t>Hrubý objem vyplacených</a:t>
            </a:r>
            <a:r>
              <a:rPr lang="en-US" sz="1400" dirty="0" smtClean="0">
                <a:latin typeface="Georgia" pitchFamily="18" charset="0"/>
                <a:ea typeface="PMingLiU" pitchFamily="18" charset="-120"/>
              </a:rPr>
              <a:t> </a:t>
            </a:r>
            <a:r>
              <a:rPr lang="cs-CZ" sz="1400" dirty="0" smtClean="0">
                <a:latin typeface="Georgia" pitchFamily="18" charset="0"/>
                <a:ea typeface="PMingLiU" pitchFamily="18" charset="-120"/>
              </a:rPr>
              <a:t>dividend;</a:t>
            </a:r>
          </a:p>
          <a:p>
            <a:pPr marL="168275" lvl="1" indent="-168275">
              <a:spcAft>
                <a:spcPts val="900"/>
              </a:spcAft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cs-CZ" sz="1400" dirty="0" smtClean="0">
                <a:latin typeface="Georgia" pitchFamily="18" charset="0"/>
                <a:ea typeface="PMingLiU" pitchFamily="18" charset="-120"/>
              </a:rPr>
              <a:t>Hrubý objem vyplacených úroků;</a:t>
            </a:r>
          </a:p>
          <a:p>
            <a:pPr marL="168275" lvl="1" indent="-168275">
              <a:spcAft>
                <a:spcPts val="900"/>
              </a:spcAft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cs-CZ" sz="1400" dirty="0" smtClean="0">
                <a:latin typeface="Georgia" pitchFamily="18" charset="0"/>
                <a:ea typeface="PMingLiU" pitchFamily="18" charset="-120"/>
              </a:rPr>
              <a:t>Hrubý objem ostatních vyplacených příjmů;</a:t>
            </a:r>
          </a:p>
          <a:p>
            <a:pPr marL="168275" lvl="1" indent="-168275">
              <a:spcAft>
                <a:spcPts val="900"/>
              </a:spcAft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cs-CZ" sz="1400" dirty="0" smtClean="0">
                <a:latin typeface="Georgia" pitchFamily="18" charset="0"/>
                <a:ea typeface="PMingLiU" pitchFamily="18" charset="-120"/>
              </a:rPr>
              <a:t>Hrubé výnosy z prodeje majetku, které PFFI učinil jako </a:t>
            </a:r>
            <a:r>
              <a:rPr lang="en-US" sz="1400" dirty="0" smtClean="0">
                <a:latin typeface="Georgia" pitchFamily="18" charset="0"/>
                <a:ea typeface="PMingLiU" pitchFamily="18" charset="-120"/>
              </a:rPr>
              <a:t>custodian, broker, </a:t>
            </a:r>
            <a:r>
              <a:rPr lang="cs-CZ" sz="1400" dirty="0" smtClean="0">
                <a:latin typeface="Georgia" pitchFamily="18" charset="0"/>
                <a:ea typeface="PMingLiU" pitchFamily="18" charset="-120"/>
              </a:rPr>
              <a:t>mandatář</a:t>
            </a:r>
            <a:r>
              <a:rPr lang="en-US" sz="1400" dirty="0" smtClean="0">
                <a:latin typeface="Georgia" pitchFamily="18" charset="0"/>
                <a:ea typeface="PMingLiU" pitchFamily="18" charset="-120"/>
              </a:rPr>
              <a:t>.</a:t>
            </a:r>
          </a:p>
          <a:p>
            <a:pPr marL="168275" lvl="1" indent="-168275">
              <a:spcAft>
                <a:spcPts val="900"/>
              </a:spcAft>
              <a:buClr>
                <a:srgbClr val="C00000"/>
              </a:buClr>
              <a:buSzPct val="100000"/>
              <a:defRPr/>
            </a:pPr>
            <a:endParaRPr lang="fr-FR" sz="1400" dirty="0" smtClean="0">
              <a:latin typeface="Georgia" pitchFamily="18" charset="0"/>
              <a:ea typeface="PMingLiU" pitchFamily="18" charset="-120"/>
            </a:endParaRPr>
          </a:p>
          <a:p>
            <a:pPr marL="0" lvl="1">
              <a:spcAft>
                <a:spcPts val="900"/>
              </a:spcAft>
              <a:buClr>
                <a:srgbClr val="C00000"/>
              </a:buClr>
              <a:buSzPct val="100000"/>
              <a:defRPr/>
            </a:pPr>
            <a:r>
              <a:rPr lang="cs-CZ" sz="1400" dirty="0" smtClean="0">
                <a:latin typeface="Georgia" pitchFamily="18" charset="0"/>
                <a:ea typeface="PMingLiU" pitchFamily="18" charset="-120"/>
              </a:rPr>
              <a:t>Podobná vykazovací povinnost platí pro nespolupracující klienty, jejichž informace budou zasílány hromadně a bez osobních údajů.</a:t>
            </a:r>
            <a:endParaRPr lang="en-US" sz="1400" dirty="0" smtClean="0">
              <a:latin typeface="Georgia" pitchFamily="18" charset="0"/>
              <a:ea typeface="PMingLiU" pitchFamily="18" charset="-120"/>
            </a:endParaRPr>
          </a:p>
          <a:p>
            <a:pPr marL="0" lvl="1">
              <a:spcAft>
                <a:spcPts val="900"/>
              </a:spcAft>
              <a:buClr>
                <a:srgbClr val="C00000"/>
              </a:buClr>
              <a:buSzPct val="100000"/>
              <a:defRPr/>
            </a:pPr>
            <a:r>
              <a:rPr lang="pl-PL" sz="1400" dirty="0" err="1" smtClean="0">
                <a:latin typeface="Georgia" pitchFamily="18" charset="0"/>
                <a:ea typeface="PMingLiU" pitchFamily="18" charset="-120"/>
              </a:rPr>
              <a:t>Vykazovací</a:t>
            </a:r>
            <a:r>
              <a:rPr lang="pl-PL" sz="1400" dirty="0" smtClean="0">
                <a:latin typeface="Georgia" pitchFamily="18" charset="0"/>
                <a:ea typeface="PMingLiU" pitchFamily="18" charset="-120"/>
              </a:rPr>
              <a:t> </a:t>
            </a:r>
            <a:r>
              <a:rPr lang="pl-PL" sz="1400" dirty="0" err="1" smtClean="0">
                <a:latin typeface="Georgia" pitchFamily="18" charset="0"/>
                <a:ea typeface="PMingLiU" pitchFamily="18" charset="-120"/>
              </a:rPr>
              <a:t>povinnosti</a:t>
            </a:r>
            <a:r>
              <a:rPr lang="pl-PL" sz="1400" dirty="0" smtClean="0">
                <a:latin typeface="Georgia" pitchFamily="18" charset="0"/>
                <a:ea typeface="PMingLiU" pitchFamily="18" charset="-120"/>
              </a:rPr>
              <a:t> </a:t>
            </a:r>
            <a:r>
              <a:rPr lang="pl-PL" sz="1400" dirty="0" err="1" smtClean="0">
                <a:latin typeface="Georgia" pitchFamily="18" charset="0"/>
                <a:ea typeface="PMingLiU" pitchFamily="18" charset="-120"/>
              </a:rPr>
              <a:t>budou</a:t>
            </a:r>
            <a:r>
              <a:rPr lang="pl-PL" sz="1400" dirty="0" smtClean="0">
                <a:latin typeface="Georgia" pitchFamily="18" charset="0"/>
                <a:ea typeface="PMingLiU" pitchFamily="18" charset="-120"/>
              </a:rPr>
              <a:t> </a:t>
            </a:r>
            <a:r>
              <a:rPr lang="pl-PL" sz="1400" dirty="0" err="1" smtClean="0">
                <a:latin typeface="Georgia" pitchFamily="18" charset="0"/>
                <a:ea typeface="PMingLiU" pitchFamily="18" charset="-120"/>
              </a:rPr>
              <a:t>vstupovat</a:t>
            </a:r>
            <a:r>
              <a:rPr lang="pl-PL" sz="1400" dirty="0" smtClean="0">
                <a:latin typeface="Georgia" pitchFamily="18" charset="0"/>
                <a:ea typeface="PMingLiU" pitchFamily="18" charset="-120"/>
              </a:rPr>
              <a:t> v </a:t>
            </a:r>
            <a:r>
              <a:rPr lang="pl-PL" sz="1400" dirty="0" err="1" smtClean="0">
                <a:latin typeface="Georgia" pitchFamily="18" charset="0"/>
                <a:ea typeface="PMingLiU" pitchFamily="18" charset="-120"/>
              </a:rPr>
              <a:t>platnost</a:t>
            </a:r>
            <a:r>
              <a:rPr lang="pl-PL" sz="1400" dirty="0" smtClean="0">
                <a:latin typeface="Georgia" pitchFamily="18" charset="0"/>
                <a:ea typeface="PMingLiU" pitchFamily="18" charset="-120"/>
              </a:rPr>
              <a:t> </a:t>
            </a:r>
            <a:r>
              <a:rPr lang="pl-PL" sz="1400" dirty="0" err="1" smtClean="0">
                <a:latin typeface="Georgia" pitchFamily="18" charset="0"/>
                <a:ea typeface="PMingLiU" pitchFamily="18" charset="-120"/>
              </a:rPr>
              <a:t>postupně</a:t>
            </a:r>
            <a:r>
              <a:rPr lang="pl-PL" sz="1400" dirty="0" smtClean="0">
                <a:latin typeface="Georgia" pitchFamily="18" charset="0"/>
                <a:ea typeface="PMingLiU" pitchFamily="18" charset="-120"/>
              </a:rPr>
              <a:t> od roku 2014 do roku 2017.</a:t>
            </a:r>
            <a:endParaRPr lang="cs-CZ" sz="1400" dirty="0" smtClean="0">
              <a:latin typeface="Georgia" pitchFamily="18" charset="0"/>
              <a:ea typeface="PMingLiU" pitchFamily="18" charset="-12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cs-CZ" smtClean="0"/>
              <a:t>Slide </a:t>
            </a:r>
            <a:fld id="{FBF92EE5-3216-4115-9D46-24C6FD6DF217}" type="slidenum">
              <a:rPr lang="cs-CZ" smtClean="0"/>
              <a:pPr/>
              <a:t>16</a:t>
            </a:fld>
            <a:endParaRPr lang="cs-CZ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cs-CZ" dirty="0" smtClean="0"/>
              <a:t>2</a:t>
            </a:r>
            <a:r>
              <a:rPr lang="en-US" dirty="0" smtClean="0"/>
              <a:t>6</a:t>
            </a:r>
            <a:r>
              <a:rPr lang="cs-CZ" dirty="0" smtClean="0"/>
              <a:t>.0</a:t>
            </a:r>
            <a:r>
              <a:rPr lang="en-US" dirty="0" smtClean="0"/>
              <a:t>4</a:t>
            </a:r>
            <a:r>
              <a:rPr lang="cs-CZ" dirty="0" smtClean="0"/>
              <a:t>.2012</a:t>
            </a:r>
            <a:endParaRPr lang="cs-CZ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cs-CZ" dirty="0" smtClean="0"/>
              <a:t>FATCA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Shrnutí rizik vyplývajících z FATCA pro </a:t>
            </a:r>
            <a:r>
              <a:rPr lang="en-US" dirty="0" err="1" smtClean="0"/>
              <a:t>finan</a:t>
            </a:r>
            <a:r>
              <a:rPr lang="cs-CZ" dirty="0" smtClean="0"/>
              <a:t>ční instituce ve Slovenské republice</a:t>
            </a:r>
            <a:endParaRPr lang="en-GB" b="0" i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533400" y="1752600"/>
            <a:ext cx="8077200" cy="4628728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sz="1400" b="1" dirty="0" smtClean="0">
                <a:solidFill>
                  <a:schemeClr val="tx2"/>
                </a:solidFill>
              </a:rPr>
              <a:t>Volba statutu NFFI</a:t>
            </a:r>
          </a:p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cs-CZ" sz="1400" dirty="0" smtClean="0">
                <a:ea typeface="PMingLiU" pitchFamily="18" charset="-120"/>
              </a:rPr>
              <a:t>Uplatnění 30% srážky na platby přijaté prostřednictvím U.S. banky nebo PFFI</a:t>
            </a:r>
          </a:p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cs-CZ" sz="1400" dirty="0" smtClean="0">
                <a:ea typeface="PMingLiU" pitchFamily="18" charset="-120"/>
              </a:rPr>
              <a:t>Vypovězení nostro účtů vedených u amerických korespondenčních bank a u PFFI</a:t>
            </a:r>
          </a:p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cs-CZ" sz="1400" dirty="0" smtClean="0">
                <a:ea typeface="PMingLiU" pitchFamily="18" charset="-120"/>
              </a:rPr>
              <a:t>Vyloučení ze seznamu přijatelných protistran pro obchodování na finančních trzích</a:t>
            </a:r>
          </a:p>
          <a:p>
            <a:pPr>
              <a:spcBef>
                <a:spcPts val="600"/>
              </a:spcBef>
            </a:pPr>
            <a:r>
              <a:rPr lang="cs-CZ" sz="1400" b="1" dirty="0" smtClean="0">
                <a:solidFill>
                  <a:schemeClr val="tx2"/>
                </a:solidFill>
              </a:rPr>
              <a:t>Sdílení osobních údajů a bankovního tajemství s IRS</a:t>
            </a:r>
          </a:p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cs-CZ" sz="1400" dirty="0" smtClean="0">
                <a:ea typeface="PMingLiU" pitchFamily="18" charset="-120"/>
              </a:rPr>
              <a:t>Předávání informací o klientech a jejich účtech třetí osobě v zahraničí na základě smlouvy s IRS</a:t>
            </a:r>
          </a:p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cs-CZ" sz="1400" dirty="0" smtClean="0">
                <a:ea typeface="PMingLiU" pitchFamily="18" charset="-120"/>
              </a:rPr>
              <a:t>Nutný předchozí souhlas klienta</a:t>
            </a:r>
          </a:p>
          <a:p>
            <a:pPr marL="168275" lvl="1" indent="-168275">
              <a:spcBef>
                <a:spcPts val="600"/>
              </a:spcBef>
              <a:buClr>
                <a:srgbClr val="C00000"/>
              </a:buClr>
              <a:buSzPct val="100000"/>
              <a:buNone/>
            </a:pPr>
            <a:r>
              <a:rPr lang="cs-CZ" sz="1400" b="1" dirty="0" smtClean="0">
                <a:solidFill>
                  <a:schemeClr val="tx2"/>
                </a:solidFill>
              </a:rPr>
              <a:t>Realizace srážek</a:t>
            </a:r>
          </a:p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cs-CZ" sz="1400" dirty="0" smtClean="0">
                <a:ea typeface="PMingLiU" pitchFamily="18" charset="-120"/>
              </a:rPr>
              <a:t>Nejedná se o daň dle slovenských daňových předpisů a zákonů</a:t>
            </a:r>
          </a:p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cs-CZ" sz="1400" dirty="0" smtClean="0">
                <a:ea typeface="PMingLiU" pitchFamily="18" charset="-120"/>
              </a:rPr>
              <a:t>Riziko žalob na neoprávněné krácení plateb</a:t>
            </a:r>
          </a:p>
          <a:p>
            <a:pPr marL="168275" lvl="1" indent="-168275">
              <a:spcBef>
                <a:spcPts val="600"/>
              </a:spcBef>
              <a:buClr>
                <a:srgbClr val="C00000"/>
              </a:buClr>
              <a:buSzPct val="100000"/>
              <a:buNone/>
            </a:pPr>
            <a:r>
              <a:rPr lang="cs-CZ" sz="1400" b="1" dirty="0" smtClean="0">
                <a:solidFill>
                  <a:schemeClr val="tx2"/>
                </a:solidFill>
              </a:rPr>
              <a:t>Vyloučení U.S. klientů nebo nespolupracujících klientů</a:t>
            </a:r>
          </a:p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cs-CZ" sz="1400" dirty="0" smtClean="0">
                <a:ea typeface="PMingLiU" pitchFamily="18" charset="-120"/>
              </a:rPr>
              <a:t>Nutnost úpravy obchodní strategie a VOP</a:t>
            </a:r>
          </a:p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cs-CZ" sz="1400" dirty="0" smtClean="0">
                <a:ea typeface="PMingLiU" pitchFamily="18" charset="-120"/>
              </a:rPr>
              <a:t>Riziko žalob na diskriminační zacházení</a:t>
            </a:r>
          </a:p>
          <a:p>
            <a:pPr marL="168275" lvl="1" indent="-168275">
              <a:buClr>
                <a:srgbClr val="C00000"/>
              </a:buClr>
              <a:buSzPct val="100000"/>
              <a:buNone/>
            </a:pPr>
            <a:endParaRPr lang="cs-CZ" sz="1600" dirty="0" smtClean="0">
              <a:ea typeface="PMingLiU" pitchFamily="18" charset="-120"/>
            </a:endParaRPr>
          </a:p>
          <a:p>
            <a:pPr marL="168275" lvl="1" indent="-168275">
              <a:buClr>
                <a:srgbClr val="C00000"/>
              </a:buClr>
              <a:buSzPct val="100000"/>
              <a:buNone/>
            </a:pPr>
            <a:endParaRPr lang="cs-CZ" sz="1600" dirty="0" smtClean="0">
              <a:ea typeface="PMingLiU" pitchFamily="18" charset="-12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cs-CZ" smtClean="0"/>
              <a:t>Slide </a:t>
            </a:r>
            <a:fld id="{FBF92EE5-3216-4115-9D46-24C6FD6DF217}" type="slidenum">
              <a:rPr lang="cs-CZ" smtClean="0"/>
              <a:pPr/>
              <a:t>17</a:t>
            </a:fld>
            <a:endParaRPr lang="cs-CZ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cs-CZ" dirty="0" smtClean="0"/>
              <a:t>2</a:t>
            </a:r>
            <a:r>
              <a:rPr lang="en-US" dirty="0" smtClean="0"/>
              <a:t>6</a:t>
            </a:r>
            <a:r>
              <a:rPr lang="cs-CZ" dirty="0" smtClean="0"/>
              <a:t>.0</a:t>
            </a:r>
            <a:r>
              <a:rPr lang="en-US" dirty="0" smtClean="0"/>
              <a:t>4</a:t>
            </a:r>
            <a:r>
              <a:rPr lang="cs-CZ" dirty="0" smtClean="0"/>
              <a:t>.2012</a:t>
            </a:r>
            <a:endParaRPr lang="cs-CZ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cs-CZ" dirty="0" smtClean="0"/>
              <a:t>FATCA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Poslední vývoj:</a:t>
            </a:r>
            <a:br>
              <a:rPr lang="cs-CZ" dirty="0" smtClean="0"/>
            </a:br>
            <a:r>
              <a:rPr lang="cs-CZ" dirty="0" smtClean="0"/>
              <a:t>Mezivládní jednání o implementaci FATCA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533400" y="1988840"/>
            <a:ext cx="8077200" cy="4183360"/>
          </a:xfrm>
        </p:spPr>
        <p:txBody>
          <a:bodyPr>
            <a:normAutofit lnSpcReduction="10000"/>
          </a:bodyPr>
          <a:lstStyle/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cs-CZ" sz="1600" dirty="0" smtClean="0"/>
              <a:t>USA uvažují o podepsání smluv s jinými státy </a:t>
            </a:r>
            <a:r>
              <a:rPr lang="cs-CZ" sz="1600" dirty="0" smtClean="0">
                <a:ea typeface="PMingLiU" pitchFamily="18" charset="-120"/>
              </a:rPr>
              <a:t>s cílem usnadnit implementaci FATCA a předejít tím konfliktům s místními zákony a následným právním rizikům pro PFFI.</a:t>
            </a:r>
          </a:p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cs-CZ" sz="1600" dirty="0" smtClean="0">
                <a:ea typeface="PMingLiU" pitchFamily="18" charset="-120"/>
              </a:rPr>
              <a:t>Současný trend směřuje k větší mezistátní koordinaci s cílem dále omezovat daňové úniky.</a:t>
            </a:r>
          </a:p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cs-CZ" sz="1600" dirty="0" smtClean="0">
                <a:ea typeface="PMingLiU" pitchFamily="18" charset="-120"/>
              </a:rPr>
              <a:t>8. února 2012 vydaly </a:t>
            </a:r>
            <a:r>
              <a:rPr lang="en-US" sz="1600" dirty="0" smtClean="0">
                <a:ea typeface="PMingLiU" pitchFamily="18" charset="-120"/>
              </a:rPr>
              <a:t>Franc</a:t>
            </a:r>
            <a:r>
              <a:rPr lang="cs-CZ" sz="1600" dirty="0" smtClean="0">
                <a:ea typeface="PMingLiU" pitchFamily="18" charset="-120"/>
              </a:rPr>
              <a:t>i</a:t>
            </a:r>
            <a:r>
              <a:rPr lang="en-US" sz="1600" dirty="0" smtClean="0">
                <a:ea typeface="PMingLiU" pitchFamily="18" charset="-120"/>
              </a:rPr>
              <a:t>e, </a:t>
            </a:r>
            <a:r>
              <a:rPr lang="cs-CZ" sz="1600" dirty="0" smtClean="0">
                <a:ea typeface="PMingLiU" pitchFamily="18" charset="-120"/>
              </a:rPr>
              <a:t>Německo, Š</a:t>
            </a:r>
            <a:r>
              <a:rPr lang="en-US" sz="1600" dirty="0" smtClean="0">
                <a:ea typeface="PMingLiU" pitchFamily="18" charset="-120"/>
              </a:rPr>
              <a:t>pan</a:t>
            </a:r>
            <a:r>
              <a:rPr lang="cs-CZ" sz="1600" dirty="0" err="1" smtClean="0">
                <a:ea typeface="PMingLiU" pitchFamily="18" charset="-120"/>
              </a:rPr>
              <a:t>ělsko</a:t>
            </a:r>
            <a:r>
              <a:rPr lang="en-US" sz="1600" dirty="0" smtClean="0">
                <a:ea typeface="PMingLiU" pitchFamily="18" charset="-120"/>
              </a:rPr>
              <a:t>, It</a:t>
            </a:r>
            <a:r>
              <a:rPr lang="cs-CZ" sz="1600" dirty="0" smtClean="0">
                <a:ea typeface="PMingLiU" pitchFamily="18" charset="-120"/>
              </a:rPr>
              <a:t>á</a:t>
            </a:r>
            <a:r>
              <a:rPr lang="en-US" sz="1600" dirty="0" smtClean="0">
                <a:ea typeface="PMingLiU" pitchFamily="18" charset="-120"/>
              </a:rPr>
              <a:t>l</a:t>
            </a:r>
            <a:r>
              <a:rPr lang="cs-CZ" sz="1600" dirty="0" err="1" smtClean="0">
                <a:ea typeface="PMingLiU" pitchFamily="18" charset="-120"/>
              </a:rPr>
              <a:t>ie</a:t>
            </a:r>
            <a:r>
              <a:rPr lang="en-US" sz="1600" dirty="0" smtClean="0">
                <a:ea typeface="PMingLiU" pitchFamily="18" charset="-120"/>
              </a:rPr>
              <a:t> </a:t>
            </a:r>
            <a:r>
              <a:rPr lang="cs-CZ" sz="1600" dirty="0" smtClean="0">
                <a:ea typeface="PMingLiU" pitchFamily="18" charset="-120"/>
              </a:rPr>
              <a:t>a</a:t>
            </a:r>
            <a:r>
              <a:rPr lang="en-US" sz="1600" dirty="0" smtClean="0">
                <a:ea typeface="PMingLiU" pitchFamily="18" charset="-120"/>
              </a:rPr>
              <a:t> </a:t>
            </a:r>
            <a:r>
              <a:rPr lang="cs-CZ" sz="1600" dirty="0" smtClean="0">
                <a:ea typeface="PMingLiU" pitchFamily="18" charset="-120"/>
              </a:rPr>
              <a:t>Velká Británie společnou tiskovou zprávu s USA,</a:t>
            </a:r>
            <a:r>
              <a:rPr lang="fr-FR" sz="1600" dirty="0" smtClean="0">
                <a:ea typeface="PMingLiU" pitchFamily="18" charset="-120"/>
              </a:rPr>
              <a:t> </a:t>
            </a:r>
            <a:r>
              <a:rPr lang="cs-CZ" sz="1600" dirty="0" smtClean="0">
                <a:ea typeface="PMingLiU" pitchFamily="18" charset="-120"/>
              </a:rPr>
              <a:t>ve které deklarují směry dalších společných jednání</a:t>
            </a:r>
            <a:r>
              <a:rPr lang="fr-FR" sz="1600" dirty="0" smtClean="0">
                <a:ea typeface="PMingLiU" pitchFamily="18" charset="-120"/>
              </a:rPr>
              <a:t>:</a:t>
            </a:r>
            <a:endParaRPr lang="cs-CZ" sz="1600" dirty="0" smtClean="0">
              <a:ea typeface="PMingLiU" pitchFamily="18" charset="-120"/>
            </a:endParaRPr>
          </a:p>
          <a:p>
            <a:pPr marL="538163" lvl="2" indent="-265113">
              <a:buClr>
                <a:srgbClr val="C00000"/>
              </a:buClr>
              <a:buSzPct val="100000"/>
              <a:buFont typeface="Wingdings" pitchFamily="2" charset="2"/>
              <a:buChar char="Ø"/>
              <a:defRPr/>
            </a:pPr>
            <a:r>
              <a:rPr lang="fr-FR" sz="1600" dirty="0" smtClean="0">
                <a:ea typeface="PMingLiU" pitchFamily="18" charset="-120"/>
              </a:rPr>
              <a:t>FATCA </a:t>
            </a:r>
            <a:r>
              <a:rPr lang="cs-CZ" sz="1600" dirty="0" smtClean="0">
                <a:ea typeface="PMingLiU" pitchFamily="18" charset="-120"/>
              </a:rPr>
              <a:t>by se na základě dvoustranných mezistátních smluv stala součástí mezinárodních smluvních závazků v jednotlivých zemích a j</a:t>
            </a:r>
            <a:r>
              <a:rPr lang="cs-CZ" sz="1600" dirty="0" smtClean="0"/>
              <a:t>ejí aplikace by byla prosazována národními regulatorními orgány;</a:t>
            </a:r>
            <a:endParaRPr lang="fr-FR" sz="1600" dirty="0" smtClean="0">
              <a:ea typeface="PMingLiU" pitchFamily="18" charset="-120"/>
            </a:endParaRPr>
          </a:p>
          <a:p>
            <a:pPr marL="538163" lvl="2" indent="-265113">
              <a:buClr>
                <a:srgbClr val="C00000"/>
              </a:buClr>
              <a:buSzPct val="100000"/>
              <a:buFont typeface="Wingdings" pitchFamily="2" charset="2"/>
              <a:buChar char="Ø"/>
              <a:defRPr/>
            </a:pPr>
            <a:r>
              <a:rPr lang="cs-CZ" sz="1600" dirty="0" smtClean="0"/>
              <a:t>Informace o U.S. účtech by byly shromažďovány prostřednictvím národních regulatorních orgánů, které by je následně předávaly IRS v rámci výměny informací;</a:t>
            </a:r>
          </a:p>
          <a:p>
            <a:pPr marL="538163" lvl="2" indent="-265113">
              <a:buClr>
                <a:srgbClr val="C00000"/>
              </a:buClr>
              <a:buSzPct val="100000"/>
              <a:buFont typeface="Wingdings" pitchFamily="2" charset="2"/>
              <a:buChar char="Ø"/>
              <a:defRPr/>
            </a:pPr>
            <a:r>
              <a:rPr lang="cs-CZ" sz="1600" dirty="0" smtClean="0">
                <a:ea typeface="PMingLiU" pitchFamily="18" charset="-120"/>
              </a:rPr>
              <a:t>Zavedla by se reciprocita povinností na americké straně.</a:t>
            </a:r>
          </a:p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cs-CZ" sz="1600" dirty="0" smtClean="0"/>
              <a:t>To však nemění klíčová ustanovení FATCA, která </a:t>
            </a:r>
            <a:r>
              <a:rPr lang="cs-CZ" sz="1600" dirty="0" err="1" smtClean="0"/>
              <a:t>FFIs</a:t>
            </a:r>
            <a:r>
              <a:rPr lang="cs-CZ" sz="1600" dirty="0" smtClean="0"/>
              <a:t> v těchto zemích musí aplikovat.</a:t>
            </a:r>
          </a:p>
          <a:p>
            <a:pPr marL="442595" lvl="2" indent="-168275"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endParaRPr lang="en-US" sz="1600" dirty="0" smtClean="0">
              <a:ea typeface="PMingLiU" pitchFamily="18" charset="-12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cs-CZ" dirty="0" smtClean="0"/>
              <a:t>2</a:t>
            </a:r>
            <a:r>
              <a:rPr lang="en-US" dirty="0" smtClean="0"/>
              <a:t>6</a:t>
            </a:r>
            <a:r>
              <a:rPr lang="cs-CZ" dirty="0" smtClean="0"/>
              <a:t>.0</a:t>
            </a:r>
            <a:r>
              <a:rPr lang="en-US" dirty="0" smtClean="0"/>
              <a:t>4</a:t>
            </a:r>
            <a:r>
              <a:rPr lang="cs-CZ" dirty="0" smtClean="0"/>
              <a:t>.2012</a:t>
            </a: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cs-CZ" dirty="0" smtClean="0"/>
              <a:t>FATCA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cs-CZ" smtClean="0"/>
              <a:t>Slide </a:t>
            </a:r>
            <a:fld id="{FBF92EE5-3216-4115-9D46-24C6FD6DF217}" type="slidenum">
              <a:rPr lang="cs-CZ" smtClean="0"/>
              <a:pPr/>
              <a:t>18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entagon 40"/>
          <p:cNvSpPr/>
          <p:nvPr/>
        </p:nvSpPr>
        <p:spPr bwMode="ltGray">
          <a:xfrm>
            <a:off x="7236297" y="1601056"/>
            <a:ext cx="1656184" cy="305018"/>
          </a:xfrm>
          <a:prstGeom prst="homePlate">
            <a:avLst>
              <a:gd name="adj" fmla="val 37005"/>
            </a:avLst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r>
              <a:rPr lang="en-GB" sz="800" b="1" smtClean="0">
                <a:solidFill>
                  <a:schemeClr val="tx1"/>
                </a:solidFill>
                <a:latin typeface="+mj-lt"/>
              </a:rPr>
              <a:t>2017</a:t>
            </a:r>
            <a:endParaRPr lang="en-GB" sz="800" b="1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2" name="Pentagon 41"/>
          <p:cNvSpPr/>
          <p:nvPr/>
        </p:nvSpPr>
        <p:spPr bwMode="ltGray">
          <a:xfrm>
            <a:off x="5724128" y="1601056"/>
            <a:ext cx="1656184" cy="305018"/>
          </a:xfrm>
          <a:prstGeom prst="homePlate">
            <a:avLst>
              <a:gd name="adj" fmla="val 37005"/>
            </a:avLst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r>
              <a:rPr lang="en-GB" sz="800" b="1" smtClean="0">
                <a:solidFill>
                  <a:schemeClr val="tx1"/>
                </a:solidFill>
                <a:latin typeface="+mj-lt"/>
              </a:rPr>
              <a:t>2016</a:t>
            </a:r>
            <a:endParaRPr lang="en-GB" sz="800" b="1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Časový rozvrh </a:t>
            </a:r>
            <a:br>
              <a:rPr lang="cs-CZ" dirty="0" smtClean="0"/>
            </a:br>
            <a:endParaRPr lang="cs-CZ" b="0" i="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323526" y="1916832"/>
          <a:ext cx="8496945" cy="413554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83750"/>
                <a:gridCol w="264110"/>
                <a:gridCol w="1529817"/>
                <a:gridCol w="1529817"/>
                <a:gridCol w="1529817"/>
                <a:gridCol w="1529817"/>
                <a:gridCol w="1529817"/>
              </a:tblGrid>
              <a:tr h="9697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  <a:ea typeface="+mn-ea"/>
                          <a:cs typeface="+mn-cs"/>
                        </a:rPr>
                        <a:t>FFI Governance</a:t>
                      </a:r>
                    </a:p>
                  </a:txBody>
                  <a:tcPr marL="58189" marR="58189" marT="40341" marB="40341" anchor="ctr">
                    <a:lnL>
                      <a:noFill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en-US" sz="7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en-US" sz="7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en-US" sz="7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en-US" sz="7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en-US" sz="7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en-US" sz="7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189" marR="58189" marT="40341" marB="40341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>
                        <a:solidFill>
                          <a:schemeClr val="accent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189" marR="58189" marT="40341" marB="40341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>
                        <a:solidFill>
                          <a:schemeClr val="accent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189" marR="58189" marT="40341" marB="40341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189" marR="58189" marT="40341" marB="40341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189" marR="58189" marT="40341" marB="40341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189" marR="58189" marT="40341" marB="40341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9011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  <a:ea typeface="+mn-ea"/>
                          <a:cs typeface="+mn-cs"/>
                        </a:rPr>
                        <a:t>Due diligence </a:t>
                      </a:r>
                      <a:r>
                        <a:rPr kumimoji="0" lang="cs-CZ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  <a:ea typeface="+mn-ea"/>
                          <a:cs typeface="+mn-cs"/>
                        </a:rPr>
                        <a:t>pro existující účty</a:t>
                      </a:r>
                      <a:endParaRPr kumimoji="0" lang="en-US" sz="7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Georgia"/>
                        <a:ea typeface="+mn-ea"/>
                        <a:cs typeface="+mn-cs"/>
                      </a:endParaRPr>
                    </a:p>
                  </a:txBody>
                  <a:tcPr marL="58189" marR="58189" marT="40341" marB="40341" anchor="ctr">
                    <a:lnL>
                      <a:noFill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en-US" sz="7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en-US" sz="7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en-US" sz="7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en-US" sz="7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en-US" sz="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189" marR="58189" marT="40341" marB="40341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189" marR="58189" marT="40341" marB="40341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189" marR="58189" marT="40341" marB="40341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189" marR="58189" marT="40341" marB="40341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189" marR="58189" marT="40341" marB="40341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189" marR="58189" marT="40341" marB="40341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738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  <a:ea typeface="+mn-ea"/>
                          <a:cs typeface="+mn-cs"/>
                        </a:rPr>
                        <a:t>Due diligence </a:t>
                      </a:r>
                      <a:br>
                        <a:rPr kumimoji="0" lang="en-US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  <a:ea typeface="+mn-ea"/>
                          <a:cs typeface="+mn-cs"/>
                        </a:rPr>
                      </a:br>
                      <a:r>
                        <a:rPr kumimoji="0" lang="cs-CZ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  <a:ea typeface="+mn-ea"/>
                          <a:cs typeface="+mn-cs"/>
                        </a:rPr>
                        <a:t>pro nové účty</a:t>
                      </a:r>
                      <a:endParaRPr kumimoji="0" lang="en-US" sz="7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Georgia"/>
                        <a:ea typeface="+mn-ea"/>
                        <a:cs typeface="+mn-cs"/>
                      </a:endParaRPr>
                    </a:p>
                  </a:txBody>
                  <a:tcPr marL="58189" marR="58189" marT="40341" marB="40341" anchor="ctr">
                    <a:lnL>
                      <a:noFill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cs-CZ" sz="70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cs-CZ" sz="70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cs-CZ" sz="70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cs-CZ" sz="70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en-US" sz="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189" marR="58189" marT="40341" marB="40341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189" marR="58189" marT="40341" marB="40341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189" marR="58189" marT="40341" marB="40341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189" marR="58189" marT="40341" marB="40341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189" marR="58189" marT="40341" marB="40341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189" marR="58189" marT="40341" marB="40341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109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  <a:ea typeface="+mn-ea"/>
                          <a:cs typeface="+mn-cs"/>
                        </a:rPr>
                        <a:t>Srážková daň</a:t>
                      </a:r>
                      <a:endParaRPr kumimoji="0" lang="en-US" sz="7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Georgia"/>
                        <a:ea typeface="+mn-ea"/>
                        <a:cs typeface="+mn-cs"/>
                      </a:endParaRPr>
                    </a:p>
                  </a:txBody>
                  <a:tcPr marL="58189" marR="58189" marT="40341" marB="40341" anchor="ctr">
                    <a:lnL>
                      <a:noFill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en-US" sz="7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cs-CZ" sz="70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en-US" sz="7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en-US" sz="7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189" marR="58189" marT="40341" marB="40341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189" marR="58189" marT="40341" marB="40341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189" marR="58189" marT="40341" marB="40341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189" marR="58189" marT="40341" marB="40341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189" marR="58189" marT="40341" marB="40341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189" marR="58189" marT="40341" marB="40341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748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eorgia"/>
                          <a:ea typeface="+mn-ea"/>
                          <a:cs typeface="+mn-cs"/>
                        </a:rPr>
                        <a:t>Reporting</a:t>
                      </a:r>
                    </a:p>
                  </a:txBody>
                  <a:tcPr marL="58189" marR="58189" marT="40341" marB="40341" anchor="ctr">
                    <a:lnL>
                      <a:noFill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en-US" sz="7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en-US" sz="7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en-US" sz="7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cs-CZ" sz="70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en-US" sz="7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cs-CZ" sz="70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cs-CZ" sz="70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cs-CZ" sz="70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en-US" sz="7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189" marR="58189" marT="40341" marB="40341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189" marR="58189" marT="40341" marB="40341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189" marR="58189" marT="40341" marB="40341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189" marR="58189" marT="40341" marB="40341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189" marR="58189" marT="40341" marB="40341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189" marR="58189" marT="40341" marB="40341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254535" y="1989410"/>
            <a:ext cx="1373249" cy="207994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tx2"/>
              </a:buClr>
              <a:buSzPct val="150000"/>
            </a:pPr>
            <a:r>
              <a:rPr lang="cs-CZ" sz="700" b="1" dirty="0" smtClean="0">
                <a:solidFill>
                  <a:srgbClr val="968C6D"/>
                </a:solidFill>
                <a:latin typeface="+mj-lt"/>
              </a:rPr>
              <a:t>1.1.</a:t>
            </a:r>
            <a:r>
              <a:rPr lang="en-US" sz="700" b="1" dirty="0" smtClean="0">
                <a:solidFill>
                  <a:srgbClr val="968C6D"/>
                </a:solidFill>
                <a:latin typeface="+mj-lt"/>
              </a:rPr>
              <a:t>2013 </a:t>
            </a:r>
            <a:r>
              <a:rPr lang="en-US" sz="700" dirty="0" smtClean="0">
                <a:latin typeface="+mj-lt"/>
              </a:rPr>
              <a:t>–</a:t>
            </a:r>
            <a:r>
              <a:rPr lang="en-US" sz="700" b="1" dirty="0" smtClean="0">
                <a:latin typeface="+mj-lt"/>
              </a:rPr>
              <a:t> </a:t>
            </a:r>
            <a:r>
              <a:rPr lang="cs-CZ" sz="700" dirty="0" smtClean="0">
                <a:latin typeface="+mj-lt"/>
              </a:rPr>
              <a:t>Začátek registrace u IRS a podepsání FFI </a:t>
            </a:r>
            <a:r>
              <a:rPr lang="cs-CZ" sz="700" dirty="0" err="1" smtClean="0">
                <a:latin typeface="+mj-lt"/>
              </a:rPr>
              <a:t>Agreementu</a:t>
            </a:r>
            <a:endParaRPr lang="en-US" sz="700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72815" y="2359068"/>
            <a:ext cx="1375049" cy="430887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>
              <a:tabLst>
                <a:tab pos="0" algn="l"/>
              </a:tabLst>
            </a:pPr>
            <a:r>
              <a:rPr lang="cs-CZ" sz="700" b="1" dirty="0" smtClean="0">
                <a:solidFill>
                  <a:srgbClr val="968C6D"/>
                </a:solidFill>
                <a:latin typeface="+mj-lt"/>
              </a:rPr>
              <a:t>1.7.</a:t>
            </a:r>
            <a:r>
              <a:rPr lang="en-US" sz="700" b="1" dirty="0" smtClean="0">
                <a:solidFill>
                  <a:srgbClr val="968C6D"/>
                </a:solidFill>
                <a:latin typeface="+mj-lt"/>
              </a:rPr>
              <a:t>2013 </a:t>
            </a:r>
            <a:r>
              <a:rPr lang="en-US" sz="700" dirty="0" smtClean="0">
                <a:latin typeface="+mj-lt"/>
              </a:rPr>
              <a:t>–</a:t>
            </a:r>
            <a:r>
              <a:rPr lang="en-US" sz="700" b="1" dirty="0" smtClean="0">
                <a:latin typeface="+mj-lt"/>
              </a:rPr>
              <a:t> </a:t>
            </a:r>
            <a:r>
              <a:rPr lang="en-US" sz="700" dirty="0" smtClean="0">
                <a:latin typeface="+mj-lt"/>
              </a:rPr>
              <a:t>IRS </a:t>
            </a:r>
            <a:r>
              <a:rPr lang="cs-CZ" sz="700" dirty="0" smtClean="0">
                <a:latin typeface="+mj-lt"/>
              </a:rPr>
              <a:t>doporučuje podepsání </a:t>
            </a:r>
            <a:r>
              <a:rPr lang="en-US" sz="700" dirty="0" smtClean="0">
                <a:latin typeface="+mj-lt"/>
              </a:rPr>
              <a:t>FFI </a:t>
            </a:r>
            <a:r>
              <a:rPr lang="cs-CZ" sz="700" dirty="0" err="1" smtClean="0">
                <a:latin typeface="+mj-lt"/>
              </a:rPr>
              <a:t>Agreementu</a:t>
            </a:r>
            <a:r>
              <a:rPr lang="cs-CZ" sz="700" dirty="0" smtClean="0">
                <a:latin typeface="+mj-lt"/>
              </a:rPr>
              <a:t> do tohoto data,  aby byla zajištěna připravenost v lednu</a:t>
            </a:r>
            <a:r>
              <a:rPr lang="en-US" sz="700" dirty="0" smtClean="0">
                <a:latin typeface="+mj-lt"/>
              </a:rPr>
              <a:t> 2014</a:t>
            </a:r>
          </a:p>
        </p:txBody>
      </p:sp>
      <p:sp>
        <p:nvSpPr>
          <p:cNvPr id="16" name="Rectangle 15"/>
          <p:cNvSpPr>
            <a:spLocks noChangeAspect="1"/>
          </p:cNvSpPr>
          <p:nvPr/>
        </p:nvSpPr>
        <p:spPr bwMode="ltGray">
          <a:xfrm rot="2700000">
            <a:off x="1852583" y="2387480"/>
            <a:ext cx="77524" cy="79873"/>
          </a:xfrm>
          <a:prstGeom prst="rect">
            <a:avLst/>
          </a:prstGeom>
          <a:solidFill>
            <a:schemeClr val="tx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en-US" sz="7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77160" y="1981380"/>
            <a:ext cx="1386640" cy="323165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cs-CZ" sz="700" b="1" smtClean="0">
                <a:solidFill>
                  <a:srgbClr val="968C6D"/>
                </a:solidFill>
                <a:latin typeface="Georgia"/>
              </a:rPr>
              <a:t>1.7.</a:t>
            </a:r>
            <a:r>
              <a:rPr lang="en-US" sz="700" b="1" smtClean="0">
                <a:solidFill>
                  <a:srgbClr val="968C6D"/>
                </a:solidFill>
                <a:latin typeface="Georgia"/>
              </a:rPr>
              <a:t>201</a:t>
            </a:r>
            <a:r>
              <a:rPr lang="cs-CZ" sz="700" b="1" smtClean="0">
                <a:solidFill>
                  <a:srgbClr val="968C6D"/>
                </a:solidFill>
                <a:latin typeface="Georgia"/>
              </a:rPr>
              <a:t>4 </a:t>
            </a:r>
            <a:r>
              <a:rPr lang="en-US" sz="700" smtClean="0">
                <a:latin typeface="+mj-lt"/>
              </a:rPr>
              <a:t>– </a:t>
            </a:r>
            <a:r>
              <a:rPr lang="cs-CZ" sz="700" smtClean="0">
                <a:latin typeface="+mj-lt"/>
              </a:rPr>
              <a:t>Certifikace provedení</a:t>
            </a:r>
            <a:r>
              <a:rPr lang="fr-FR" sz="700" smtClean="0">
                <a:latin typeface="+mj-lt"/>
              </a:rPr>
              <a:t> </a:t>
            </a:r>
            <a:r>
              <a:rPr lang="cs-CZ" sz="700" smtClean="0">
                <a:latin typeface="+mj-lt"/>
              </a:rPr>
              <a:t>identifikace </a:t>
            </a:r>
            <a:r>
              <a:rPr lang="cs-CZ" sz="700" dirty="0" smtClean="0">
                <a:latin typeface="+mj-lt"/>
              </a:rPr>
              <a:t>individuálních  </a:t>
            </a:r>
            <a:r>
              <a:rPr lang="cs-CZ" sz="700" smtClean="0">
                <a:latin typeface="+mj-lt"/>
              </a:rPr>
              <a:t>účtů</a:t>
            </a:r>
            <a:r>
              <a:rPr lang="en-US" sz="700" smtClean="0">
                <a:latin typeface="+mj-lt"/>
              </a:rPr>
              <a:t> </a:t>
            </a:r>
            <a:r>
              <a:rPr lang="cs-CZ" sz="700" smtClean="0">
                <a:latin typeface="+mj-lt"/>
              </a:rPr>
              <a:t>se zůstatkem </a:t>
            </a:r>
            <a:r>
              <a:rPr lang="fr-FR" sz="700" smtClean="0">
                <a:latin typeface="+mj-lt"/>
              </a:rPr>
              <a:t>&gt; 1 mil. USD</a:t>
            </a:r>
            <a:endParaRPr lang="en-US" sz="700" baseline="20000" dirty="0" smtClean="0">
              <a:latin typeface="+mj-lt"/>
            </a:endParaRPr>
          </a:p>
        </p:txBody>
      </p:sp>
      <p:sp>
        <p:nvSpPr>
          <p:cNvPr id="21" name="Rectangle 20"/>
          <p:cNvSpPr>
            <a:spLocks noChangeAspect="1"/>
          </p:cNvSpPr>
          <p:nvPr/>
        </p:nvSpPr>
        <p:spPr bwMode="ltGray">
          <a:xfrm rot="2700000">
            <a:off x="3364751" y="2950466"/>
            <a:ext cx="77524" cy="79873"/>
          </a:xfrm>
          <a:prstGeom prst="rect">
            <a:avLst/>
          </a:prstGeom>
          <a:solidFill>
            <a:schemeClr val="tx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en-US" sz="7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Rectangle 21"/>
          <p:cNvSpPr>
            <a:spLocks noChangeAspect="1"/>
          </p:cNvSpPr>
          <p:nvPr/>
        </p:nvSpPr>
        <p:spPr bwMode="ltGray">
          <a:xfrm rot="2700000">
            <a:off x="4948927" y="1998107"/>
            <a:ext cx="77524" cy="79873"/>
          </a:xfrm>
          <a:prstGeom prst="rect">
            <a:avLst/>
          </a:prstGeom>
          <a:solidFill>
            <a:schemeClr val="tx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en-US" sz="7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Rectangle 28"/>
          <p:cNvSpPr>
            <a:spLocks noChangeAspect="1"/>
          </p:cNvSpPr>
          <p:nvPr/>
        </p:nvSpPr>
        <p:spPr bwMode="ltGray">
          <a:xfrm rot="2700000">
            <a:off x="4948927" y="2955263"/>
            <a:ext cx="77524" cy="79873"/>
          </a:xfrm>
          <a:prstGeom prst="rect">
            <a:avLst/>
          </a:prstGeom>
          <a:solidFill>
            <a:schemeClr val="tx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en-US" sz="7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63810" y="2929352"/>
            <a:ext cx="1512168" cy="215444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cs-CZ" sz="700" b="1" dirty="0" smtClean="0">
                <a:solidFill>
                  <a:srgbClr val="968C6D"/>
                </a:solidFill>
                <a:latin typeface="Georgia"/>
              </a:rPr>
              <a:t>1.7.</a:t>
            </a:r>
            <a:r>
              <a:rPr lang="en-US" sz="700" b="1" dirty="0" smtClean="0">
                <a:solidFill>
                  <a:srgbClr val="968C6D"/>
                </a:solidFill>
                <a:latin typeface="Georgia"/>
              </a:rPr>
              <a:t>201</a:t>
            </a:r>
            <a:r>
              <a:rPr lang="cs-CZ" sz="700" b="1" dirty="0" smtClean="0">
                <a:solidFill>
                  <a:srgbClr val="968C6D"/>
                </a:solidFill>
                <a:latin typeface="Georgia"/>
              </a:rPr>
              <a:t>5</a:t>
            </a:r>
            <a:r>
              <a:rPr lang="en-US" sz="700" dirty="0" smtClean="0">
                <a:latin typeface="+mj-lt"/>
              </a:rPr>
              <a:t>– </a:t>
            </a:r>
            <a:r>
              <a:rPr lang="cs-CZ" sz="700" dirty="0" smtClean="0">
                <a:solidFill>
                  <a:srgbClr val="000000"/>
                </a:solidFill>
                <a:latin typeface="Georgia"/>
              </a:rPr>
              <a:t>Dokončení provedení d</a:t>
            </a:r>
            <a:r>
              <a:rPr lang="en-US" sz="700" dirty="0" err="1" smtClean="0">
                <a:latin typeface="+mj-lt"/>
              </a:rPr>
              <a:t>ue</a:t>
            </a:r>
            <a:r>
              <a:rPr lang="en-US" sz="700" dirty="0" smtClean="0">
                <a:latin typeface="+mj-lt"/>
              </a:rPr>
              <a:t> diligence </a:t>
            </a:r>
            <a:r>
              <a:rPr lang="cs-CZ" sz="700" dirty="0" smtClean="0">
                <a:latin typeface="+mj-lt"/>
              </a:rPr>
              <a:t> všech ostatních účtů</a:t>
            </a:r>
            <a:endParaRPr lang="en-US" sz="700" dirty="0" smtClean="0">
              <a:latin typeface="+mj-lt"/>
            </a:endParaRPr>
          </a:p>
        </p:txBody>
      </p:sp>
      <p:grpSp>
        <p:nvGrpSpPr>
          <p:cNvPr id="5" name="Group 63"/>
          <p:cNvGrpSpPr/>
          <p:nvPr/>
        </p:nvGrpSpPr>
        <p:grpSpPr>
          <a:xfrm>
            <a:off x="1856168" y="3789040"/>
            <a:ext cx="1203664" cy="323165"/>
            <a:chOff x="3170455" y="3810002"/>
            <a:chExt cx="1230928" cy="366254"/>
          </a:xfrm>
        </p:grpSpPr>
        <p:sp>
          <p:nvSpPr>
            <p:cNvPr id="32" name="TextBox 31"/>
            <p:cNvSpPr txBox="1"/>
            <p:nvPr/>
          </p:nvSpPr>
          <p:spPr>
            <a:xfrm>
              <a:off x="3298608" y="3810002"/>
              <a:ext cx="1102775" cy="36625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cs-CZ" sz="700" b="1" dirty="0" smtClean="0">
                  <a:solidFill>
                    <a:srgbClr val="968C6D"/>
                  </a:solidFill>
                  <a:latin typeface="+mj-lt"/>
                </a:rPr>
                <a:t>1.7.</a:t>
              </a:r>
              <a:r>
                <a:rPr lang="en-US" sz="700" b="1" dirty="0" smtClean="0">
                  <a:solidFill>
                    <a:srgbClr val="968C6D"/>
                  </a:solidFill>
                  <a:latin typeface="+mj-lt"/>
                </a:rPr>
                <a:t>2013 </a:t>
              </a:r>
              <a:r>
                <a:rPr lang="en-US" sz="700" dirty="0" smtClean="0">
                  <a:latin typeface="+mj-lt"/>
                </a:rPr>
                <a:t>–</a:t>
              </a:r>
              <a:r>
                <a:rPr lang="en-US" sz="700" b="1" dirty="0" smtClean="0">
                  <a:latin typeface="+mj-lt"/>
                </a:rPr>
                <a:t> </a:t>
              </a:r>
              <a:r>
                <a:rPr lang="cs-CZ" sz="700" dirty="0" smtClean="0">
                  <a:latin typeface="+mj-lt"/>
                </a:rPr>
                <a:t>Zavedení procedur identifikace U.S. účtů při jejich založení</a:t>
              </a:r>
              <a:endParaRPr lang="en-US" sz="700" dirty="0" smtClean="0">
                <a:latin typeface="+mj-lt"/>
              </a:endParaRPr>
            </a:p>
          </p:txBody>
        </p:sp>
        <p:sp>
          <p:nvSpPr>
            <p:cNvPr id="33" name="Rectangle 32"/>
            <p:cNvSpPr>
              <a:spLocks noChangeAspect="1"/>
            </p:cNvSpPr>
            <p:nvPr/>
          </p:nvSpPr>
          <p:spPr bwMode="ltGray">
            <a:xfrm rot="2700000">
              <a:off x="3170455" y="3827625"/>
              <a:ext cx="87860" cy="87860"/>
            </a:xfrm>
            <a:prstGeom prst="rect">
              <a:avLst/>
            </a:prstGeom>
            <a:solidFill>
              <a:schemeClr val="tx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 smtClean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6" name="Group 64"/>
          <p:cNvGrpSpPr/>
          <p:nvPr/>
        </p:nvGrpSpPr>
        <p:grpSpPr>
          <a:xfrm>
            <a:off x="1136088" y="4437113"/>
            <a:ext cx="1485386" cy="323165"/>
            <a:chOff x="3170455" y="3810004"/>
            <a:chExt cx="1633925" cy="366254"/>
          </a:xfrm>
        </p:grpSpPr>
        <p:sp>
          <p:nvSpPr>
            <p:cNvPr id="35" name="TextBox 34"/>
            <p:cNvSpPr txBox="1"/>
            <p:nvPr/>
          </p:nvSpPr>
          <p:spPr>
            <a:xfrm>
              <a:off x="3299443" y="3810004"/>
              <a:ext cx="1504937" cy="36625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cs-CZ" sz="700" b="1" dirty="0" smtClean="0">
                  <a:solidFill>
                    <a:srgbClr val="968C6D"/>
                  </a:solidFill>
                  <a:latin typeface="+mj-lt"/>
                </a:rPr>
                <a:t>1.1.</a:t>
              </a:r>
              <a:r>
                <a:rPr lang="en-US" sz="700" b="1" dirty="0" smtClean="0">
                  <a:solidFill>
                    <a:srgbClr val="968C6D"/>
                  </a:solidFill>
                  <a:latin typeface="+mj-lt"/>
                </a:rPr>
                <a:t>201</a:t>
              </a:r>
              <a:r>
                <a:rPr lang="cs-CZ" sz="700" b="1" dirty="0" smtClean="0">
                  <a:solidFill>
                    <a:srgbClr val="968C6D"/>
                  </a:solidFill>
                  <a:latin typeface="+mj-lt"/>
                </a:rPr>
                <a:t>3</a:t>
              </a:r>
              <a:r>
                <a:rPr lang="en-US" sz="700" b="1" dirty="0" smtClean="0">
                  <a:solidFill>
                    <a:srgbClr val="968C6D"/>
                  </a:solidFill>
                  <a:latin typeface="+mj-lt"/>
                </a:rPr>
                <a:t> </a:t>
              </a:r>
              <a:r>
                <a:rPr lang="en-US" sz="700" dirty="0" smtClean="0">
                  <a:latin typeface="+mj-lt"/>
                </a:rPr>
                <a:t>–</a:t>
              </a:r>
              <a:r>
                <a:rPr lang="en-US" sz="700" b="1" dirty="0" smtClean="0">
                  <a:latin typeface="+mj-lt"/>
                </a:rPr>
                <a:t> </a:t>
              </a:r>
              <a:r>
                <a:rPr lang="cs-CZ" sz="700" dirty="0" smtClean="0">
                  <a:latin typeface="+mj-lt"/>
                </a:rPr>
                <a:t>Uzávěrka  finančních instrumentů , na které se nevztahuje srážení daně</a:t>
              </a:r>
              <a:endParaRPr lang="en-US" sz="700" dirty="0" smtClean="0">
                <a:latin typeface="+mj-lt"/>
              </a:endParaRPr>
            </a:p>
          </p:txBody>
        </p:sp>
        <p:sp>
          <p:nvSpPr>
            <p:cNvPr id="36" name="Rectangle 35"/>
            <p:cNvSpPr>
              <a:spLocks noChangeAspect="1"/>
            </p:cNvSpPr>
            <p:nvPr/>
          </p:nvSpPr>
          <p:spPr bwMode="ltGray">
            <a:xfrm rot="2700000">
              <a:off x="3170455" y="3827625"/>
              <a:ext cx="87860" cy="87860"/>
            </a:xfrm>
            <a:prstGeom prst="rect">
              <a:avLst/>
            </a:prstGeom>
            <a:solidFill>
              <a:schemeClr val="tx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 smtClean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45" name="Pentagon 44"/>
          <p:cNvSpPr/>
          <p:nvPr/>
        </p:nvSpPr>
        <p:spPr bwMode="ltGray">
          <a:xfrm>
            <a:off x="4211961" y="1601056"/>
            <a:ext cx="1656184" cy="305018"/>
          </a:xfrm>
          <a:prstGeom prst="homePlate">
            <a:avLst>
              <a:gd name="adj" fmla="val 37005"/>
            </a:avLst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r>
              <a:rPr lang="en-GB" sz="800" b="1" dirty="0" smtClean="0">
                <a:solidFill>
                  <a:schemeClr val="tx1"/>
                </a:solidFill>
                <a:latin typeface="+mj-lt"/>
              </a:rPr>
              <a:t>2015</a:t>
            </a:r>
          </a:p>
        </p:txBody>
      </p:sp>
      <p:sp>
        <p:nvSpPr>
          <p:cNvPr id="46" name="Pentagon 45"/>
          <p:cNvSpPr/>
          <p:nvPr/>
        </p:nvSpPr>
        <p:spPr bwMode="ltGray">
          <a:xfrm>
            <a:off x="2699792" y="1601056"/>
            <a:ext cx="1633774" cy="305018"/>
          </a:xfrm>
          <a:prstGeom prst="homePlate">
            <a:avLst>
              <a:gd name="adj" fmla="val 37005"/>
            </a:avLst>
          </a:prstGeom>
          <a:solidFill>
            <a:schemeClr val="tx2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r>
              <a:rPr lang="en-GB" sz="800" b="1" smtClean="0">
                <a:solidFill>
                  <a:schemeClr val="bg2"/>
                </a:solidFill>
                <a:latin typeface="+mj-lt"/>
              </a:rPr>
              <a:t>2014</a:t>
            </a:r>
            <a:endParaRPr lang="en-GB" sz="800" b="1" dirty="0" smtClean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Pentagon 46"/>
          <p:cNvSpPr/>
          <p:nvPr/>
        </p:nvSpPr>
        <p:spPr bwMode="ltGray">
          <a:xfrm>
            <a:off x="1115616" y="1601056"/>
            <a:ext cx="1705783" cy="305018"/>
          </a:xfrm>
          <a:prstGeom prst="homePlate">
            <a:avLst>
              <a:gd name="adj" fmla="val 37005"/>
            </a:avLst>
          </a:prstGeom>
          <a:solidFill>
            <a:schemeClr val="tx2">
              <a:lumMod val="75000"/>
            </a:schemeClr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r>
              <a:rPr lang="en-GB" sz="800" b="1" smtClean="0">
                <a:solidFill>
                  <a:schemeClr val="bg2"/>
                </a:solidFill>
                <a:latin typeface="+mj-lt"/>
              </a:rPr>
              <a:t>2013</a:t>
            </a:r>
            <a:endParaRPr lang="en-GB" sz="800" b="1" dirty="0" smtClean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Pentagon 47"/>
          <p:cNvSpPr/>
          <p:nvPr/>
        </p:nvSpPr>
        <p:spPr bwMode="ltGray">
          <a:xfrm>
            <a:off x="879806" y="1601056"/>
            <a:ext cx="400298" cy="305018"/>
          </a:xfrm>
          <a:prstGeom prst="homePlate">
            <a:avLst>
              <a:gd name="adj" fmla="val 37005"/>
            </a:avLst>
          </a:prstGeom>
          <a:solidFill>
            <a:schemeClr val="tx2">
              <a:lumMod val="50000"/>
            </a:schemeClr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r>
              <a:rPr lang="en-GB" sz="800" b="1" smtClean="0">
                <a:solidFill>
                  <a:schemeClr val="bg1"/>
                </a:solidFill>
                <a:latin typeface="+mj-lt"/>
              </a:rPr>
              <a:t>2012</a:t>
            </a:r>
            <a:endParaRPr lang="en-GB" sz="800" b="1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3" name="Slide Number Placeholder 62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cs-CZ" smtClean="0"/>
              <a:t>Slide </a:t>
            </a:r>
            <a:fld id="{FBF92EE5-3216-4115-9D46-24C6FD6DF217}" type="slidenum">
              <a:rPr lang="cs-CZ" smtClean="0"/>
              <a:pPr/>
              <a:t>19</a:t>
            </a:fld>
            <a:endParaRPr lang="cs-CZ"/>
          </a:p>
        </p:txBody>
      </p:sp>
      <p:sp>
        <p:nvSpPr>
          <p:cNvPr id="64" name="Date Placeholder 63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cs-CZ" dirty="0" smtClean="0"/>
              <a:t>2</a:t>
            </a:r>
            <a:r>
              <a:rPr lang="en-US" dirty="0" smtClean="0"/>
              <a:t>6</a:t>
            </a:r>
            <a:r>
              <a:rPr lang="cs-CZ" dirty="0" smtClean="0"/>
              <a:t>.0</a:t>
            </a:r>
            <a:r>
              <a:rPr lang="en-US" dirty="0" smtClean="0"/>
              <a:t>4</a:t>
            </a:r>
            <a:r>
              <a:rPr lang="cs-CZ" dirty="0" smtClean="0"/>
              <a:t>.2012</a:t>
            </a:r>
            <a:endParaRPr lang="cs-CZ" dirty="0"/>
          </a:p>
        </p:txBody>
      </p:sp>
      <p:sp>
        <p:nvSpPr>
          <p:cNvPr id="65" name="Footer Placeholder 6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cs-CZ" smtClean="0"/>
              <a:t>FATCA</a:t>
            </a:r>
            <a:endParaRPr lang="cs-CZ"/>
          </a:p>
        </p:txBody>
      </p:sp>
      <p:sp>
        <p:nvSpPr>
          <p:cNvPr id="60" name="TextBox 59"/>
          <p:cNvSpPr txBox="1"/>
          <p:nvPr/>
        </p:nvSpPr>
        <p:spPr>
          <a:xfrm>
            <a:off x="5076056" y="1981380"/>
            <a:ext cx="1512168" cy="323165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cs-CZ" sz="700" b="1" smtClean="0">
                <a:solidFill>
                  <a:srgbClr val="968C6D"/>
                </a:solidFill>
                <a:latin typeface="Georgia"/>
              </a:rPr>
              <a:t>1.7.</a:t>
            </a:r>
            <a:r>
              <a:rPr lang="en-US" sz="700" b="1" smtClean="0">
                <a:solidFill>
                  <a:srgbClr val="968C6D"/>
                </a:solidFill>
                <a:latin typeface="Georgia"/>
              </a:rPr>
              <a:t>201</a:t>
            </a:r>
            <a:r>
              <a:rPr lang="cs-CZ" sz="700" b="1" smtClean="0">
                <a:solidFill>
                  <a:srgbClr val="968C6D"/>
                </a:solidFill>
                <a:latin typeface="Georgia"/>
              </a:rPr>
              <a:t>5 </a:t>
            </a:r>
            <a:r>
              <a:rPr lang="en-US" sz="700" smtClean="0">
                <a:latin typeface="+mj-lt"/>
              </a:rPr>
              <a:t>– </a:t>
            </a:r>
            <a:r>
              <a:rPr lang="cs-CZ" sz="700" smtClean="0">
                <a:latin typeface="+mj-lt"/>
              </a:rPr>
              <a:t>Certifikace </a:t>
            </a:r>
            <a:r>
              <a:rPr lang="cs-CZ" sz="700" smtClean="0">
                <a:solidFill>
                  <a:srgbClr val="000000"/>
                </a:solidFill>
                <a:latin typeface="Georgia"/>
              </a:rPr>
              <a:t>provedení </a:t>
            </a:r>
            <a:r>
              <a:rPr lang="cs-CZ" sz="700" smtClean="0">
                <a:latin typeface="+mj-lt"/>
              </a:rPr>
              <a:t>identifikace všech ostatních individuálních  účtů</a:t>
            </a:r>
            <a:endParaRPr lang="en-US" sz="700" baseline="20000" dirty="0" smtClean="0">
              <a:latin typeface="+mj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473392" y="2929352"/>
            <a:ext cx="1386640" cy="323165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cs-CZ" sz="700" b="1" dirty="0" smtClean="0">
                <a:solidFill>
                  <a:srgbClr val="968C6D"/>
                </a:solidFill>
                <a:latin typeface="Georgia"/>
              </a:rPr>
              <a:t>1.7.</a:t>
            </a:r>
            <a:r>
              <a:rPr lang="en-US" sz="700" b="1" dirty="0" smtClean="0">
                <a:solidFill>
                  <a:srgbClr val="968C6D"/>
                </a:solidFill>
                <a:latin typeface="Georgia"/>
              </a:rPr>
              <a:t>201</a:t>
            </a:r>
            <a:r>
              <a:rPr lang="cs-CZ" sz="700" b="1" dirty="0" smtClean="0">
                <a:solidFill>
                  <a:srgbClr val="968C6D"/>
                </a:solidFill>
                <a:latin typeface="Georgia"/>
              </a:rPr>
              <a:t>4 </a:t>
            </a:r>
            <a:r>
              <a:rPr lang="en-US" sz="700" dirty="0" smtClean="0">
                <a:latin typeface="+mj-lt"/>
              </a:rPr>
              <a:t>– </a:t>
            </a:r>
            <a:r>
              <a:rPr lang="cs-CZ" sz="700" dirty="0" smtClean="0">
                <a:latin typeface="+mj-lt"/>
              </a:rPr>
              <a:t>Dokončení provedení </a:t>
            </a:r>
            <a:r>
              <a:rPr lang="cs-CZ" sz="700" dirty="0" err="1" smtClean="0">
                <a:latin typeface="+mj-lt"/>
              </a:rPr>
              <a:t>due</a:t>
            </a:r>
            <a:r>
              <a:rPr lang="cs-CZ" sz="700" dirty="0" smtClean="0">
                <a:latin typeface="+mj-lt"/>
              </a:rPr>
              <a:t> diligence účtů</a:t>
            </a:r>
            <a:r>
              <a:rPr lang="en-US" sz="700" dirty="0" smtClean="0">
                <a:latin typeface="+mj-lt"/>
              </a:rPr>
              <a:t> </a:t>
            </a:r>
            <a:r>
              <a:rPr lang="cs-CZ" sz="700" dirty="0" smtClean="0">
                <a:latin typeface="+mj-lt"/>
              </a:rPr>
              <a:t>držených </a:t>
            </a:r>
            <a:r>
              <a:rPr lang="cs-CZ" sz="700" i="1" dirty="0" smtClean="0">
                <a:latin typeface="+mj-lt"/>
              </a:rPr>
              <a:t>prima facie </a:t>
            </a:r>
            <a:r>
              <a:rPr lang="cs-CZ" sz="700" dirty="0" err="1" smtClean="0">
                <a:latin typeface="+mj-lt"/>
              </a:rPr>
              <a:t>FFIs</a:t>
            </a:r>
            <a:endParaRPr lang="en-US" sz="700" baseline="20000" dirty="0" smtClean="0">
              <a:latin typeface="+mj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473392" y="3290553"/>
            <a:ext cx="1386640" cy="323165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cs-CZ" sz="700" b="1" smtClean="0">
                <a:solidFill>
                  <a:srgbClr val="968C6D"/>
                </a:solidFill>
                <a:latin typeface="Georgia"/>
              </a:rPr>
              <a:t>1.7.</a:t>
            </a:r>
            <a:r>
              <a:rPr lang="en-US" sz="700" b="1" smtClean="0">
                <a:solidFill>
                  <a:srgbClr val="968C6D"/>
                </a:solidFill>
                <a:latin typeface="Georgia"/>
              </a:rPr>
              <a:t>201</a:t>
            </a:r>
            <a:r>
              <a:rPr lang="cs-CZ" sz="700" b="1" smtClean="0">
                <a:solidFill>
                  <a:srgbClr val="968C6D"/>
                </a:solidFill>
                <a:latin typeface="Georgia"/>
              </a:rPr>
              <a:t>4 </a:t>
            </a:r>
            <a:r>
              <a:rPr lang="en-US" sz="700" smtClean="0">
                <a:latin typeface="+mj-lt"/>
              </a:rPr>
              <a:t>– </a:t>
            </a:r>
            <a:r>
              <a:rPr lang="cs-CZ" sz="700" smtClean="0">
                <a:latin typeface="+mj-lt"/>
              </a:rPr>
              <a:t>Dokončení provedení due diligence individuálních  účtů se zůstatkem &gt; 1 mil. USD</a:t>
            </a:r>
            <a:endParaRPr lang="en-US" sz="700" i="1" baseline="20000" dirty="0" smtClean="0">
              <a:latin typeface="+mj-lt"/>
            </a:endParaRPr>
          </a:p>
        </p:txBody>
      </p:sp>
      <p:sp>
        <p:nvSpPr>
          <p:cNvPr id="66" name="Rectangle 65"/>
          <p:cNvSpPr>
            <a:spLocks noChangeAspect="1"/>
          </p:cNvSpPr>
          <p:nvPr/>
        </p:nvSpPr>
        <p:spPr bwMode="ltGray">
          <a:xfrm rot="2700000">
            <a:off x="3364751" y="3302878"/>
            <a:ext cx="77524" cy="79873"/>
          </a:xfrm>
          <a:prstGeom prst="rect">
            <a:avLst/>
          </a:prstGeom>
          <a:solidFill>
            <a:schemeClr val="tx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en-US" sz="7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7" name="Rectangle 66"/>
          <p:cNvSpPr>
            <a:spLocks noChangeAspect="1"/>
          </p:cNvSpPr>
          <p:nvPr/>
        </p:nvSpPr>
        <p:spPr bwMode="ltGray">
          <a:xfrm rot="2700000">
            <a:off x="3368519" y="1998107"/>
            <a:ext cx="77524" cy="79873"/>
          </a:xfrm>
          <a:prstGeom prst="rect">
            <a:avLst/>
          </a:prstGeom>
          <a:solidFill>
            <a:schemeClr val="tx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en-US" sz="7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0" name="Rectangle 49"/>
          <p:cNvSpPr>
            <a:spLocks noChangeAspect="1"/>
          </p:cNvSpPr>
          <p:nvPr/>
        </p:nvSpPr>
        <p:spPr bwMode="ltGray">
          <a:xfrm rot="2700000">
            <a:off x="1132503" y="2033745"/>
            <a:ext cx="77524" cy="79873"/>
          </a:xfrm>
          <a:prstGeom prst="rect">
            <a:avLst/>
          </a:prstGeom>
          <a:solidFill>
            <a:schemeClr val="tx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en-US" sz="700" dirty="0" smtClean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51" name="Group 64"/>
          <p:cNvGrpSpPr/>
          <p:nvPr/>
        </p:nvGrpSpPr>
        <p:grpSpPr>
          <a:xfrm>
            <a:off x="7256254" y="4439589"/>
            <a:ext cx="1485386" cy="215444"/>
            <a:chOff x="3170455" y="3810003"/>
            <a:chExt cx="1633924" cy="244170"/>
          </a:xfrm>
        </p:grpSpPr>
        <p:sp>
          <p:nvSpPr>
            <p:cNvPr id="52" name="TextBox 51"/>
            <p:cNvSpPr txBox="1"/>
            <p:nvPr/>
          </p:nvSpPr>
          <p:spPr>
            <a:xfrm>
              <a:off x="3299442" y="3810003"/>
              <a:ext cx="1504937" cy="24417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cs-CZ" sz="700" b="1" dirty="0" smtClean="0">
                  <a:solidFill>
                    <a:srgbClr val="968C6D"/>
                  </a:solidFill>
                  <a:latin typeface="+mj-lt"/>
                </a:rPr>
                <a:t>1.1.</a:t>
              </a:r>
              <a:r>
                <a:rPr lang="en-US" sz="700" b="1" dirty="0" smtClean="0">
                  <a:solidFill>
                    <a:srgbClr val="968C6D"/>
                  </a:solidFill>
                  <a:latin typeface="+mj-lt"/>
                </a:rPr>
                <a:t>201</a:t>
              </a:r>
              <a:r>
                <a:rPr lang="cs-CZ" sz="700" b="1" dirty="0" smtClean="0">
                  <a:solidFill>
                    <a:srgbClr val="968C6D"/>
                  </a:solidFill>
                  <a:latin typeface="+mj-lt"/>
                </a:rPr>
                <a:t>7</a:t>
              </a:r>
              <a:r>
                <a:rPr lang="en-US" sz="700" b="1" dirty="0" smtClean="0">
                  <a:solidFill>
                    <a:srgbClr val="968C6D"/>
                  </a:solidFill>
                  <a:latin typeface="+mj-lt"/>
                </a:rPr>
                <a:t> </a:t>
              </a:r>
              <a:r>
                <a:rPr lang="en-US" sz="700" dirty="0" smtClean="0">
                  <a:latin typeface="+mj-lt"/>
                </a:rPr>
                <a:t>–</a:t>
              </a:r>
              <a:r>
                <a:rPr lang="en-US" sz="700" b="1" dirty="0" smtClean="0">
                  <a:latin typeface="+mj-lt"/>
                </a:rPr>
                <a:t> </a:t>
              </a:r>
              <a:r>
                <a:rPr lang="cs-CZ" sz="700" dirty="0" smtClean="0">
                  <a:latin typeface="+mj-lt"/>
                </a:rPr>
                <a:t>Uplatnění srážkové daně na </a:t>
              </a:r>
              <a:r>
                <a:rPr lang="cs-CZ" sz="700" dirty="0" err="1" smtClean="0">
                  <a:latin typeface="+mj-lt"/>
                </a:rPr>
                <a:t>passtrhu</a:t>
              </a:r>
              <a:r>
                <a:rPr lang="cs-CZ" sz="700" dirty="0" smtClean="0">
                  <a:latin typeface="+mj-lt"/>
                </a:rPr>
                <a:t> platby</a:t>
              </a:r>
              <a:endParaRPr lang="en-US" sz="700" dirty="0" smtClean="0">
                <a:latin typeface="+mj-lt"/>
              </a:endParaRPr>
            </a:p>
          </p:txBody>
        </p:sp>
        <p:sp>
          <p:nvSpPr>
            <p:cNvPr id="53" name="Rectangle 52"/>
            <p:cNvSpPr>
              <a:spLocks noChangeAspect="1"/>
            </p:cNvSpPr>
            <p:nvPr/>
          </p:nvSpPr>
          <p:spPr bwMode="ltGray">
            <a:xfrm rot="2700000">
              <a:off x="3170455" y="3827625"/>
              <a:ext cx="87860" cy="87860"/>
            </a:xfrm>
            <a:prstGeom prst="rect">
              <a:avLst/>
            </a:prstGeom>
            <a:solidFill>
              <a:schemeClr val="tx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 smtClean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54" name="Group 64"/>
          <p:cNvGrpSpPr/>
          <p:nvPr/>
        </p:nvGrpSpPr>
        <p:grpSpPr>
          <a:xfrm>
            <a:off x="4197798" y="4439588"/>
            <a:ext cx="1485386" cy="323165"/>
            <a:chOff x="3170455" y="3810003"/>
            <a:chExt cx="1633924" cy="366254"/>
          </a:xfrm>
        </p:grpSpPr>
        <p:sp>
          <p:nvSpPr>
            <p:cNvPr id="55" name="TextBox 54"/>
            <p:cNvSpPr txBox="1"/>
            <p:nvPr/>
          </p:nvSpPr>
          <p:spPr>
            <a:xfrm>
              <a:off x="3299442" y="3810003"/>
              <a:ext cx="1504937" cy="36625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cs-CZ" sz="700" b="1" dirty="0" smtClean="0">
                  <a:solidFill>
                    <a:srgbClr val="968C6D"/>
                  </a:solidFill>
                  <a:latin typeface="+mj-lt"/>
                </a:rPr>
                <a:t>1.1.</a:t>
              </a:r>
              <a:r>
                <a:rPr lang="en-US" sz="700" b="1" dirty="0" smtClean="0">
                  <a:solidFill>
                    <a:srgbClr val="968C6D"/>
                  </a:solidFill>
                  <a:latin typeface="+mj-lt"/>
                </a:rPr>
                <a:t>201</a:t>
              </a:r>
              <a:r>
                <a:rPr lang="cs-CZ" sz="700" b="1" dirty="0" smtClean="0">
                  <a:solidFill>
                    <a:srgbClr val="968C6D"/>
                  </a:solidFill>
                  <a:latin typeface="+mj-lt"/>
                </a:rPr>
                <a:t>5</a:t>
              </a:r>
              <a:r>
                <a:rPr lang="en-US" sz="700" b="1" dirty="0" smtClean="0">
                  <a:solidFill>
                    <a:srgbClr val="968C6D"/>
                  </a:solidFill>
                  <a:latin typeface="+mj-lt"/>
                </a:rPr>
                <a:t> </a:t>
              </a:r>
              <a:r>
                <a:rPr lang="en-US" sz="700" dirty="0" smtClean="0">
                  <a:latin typeface="+mj-lt"/>
                </a:rPr>
                <a:t>–</a:t>
              </a:r>
              <a:r>
                <a:rPr lang="en-US" sz="700" b="1" dirty="0" smtClean="0">
                  <a:latin typeface="+mj-lt"/>
                </a:rPr>
                <a:t> </a:t>
              </a:r>
              <a:r>
                <a:rPr lang="cs-CZ" sz="700" dirty="0" smtClean="0">
                  <a:latin typeface="+mj-lt"/>
                </a:rPr>
                <a:t>Uplatnění </a:t>
              </a:r>
              <a:r>
                <a:rPr lang="en-US" sz="700" dirty="0" smtClean="0">
                  <a:latin typeface="+mj-lt"/>
                </a:rPr>
                <a:t> </a:t>
              </a:r>
              <a:r>
                <a:rPr lang="cs-CZ" sz="700" dirty="0" smtClean="0">
                  <a:latin typeface="+mj-lt"/>
                </a:rPr>
                <a:t>srážkové daně na výnosy z prodeje U.S. aktiv</a:t>
              </a:r>
              <a:endParaRPr lang="en-US" sz="700" dirty="0" smtClean="0">
                <a:latin typeface="+mj-lt"/>
              </a:endParaRPr>
            </a:p>
          </p:txBody>
        </p:sp>
        <p:sp>
          <p:nvSpPr>
            <p:cNvPr id="56" name="Rectangle 55"/>
            <p:cNvSpPr>
              <a:spLocks noChangeAspect="1"/>
            </p:cNvSpPr>
            <p:nvPr/>
          </p:nvSpPr>
          <p:spPr bwMode="ltGray">
            <a:xfrm rot="2700000">
              <a:off x="3170455" y="3827625"/>
              <a:ext cx="87860" cy="87860"/>
            </a:xfrm>
            <a:prstGeom prst="rect">
              <a:avLst/>
            </a:prstGeom>
            <a:solidFill>
              <a:schemeClr val="tx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 smtClean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2195736" y="4981523"/>
            <a:ext cx="1584149" cy="323165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cs-CZ" sz="700" b="1" dirty="0" smtClean="0">
                <a:solidFill>
                  <a:srgbClr val="968C6D"/>
                </a:solidFill>
                <a:latin typeface="+mj-lt"/>
              </a:rPr>
              <a:t>30.9.</a:t>
            </a:r>
            <a:r>
              <a:rPr lang="en-US" sz="700" b="1" dirty="0" smtClean="0">
                <a:solidFill>
                  <a:srgbClr val="968C6D"/>
                </a:solidFill>
                <a:latin typeface="+mj-lt"/>
              </a:rPr>
              <a:t>2014 </a:t>
            </a:r>
            <a:r>
              <a:rPr lang="en-US" sz="700" dirty="0" smtClean="0">
                <a:latin typeface="+mj-lt"/>
              </a:rPr>
              <a:t>–</a:t>
            </a:r>
            <a:r>
              <a:rPr lang="en-US" sz="700" b="1" dirty="0" smtClean="0">
                <a:latin typeface="+mj-lt"/>
              </a:rPr>
              <a:t> </a:t>
            </a:r>
            <a:r>
              <a:rPr lang="cs-CZ" sz="700" dirty="0" smtClean="0">
                <a:latin typeface="Georgia"/>
              </a:rPr>
              <a:t>První omezený reporting U.S. účtů  a nespolupracujících klientů  identifikovaných ke 30.6.2014</a:t>
            </a:r>
            <a:endParaRPr lang="en-US" sz="700" dirty="0" smtClean="0">
              <a:latin typeface="+mj-lt"/>
            </a:endParaRPr>
          </a:p>
        </p:txBody>
      </p:sp>
      <p:sp>
        <p:nvSpPr>
          <p:cNvPr id="59" name="Rectangle 58"/>
          <p:cNvSpPr>
            <a:spLocks noChangeAspect="1"/>
          </p:cNvSpPr>
          <p:nvPr/>
        </p:nvSpPr>
        <p:spPr bwMode="ltGray">
          <a:xfrm rot="2700000">
            <a:off x="3829518" y="5018575"/>
            <a:ext cx="77523" cy="79873"/>
          </a:xfrm>
          <a:prstGeom prst="rect">
            <a:avLst/>
          </a:prstGeom>
          <a:solidFill>
            <a:schemeClr val="tx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700" dirty="0" smtClean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68" name="Group 64"/>
          <p:cNvGrpSpPr/>
          <p:nvPr/>
        </p:nvGrpSpPr>
        <p:grpSpPr>
          <a:xfrm>
            <a:off x="7452320" y="5475360"/>
            <a:ext cx="1296144" cy="323165"/>
            <a:chOff x="3170455" y="3810001"/>
            <a:chExt cx="1425758" cy="366254"/>
          </a:xfrm>
        </p:grpSpPr>
        <p:sp>
          <p:nvSpPr>
            <p:cNvPr id="69" name="TextBox 68"/>
            <p:cNvSpPr txBox="1"/>
            <p:nvPr/>
          </p:nvSpPr>
          <p:spPr>
            <a:xfrm>
              <a:off x="3299442" y="3810001"/>
              <a:ext cx="1296771" cy="36625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cs-CZ" sz="700" b="1" dirty="0" smtClean="0">
                  <a:solidFill>
                    <a:srgbClr val="968C6D"/>
                  </a:solidFill>
                  <a:latin typeface="+mj-lt"/>
                </a:rPr>
                <a:t>31.3.</a:t>
              </a:r>
              <a:r>
                <a:rPr lang="en-US" sz="700" b="1" dirty="0" smtClean="0">
                  <a:solidFill>
                    <a:srgbClr val="968C6D"/>
                  </a:solidFill>
                  <a:latin typeface="+mj-lt"/>
                </a:rPr>
                <a:t>201</a:t>
              </a:r>
              <a:r>
                <a:rPr lang="cs-CZ" sz="700" b="1" dirty="0" smtClean="0">
                  <a:solidFill>
                    <a:srgbClr val="968C6D"/>
                  </a:solidFill>
                  <a:latin typeface="+mj-lt"/>
                </a:rPr>
                <a:t>7</a:t>
              </a:r>
              <a:r>
                <a:rPr lang="en-US" sz="700" b="1" dirty="0" smtClean="0">
                  <a:solidFill>
                    <a:srgbClr val="968C6D"/>
                  </a:solidFill>
                  <a:latin typeface="+mj-lt"/>
                </a:rPr>
                <a:t> </a:t>
              </a:r>
              <a:r>
                <a:rPr lang="en-US" sz="700" dirty="0" smtClean="0">
                  <a:latin typeface="+mj-lt"/>
                </a:rPr>
                <a:t>–</a:t>
              </a:r>
              <a:r>
                <a:rPr lang="cs-CZ" sz="700" dirty="0" smtClean="0">
                  <a:latin typeface="+mj-lt"/>
                </a:rPr>
                <a:t> Reporting </a:t>
              </a:r>
              <a:r>
                <a:rPr lang="cs-CZ" sz="700" dirty="0" smtClean="0">
                  <a:latin typeface="Georgia"/>
                </a:rPr>
                <a:t>U.S. účtů na rok 2015 včetně příchozích výnosů z prodeje </a:t>
              </a:r>
              <a:endParaRPr lang="en-US" sz="700" dirty="0" smtClean="0">
                <a:latin typeface="+mj-lt"/>
              </a:endParaRPr>
            </a:p>
          </p:txBody>
        </p:sp>
        <p:sp>
          <p:nvSpPr>
            <p:cNvPr id="70" name="Rectangle 69"/>
            <p:cNvSpPr>
              <a:spLocks noChangeAspect="1"/>
            </p:cNvSpPr>
            <p:nvPr/>
          </p:nvSpPr>
          <p:spPr bwMode="ltGray">
            <a:xfrm rot="2700000">
              <a:off x="3170455" y="3827625"/>
              <a:ext cx="87860" cy="87860"/>
            </a:xfrm>
            <a:prstGeom prst="rect">
              <a:avLst/>
            </a:prstGeom>
            <a:solidFill>
              <a:schemeClr val="tx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 smtClean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71" name="Group 64"/>
          <p:cNvGrpSpPr/>
          <p:nvPr/>
        </p:nvGrpSpPr>
        <p:grpSpPr>
          <a:xfrm>
            <a:off x="7452320" y="5003006"/>
            <a:ext cx="1296144" cy="323165"/>
            <a:chOff x="3170455" y="3810001"/>
            <a:chExt cx="1425758" cy="366254"/>
          </a:xfrm>
        </p:grpSpPr>
        <p:sp>
          <p:nvSpPr>
            <p:cNvPr id="72" name="TextBox 71"/>
            <p:cNvSpPr txBox="1"/>
            <p:nvPr/>
          </p:nvSpPr>
          <p:spPr>
            <a:xfrm>
              <a:off x="3299442" y="3810001"/>
              <a:ext cx="1296771" cy="36625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cs-CZ" sz="700" b="1" dirty="0" smtClean="0">
                  <a:solidFill>
                    <a:srgbClr val="968C6D"/>
                  </a:solidFill>
                  <a:latin typeface="+mj-lt"/>
                </a:rPr>
                <a:t>15.3.</a:t>
              </a:r>
              <a:r>
                <a:rPr lang="en-US" sz="700" b="1" dirty="0" smtClean="0">
                  <a:solidFill>
                    <a:srgbClr val="968C6D"/>
                  </a:solidFill>
                  <a:latin typeface="+mj-lt"/>
                </a:rPr>
                <a:t>201</a:t>
              </a:r>
              <a:r>
                <a:rPr lang="cs-CZ" sz="700" b="1" dirty="0" smtClean="0">
                  <a:solidFill>
                    <a:srgbClr val="968C6D"/>
                  </a:solidFill>
                  <a:latin typeface="+mj-lt"/>
                </a:rPr>
                <a:t>7</a:t>
              </a:r>
              <a:r>
                <a:rPr lang="en-US" sz="700" b="1" dirty="0" smtClean="0">
                  <a:solidFill>
                    <a:srgbClr val="968C6D"/>
                  </a:solidFill>
                  <a:latin typeface="+mj-lt"/>
                </a:rPr>
                <a:t> </a:t>
              </a:r>
              <a:r>
                <a:rPr lang="en-US" sz="700" dirty="0" smtClean="0">
                  <a:latin typeface="+mj-lt"/>
                </a:rPr>
                <a:t>–</a:t>
              </a:r>
              <a:r>
                <a:rPr lang="cs-CZ" sz="700" dirty="0" smtClean="0">
                  <a:latin typeface="+mj-lt"/>
                </a:rPr>
                <a:t> Reporting  na rok 2016 včetně </a:t>
              </a:r>
              <a:r>
                <a:rPr lang="cs-CZ" sz="700" dirty="0" err="1" smtClean="0">
                  <a:latin typeface="+mj-lt"/>
                </a:rPr>
                <a:t>passthru</a:t>
              </a:r>
              <a:r>
                <a:rPr lang="cs-CZ" sz="700" dirty="0" smtClean="0">
                  <a:latin typeface="+mj-lt"/>
                </a:rPr>
                <a:t> plateb</a:t>
              </a:r>
              <a:endParaRPr lang="en-US" sz="700" dirty="0" smtClean="0">
                <a:latin typeface="+mj-lt"/>
              </a:endParaRPr>
            </a:p>
          </p:txBody>
        </p:sp>
        <p:sp>
          <p:nvSpPr>
            <p:cNvPr id="73" name="Rectangle 72"/>
            <p:cNvSpPr>
              <a:spLocks noChangeAspect="1"/>
            </p:cNvSpPr>
            <p:nvPr/>
          </p:nvSpPr>
          <p:spPr bwMode="ltGray">
            <a:xfrm rot="2700000">
              <a:off x="3170455" y="3827625"/>
              <a:ext cx="87860" cy="87860"/>
            </a:xfrm>
            <a:prstGeom prst="rect">
              <a:avLst/>
            </a:prstGeom>
            <a:solidFill>
              <a:schemeClr val="tx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 smtClean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74" name="Group 64"/>
          <p:cNvGrpSpPr/>
          <p:nvPr/>
        </p:nvGrpSpPr>
        <p:grpSpPr>
          <a:xfrm>
            <a:off x="4427984" y="5475361"/>
            <a:ext cx="1296144" cy="430887"/>
            <a:chOff x="3170455" y="3810002"/>
            <a:chExt cx="1425758" cy="488339"/>
          </a:xfrm>
        </p:grpSpPr>
        <p:sp>
          <p:nvSpPr>
            <p:cNvPr id="75" name="TextBox 74"/>
            <p:cNvSpPr txBox="1"/>
            <p:nvPr/>
          </p:nvSpPr>
          <p:spPr>
            <a:xfrm>
              <a:off x="3299442" y="3810002"/>
              <a:ext cx="1296771" cy="48833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cs-CZ" sz="700" b="1" dirty="0" smtClean="0">
                  <a:solidFill>
                    <a:srgbClr val="968C6D"/>
                  </a:solidFill>
                  <a:latin typeface="+mj-lt"/>
                </a:rPr>
                <a:t>15.3.</a:t>
              </a:r>
              <a:r>
                <a:rPr lang="en-US" sz="700" b="1" dirty="0" smtClean="0">
                  <a:solidFill>
                    <a:srgbClr val="968C6D"/>
                  </a:solidFill>
                  <a:latin typeface="+mj-lt"/>
                </a:rPr>
                <a:t>201</a:t>
              </a:r>
              <a:r>
                <a:rPr lang="cs-CZ" sz="700" b="1" dirty="0" smtClean="0">
                  <a:solidFill>
                    <a:srgbClr val="968C6D"/>
                  </a:solidFill>
                  <a:latin typeface="+mj-lt"/>
                </a:rPr>
                <a:t>5</a:t>
              </a:r>
              <a:r>
                <a:rPr lang="en-US" sz="700" b="1" dirty="0" smtClean="0">
                  <a:solidFill>
                    <a:srgbClr val="968C6D"/>
                  </a:solidFill>
                  <a:latin typeface="+mj-lt"/>
                </a:rPr>
                <a:t> </a:t>
              </a:r>
              <a:r>
                <a:rPr lang="en-US" sz="700" dirty="0" smtClean="0">
                  <a:latin typeface="+mj-lt"/>
                </a:rPr>
                <a:t>–</a:t>
              </a:r>
              <a:r>
                <a:rPr lang="en-US" sz="700" b="1" dirty="0" smtClean="0">
                  <a:latin typeface="+mj-lt"/>
                </a:rPr>
                <a:t> </a:t>
              </a:r>
              <a:r>
                <a:rPr lang="cs-CZ" sz="700" dirty="0" smtClean="0">
                  <a:latin typeface="+mj-lt"/>
                </a:rPr>
                <a:t>První FACTA reporting </a:t>
              </a:r>
              <a:r>
                <a:rPr lang="cs-CZ" sz="700" dirty="0" smtClean="0">
                  <a:solidFill>
                    <a:srgbClr val="000000"/>
                  </a:solidFill>
                  <a:latin typeface="Georgia"/>
                </a:rPr>
                <a:t>FDAP příjmů původem USA na</a:t>
              </a:r>
              <a:r>
                <a:rPr lang="cs-CZ" sz="700" dirty="0" smtClean="0">
                  <a:latin typeface="Georgia"/>
                </a:rPr>
                <a:t> rok 2014 </a:t>
              </a:r>
              <a:r>
                <a:rPr lang="cs-CZ" sz="700" dirty="0" smtClean="0">
                  <a:latin typeface="+mj-lt"/>
                </a:rPr>
                <a:t>(formulář 1042-S)</a:t>
              </a:r>
              <a:endParaRPr lang="en-US" sz="700" dirty="0" smtClean="0">
                <a:latin typeface="+mj-lt"/>
              </a:endParaRPr>
            </a:p>
          </p:txBody>
        </p:sp>
        <p:sp>
          <p:nvSpPr>
            <p:cNvPr id="76" name="Rectangle 75"/>
            <p:cNvSpPr>
              <a:spLocks noChangeAspect="1"/>
            </p:cNvSpPr>
            <p:nvPr/>
          </p:nvSpPr>
          <p:spPr bwMode="ltGray">
            <a:xfrm rot="2700000">
              <a:off x="3170455" y="3827625"/>
              <a:ext cx="87860" cy="87860"/>
            </a:xfrm>
            <a:prstGeom prst="rect">
              <a:avLst/>
            </a:prstGeom>
            <a:solidFill>
              <a:schemeClr val="tx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 smtClean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77" name="Group 64"/>
          <p:cNvGrpSpPr/>
          <p:nvPr/>
        </p:nvGrpSpPr>
        <p:grpSpPr>
          <a:xfrm>
            <a:off x="4427984" y="5003007"/>
            <a:ext cx="1296144" cy="323165"/>
            <a:chOff x="3170455" y="3810002"/>
            <a:chExt cx="1425758" cy="366254"/>
          </a:xfrm>
        </p:grpSpPr>
        <p:sp>
          <p:nvSpPr>
            <p:cNvPr id="78" name="TextBox 77"/>
            <p:cNvSpPr txBox="1"/>
            <p:nvPr/>
          </p:nvSpPr>
          <p:spPr>
            <a:xfrm>
              <a:off x="3299442" y="3810002"/>
              <a:ext cx="1296771" cy="36625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cs-CZ" sz="700" b="1" dirty="0" smtClean="0">
                  <a:solidFill>
                    <a:srgbClr val="968C6D"/>
                  </a:solidFill>
                  <a:latin typeface="+mj-lt"/>
                </a:rPr>
                <a:t>15.3.</a:t>
              </a:r>
              <a:r>
                <a:rPr lang="en-US" sz="700" b="1" dirty="0" smtClean="0">
                  <a:solidFill>
                    <a:srgbClr val="968C6D"/>
                  </a:solidFill>
                  <a:latin typeface="+mj-lt"/>
                </a:rPr>
                <a:t>201</a:t>
              </a:r>
              <a:r>
                <a:rPr lang="cs-CZ" sz="700" b="1" dirty="0" smtClean="0">
                  <a:solidFill>
                    <a:srgbClr val="968C6D"/>
                  </a:solidFill>
                  <a:latin typeface="+mj-lt"/>
                </a:rPr>
                <a:t>5</a:t>
              </a:r>
              <a:r>
                <a:rPr lang="en-US" sz="700" b="1" dirty="0" smtClean="0">
                  <a:solidFill>
                    <a:srgbClr val="968C6D"/>
                  </a:solidFill>
                  <a:latin typeface="+mj-lt"/>
                </a:rPr>
                <a:t> </a:t>
              </a:r>
              <a:r>
                <a:rPr lang="en-US" sz="700" dirty="0" smtClean="0">
                  <a:latin typeface="+mj-lt"/>
                </a:rPr>
                <a:t>–</a:t>
              </a:r>
              <a:r>
                <a:rPr lang="en-US" sz="700" b="1" dirty="0" smtClean="0">
                  <a:latin typeface="+mj-lt"/>
                </a:rPr>
                <a:t> </a:t>
              </a:r>
              <a:r>
                <a:rPr lang="cs-CZ" sz="700" dirty="0" smtClean="0">
                  <a:latin typeface="+mj-lt"/>
                </a:rPr>
                <a:t>První FACTA reporting  na rok 2014 (formulář 1042)</a:t>
              </a:r>
              <a:endParaRPr lang="en-US" sz="700" dirty="0" smtClean="0">
                <a:latin typeface="+mj-lt"/>
              </a:endParaRPr>
            </a:p>
          </p:txBody>
        </p:sp>
        <p:sp>
          <p:nvSpPr>
            <p:cNvPr id="79" name="Rectangle 78"/>
            <p:cNvSpPr>
              <a:spLocks noChangeAspect="1"/>
            </p:cNvSpPr>
            <p:nvPr/>
          </p:nvSpPr>
          <p:spPr bwMode="ltGray">
            <a:xfrm rot="2700000">
              <a:off x="3170455" y="3827625"/>
              <a:ext cx="87860" cy="87860"/>
            </a:xfrm>
            <a:prstGeom prst="rect">
              <a:avLst/>
            </a:prstGeom>
            <a:solidFill>
              <a:schemeClr val="tx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 smtClean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80" name="Group 64"/>
          <p:cNvGrpSpPr/>
          <p:nvPr/>
        </p:nvGrpSpPr>
        <p:grpSpPr>
          <a:xfrm>
            <a:off x="5940152" y="5475359"/>
            <a:ext cx="1296144" cy="323165"/>
            <a:chOff x="3170455" y="3810000"/>
            <a:chExt cx="1425758" cy="366254"/>
          </a:xfrm>
        </p:grpSpPr>
        <p:sp>
          <p:nvSpPr>
            <p:cNvPr id="81" name="TextBox 80"/>
            <p:cNvSpPr txBox="1"/>
            <p:nvPr/>
          </p:nvSpPr>
          <p:spPr>
            <a:xfrm>
              <a:off x="3299442" y="3810000"/>
              <a:ext cx="1296771" cy="36625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cs-CZ" sz="700" b="1" dirty="0" smtClean="0">
                  <a:solidFill>
                    <a:srgbClr val="968C6D"/>
                  </a:solidFill>
                  <a:latin typeface="+mj-lt"/>
                </a:rPr>
                <a:t>31.3.</a:t>
              </a:r>
              <a:r>
                <a:rPr lang="en-US" sz="700" b="1" dirty="0" smtClean="0">
                  <a:solidFill>
                    <a:srgbClr val="968C6D"/>
                  </a:solidFill>
                  <a:latin typeface="+mj-lt"/>
                </a:rPr>
                <a:t>201</a:t>
              </a:r>
              <a:r>
                <a:rPr lang="cs-CZ" sz="700" b="1" dirty="0" smtClean="0">
                  <a:solidFill>
                    <a:srgbClr val="968C6D"/>
                  </a:solidFill>
                  <a:latin typeface="+mj-lt"/>
                </a:rPr>
                <a:t>6</a:t>
              </a:r>
              <a:r>
                <a:rPr lang="en-US" sz="700" b="1" dirty="0" smtClean="0">
                  <a:solidFill>
                    <a:srgbClr val="968C6D"/>
                  </a:solidFill>
                  <a:latin typeface="+mj-lt"/>
                </a:rPr>
                <a:t> </a:t>
              </a:r>
              <a:r>
                <a:rPr lang="en-US" sz="700" dirty="0" smtClean="0">
                  <a:latin typeface="+mj-lt"/>
                </a:rPr>
                <a:t>–</a:t>
              </a:r>
              <a:r>
                <a:rPr lang="cs-CZ" sz="700" dirty="0" smtClean="0">
                  <a:latin typeface="+mj-lt"/>
                </a:rPr>
                <a:t> Reporting </a:t>
              </a:r>
              <a:r>
                <a:rPr lang="cs-CZ" sz="700" dirty="0" smtClean="0">
                  <a:solidFill>
                    <a:srgbClr val="000000"/>
                  </a:solidFill>
                  <a:latin typeface="Georgia"/>
                </a:rPr>
                <a:t>U.S. účtů </a:t>
              </a:r>
              <a:r>
                <a:rPr lang="cs-CZ" sz="700" dirty="0" smtClean="0">
                  <a:latin typeface="Georgia"/>
                </a:rPr>
                <a:t>na rok 2015 včetně příchozích příjmů </a:t>
              </a:r>
              <a:endParaRPr lang="en-US" sz="700" dirty="0" smtClean="0">
                <a:latin typeface="+mj-lt"/>
              </a:endParaRPr>
            </a:p>
          </p:txBody>
        </p:sp>
        <p:sp>
          <p:nvSpPr>
            <p:cNvPr id="82" name="Rectangle 81"/>
            <p:cNvSpPr>
              <a:spLocks noChangeAspect="1"/>
            </p:cNvSpPr>
            <p:nvPr/>
          </p:nvSpPr>
          <p:spPr bwMode="ltGray">
            <a:xfrm rot="2700000">
              <a:off x="3170455" y="3827625"/>
              <a:ext cx="87860" cy="87860"/>
            </a:xfrm>
            <a:prstGeom prst="rect">
              <a:avLst/>
            </a:prstGeom>
            <a:solidFill>
              <a:schemeClr val="tx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 smtClean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83" name="Group 64"/>
          <p:cNvGrpSpPr/>
          <p:nvPr/>
        </p:nvGrpSpPr>
        <p:grpSpPr>
          <a:xfrm>
            <a:off x="5940152" y="5003007"/>
            <a:ext cx="1296144" cy="430887"/>
            <a:chOff x="3170455" y="3810002"/>
            <a:chExt cx="1425758" cy="488339"/>
          </a:xfrm>
        </p:grpSpPr>
        <p:sp>
          <p:nvSpPr>
            <p:cNvPr id="84" name="TextBox 83"/>
            <p:cNvSpPr txBox="1"/>
            <p:nvPr/>
          </p:nvSpPr>
          <p:spPr>
            <a:xfrm>
              <a:off x="3299442" y="3810002"/>
              <a:ext cx="1296771" cy="48833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cs-CZ" sz="700" b="1" dirty="0" smtClean="0">
                  <a:solidFill>
                    <a:srgbClr val="968C6D"/>
                  </a:solidFill>
                  <a:latin typeface="+mj-lt"/>
                </a:rPr>
                <a:t>15.3.</a:t>
              </a:r>
              <a:r>
                <a:rPr lang="en-US" sz="700" b="1" dirty="0" smtClean="0">
                  <a:solidFill>
                    <a:srgbClr val="968C6D"/>
                  </a:solidFill>
                  <a:latin typeface="+mj-lt"/>
                </a:rPr>
                <a:t>201</a:t>
              </a:r>
              <a:r>
                <a:rPr lang="cs-CZ" sz="700" b="1" dirty="0" smtClean="0">
                  <a:solidFill>
                    <a:srgbClr val="968C6D"/>
                  </a:solidFill>
                  <a:latin typeface="+mj-lt"/>
                </a:rPr>
                <a:t>6</a:t>
              </a:r>
              <a:r>
                <a:rPr lang="en-US" sz="700" b="1" dirty="0" smtClean="0">
                  <a:solidFill>
                    <a:srgbClr val="968C6D"/>
                  </a:solidFill>
                  <a:latin typeface="+mj-lt"/>
                </a:rPr>
                <a:t> </a:t>
              </a:r>
              <a:r>
                <a:rPr lang="en-US" sz="700" dirty="0" smtClean="0">
                  <a:latin typeface="+mj-lt"/>
                </a:rPr>
                <a:t>–</a:t>
              </a:r>
              <a:r>
                <a:rPr lang="cs-CZ" sz="700" dirty="0" smtClean="0">
                  <a:latin typeface="+mj-lt"/>
                </a:rPr>
                <a:t> Reporting  na rok 2015 včetně výnosů z prodeje  a </a:t>
              </a:r>
              <a:r>
                <a:rPr lang="cs-CZ" sz="700" dirty="0" err="1" smtClean="0">
                  <a:latin typeface="+mj-lt"/>
                </a:rPr>
                <a:t>passthru</a:t>
              </a:r>
              <a:r>
                <a:rPr lang="cs-CZ" sz="700" dirty="0" smtClean="0">
                  <a:latin typeface="+mj-lt"/>
                </a:rPr>
                <a:t> plateb placených  </a:t>
              </a:r>
              <a:r>
                <a:rPr lang="cs-CZ" sz="700" dirty="0" err="1" smtClean="0">
                  <a:latin typeface="+mj-lt"/>
                </a:rPr>
                <a:t>NPFFIs</a:t>
              </a:r>
              <a:endParaRPr lang="en-US" sz="700" dirty="0" smtClean="0">
                <a:latin typeface="+mj-lt"/>
              </a:endParaRPr>
            </a:p>
          </p:txBody>
        </p:sp>
        <p:sp>
          <p:nvSpPr>
            <p:cNvPr id="85" name="Rectangle 84"/>
            <p:cNvSpPr>
              <a:spLocks noChangeAspect="1"/>
            </p:cNvSpPr>
            <p:nvPr/>
          </p:nvSpPr>
          <p:spPr bwMode="ltGray">
            <a:xfrm rot="2700000">
              <a:off x="3170455" y="3827625"/>
              <a:ext cx="87860" cy="87860"/>
            </a:xfrm>
            <a:prstGeom prst="rect">
              <a:avLst/>
            </a:prstGeom>
            <a:solidFill>
              <a:schemeClr val="tx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 smtClean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86" name="Group 64"/>
          <p:cNvGrpSpPr/>
          <p:nvPr/>
        </p:nvGrpSpPr>
        <p:grpSpPr>
          <a:xfrm>
            <a:off x="2654564" y="4437112"/>
            <a:ext cx="1485386" cy="323165"/>
            <a:chOff x="3170455" y="3810003"/>
            <a:chExt cx="1633925" cy="366254"/>
          </a:xfrm>
        </p:grpSpPr>
        <p:sp>
          <p:nvSpPr>
            <p:cNvPr id="87" name="TextBox 86"/>
            <p:cNvSpPr txBox="1"/>
            <p:nvPr/>
          </p:nvSpPr>
          <p:spPr>
            <a:xfrm>
              <a:off x="3299443" y="3810003"/>
              <a:ext cx="1504937" cy="36625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cs-CZ" sz="700" b="1" dirty="0" smtClean="0">
                  <a:solidFill>
                    <a:srgbClr val="968C6D"/>
                  </a:solidFill>
                  <a:latin typeface="+mj-lt"/>
                </a:rPr>
                <a:t>1.1.</a:t>
              </a:r>
              <a:r>
                <a:rPr lang="en-US" sz="700" b="1" dirty="0" smtClean="0">
                  <a:solidFill>
                    <a:srgbClr val="968C6D"/>
                  </a:solidFill>
                  <a:latin typeface="+mj-lt"/>
                </a:rPr>
                <a:t>2014 </a:t>
              </a:r>
              <a:r>
                <a:rPr lang="en-US" sz="700" dirty="0" smtClean="0">
                  <a:latin typeface="+mj-lt"/>
                </a:rPr>
                <a:t>–</a:t>
              </a:r>
              <a:r>
                <a:rPr lang="en-US" sz="700" b="1" dirty="0" smtClean="0">
                  <a:latin typeface="+mj-lt"/>
                </a:rPr>
                <a:t> </a:t>
              </a:r>
              <a:r>
                <a:rPr lang="cs-CZ" sz="700" dirty="0" smtClean="0">
                  <a:latin typeface="+mj-lt"/>
                </a:rPr>
                <a:t>Uplatnění srážkové daně na FDAP příjmy původem z USA </a:t>
              </a:r>
              <a:endParaRPr lang="en-US" sz="700" dirty="0" smtClean="0">
                <a:latin typeface="+mj-lt"/>
              </a:endParaRPr>
            </a:p>
          </p:txBody>
        </p:sp>
        <p:sp>
          <p:nvSpPr>
            <p:cNvPr id="88" name="Rectangle 87"/>
            <p:cNvSpPr>
              <a:spLocks noChangeAspect="1"/>
            </p:cNvSpPr>
            <p:nvPr/>
          </p:nvSpPr>
          <p:spPr bwMode="ltGray">
            <a:xfrm rot="2700000">
              <a:off x="3170455" y="3827625"/>
              <a:ext cx="87860" cy="87860"/>
            </a:xfrm>
            <a:prstGeom prst="rect">
              <a:avLst/>
            </a:prstGeom>
            <a:solidFill>
              <a:schemeClr val="tx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 smtClean="0">
                <a:solidFill>
                  <a:schemeClr val="bg1"/>
                </a:solidFill>
                <a:latin typeface="+mj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Seznámení s FATCA</a:t>
            </a:r>
            <a:endParaRPr lang="en-GB" b="0" i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533400" y="1752600"/>
            <a:ext cx="8077200" cy="4628728"/>
          </a:xfrm>
        </p:spPr>
        <p:txBody>
          <a:bodyPr>
            <a:normAutofit/>
          </a:bodyPr>
          <a:lstStyle/>
          <a:p>
            <a:r>
              <a:rPr lang="cs-CZ" sz="1600" b="1" dirty="0" smtClean="0">
                <a:solidFill>
                  <a:schemeClr val="tx2"/>
                </a:solidFill>
              </a:rPr>
              <a:t>Co je to FATCA a jaký je její účel? </a:t>
            </a:r>
          </a:p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cs-CZ" sz="1600" dirty="0" smtClean="0">
                <a:ea typeface="PMingLiU" pitchFamily="18" charset="-120"/>
              </a:rPr>
              <a:t>“FATCA” (</a:t>
            </a:r>
            <a:r>
              <a:rPr lang="cs-CZ" sz="1600" dirty="0" err="1" smtClean="0">
                <a:ea typeface="PMingLiU" pitchFamily="18" charset="-120"/>
              </a:rPr>
              <a:t>Foreign</a:t>
            </a:r>
            <a:r>
              <a:rPr lang="cs-CZ" sz="1600" dirty="0" smtClean="0">
                <a:ea typeface="PMingLiU" pitchFamily="18" charset="-120"/>
              </a:rPr>
              <a:t> </a:t>
            </a:r>
            <a:r>
              <a:rPr lang="cs-CZ" sz="1600" dirty="0" err="1" smtClean="0">
                <a:ea typeface="PMingLiU" pitchFamily="18" charset="-120"/>
              </a:rPr>
              <a:t>Account</a:t>
            </a:r>
            <a:r>
              <a:rPr lang="cs-CZ" sz="1600" dirty="0" smtClean="0">
                <a:ea typeface="PMingLiU" pitchFamily="18" charset="-120"/>
              </a:rPr>
              <a:t> Tax </a:t>
            </a:r>
            <a:r>
              <a:rPr lang="cs-CZ" sz="1600" dirty="0" err="1" smtClean="0">
                <a:ea typeface="PMingLiU" pitchFamily="18" charset="-120"/>
              </a:rPr>
              <a:t>Compliance</a:t>
            </a:r>
            <a:r>
              <a:rPr lang="cs-CZ" sz="1600" dirty="0" smtClean="0">
                <a:ea typeface="PMingLiU" pitchFamily="18" charset="-120"/>
              </a:rPr>
              <a:t> </a:t>
            </a:r>
            <a:r>
              <a:rPr lang="cs-CZ" sz="1600" dirty="0" err="1" smtClean="0">
                <a:ea typeface="PMingLiU" pitchFamily="18" charset="-120"/>
              </a:rPr>
              <a:t>Act</a:t>
            </a:r>
            <a:r>
              <a:rPr lang="cs-CZ" sz="1600" dirty="0" smtClean="0">
                <a:ea typeface="PMingLiU" pitchFamily="18" charset="-120"/>
              </a:rPr>
              <a:t>, 2009) je nová americká legislativa, připravená s cílem </a:t>
            </a:r>
            <a:r>
              <a:rPr lang="cs-CZ" sz="1600" b="1" dirty="0" smtClean="0">
                <a:ea typeface="PMingLiU" pitchFamily="18" charset="-120"/>
              </a:rPr>
              <a:t>zabránit daňovým únikům občanů Spojených států </a:t>
            </a:r>
            <a:r>
              <a:rPr lang="en-US" sz="1600" b="1" dirty="0" smtClean="0">
                <a:ea typeface="PMingLiU" pitchFamily="18" charset="-120"/>
              </a:rPr>
              <a:t>a</a:t>
            </a:r>
            <a:r>
              <a:rPr lang="cs-CZ" sz="1600" b="1" dirty="0" err="1" smtClean="0">
                <a:ea typeface="PMingLiU" pitchFamily="18" charset="-120"/>
              </a:rPr>
              <a:t>merických</a:t>
            </a:r>
            <a:r>
              <a:rPr lang="cs-CZ" sz="1600" dirty="0" smtClean="0">
                <a:ea typeface="PMingLiU" pitchFamily="18" charset="-120"/>
              </a:rPr>
              <a:t>, kteří využívají </a:t>
            </a:r>
            <a:r>
              <a:rPr lang="cs-CZ" sz="1600" dirty="0" err="1" smtClean="0">
                <a:ea typeface="PMingLiU" pitchFamily="18" charset="-120"/>
              </a:rPr>
              <a:t>off</a:t>
            </a:r>
            <a:r>
              <a:rPr lang="cs-CZ" sz="1600" dirty="0" smtClean="0">
                <a:ea typeface="PMingLiU" pitchFamily="18" charset="-120"/>
              </a:rPr>
              <a:t>-</a:t>
            </a:r>
            <a:r>
              <a:rPr lang="cs-CZ" sz="1600" dirty="0" err="1" smtClean="0">
                <a:ea typeface="PMingLiU" pitchFamily="18" charset="-120"/>
              </a:rPr>
              <a:t>shore</a:t>
            </a:r>
            <a:r>
              <a:rPr lang="cs-CZ" sz="1600" dirty="0" smtClean="0">
                <a:ea typeface="PMingLiU" pitchFamily="18" charset="-120"/>
              </a:rPr>
              <a:t> účty u zahraničních finančních institucí k utajení </a:t>
            </a:r>
            <a:r>
              <a:rPr lang="cs-CZ" sz="1600" b="1" dirty="0" smtClean="0">
                <a:ea typeface="PMingLiU" pitchFamily="18" charset="-120"/>
              </a:rPr>
              <a:t>příjmů z amerických aktiv </a:t>
            </a:r>
            <a:r>
              <a:rPr lang="cs-CZ" sz="1600" dirty="0" smtClean="0">
                <a:ea typeface="PMingLiU" pitchFamily="18" charset="-120"/>
              </a:rPr>
              <a:t>před daňovým úřadem Spojených států</a:t>
            </a:r>
            <a:r>
              <a:rPr lang="en-US" sz="1600" dirty="0" smtClean="0">
                <a:ea typeface="PMingLiU" pitchFamily="18" charset="-120"/>
              </a:rPr>
              <a:t> (IRS, Internal Revenue Services)</a:t>
            </a:r>
            <a:r>
              <a:rPr lang="cs-CZ" sz="1600" dirty="0" smtClean="0">
                <a:ea typeface="PMingLiU" pitchFamily="18" charset="-120"/>
              </a:rPr>
              <a:t>.</a:t>
            </a:r>
          </a:p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cs-CZ" sz="1600" dirty="0" smtClean="0">
                <a:ea typeface="PMingLiU" pitchFamily="18" charset="-120"/>
              </a:rPr>
              <a:t>Na rozdíl od situace ve většině jiných státu, příjmy občanů USA a držitelů „zelené karty“ podléhají povinnosti tyto příjmy vykázat a případně zdanit v US</a:t>
            </a:r>
            <a:r>
              <a:rPr lang="en-US" sz="1600" dirty="0" smtClean="0">
                <a:ea typeface="PMingLiU" pitchFamily="18" charset="-120"/>
              </a:rPr>
              <a:t>A </a:t>
            </a:r>
            <a:r>
              <a:rPr lang="cs-CZ" sz="1600" dirty="0" smtClean="0">
                <a:ea typeface="PMingLiU" pitchFamily="18" charset="-120"/>
              </a:rPr>
              <a:t>bez ohledu na aktuální geografickou rezidenturu</a:t>
            </a:r>
            <a:r>
              <a:rPr lang="en-US" sz="1600" dirty="0" smtClean="0">
                <a:ea typeface="PMingLiU" pitchFamily="18" charset="-120"/>
              </a:rPr>
              <a:t> </a:t>
            </a:r>
            <a:r>
              <a:rPr lang="cs-CZ" sz="1600" dirty="0" smtClean="0">
                <a:ea typeface="PMingLiU" pitchFamily="18" charset="-120"/>
              </a:rPr>
              <a:t>těchto subjektů.</a:t>
            </a:r>
          </a:p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cs-CZ" sz="1600" dirty="0" smtClean="0">
                <a:ea typeface="PMingLiU" pitchFamily="18" charset="-120"/>
              </a:rPr>
              <a:t>Občan Spojených států amerických žijící v České republice musí tedy vykázat své veškeré příjmy vůči daňovému úřadu IR</a:t>
            </a:r>
            <a:r>
              <a:rPr lang="en-US" sz="1600" dirty="0" smtClean="0">
                <a:ea typeface="PMingLiU" pitchFamily="18" charset="-120"/>
              </a:rPr>
              <a:t>S</a:t>
            </a:r>
            <a:r>
              <a:rPr lang="cs-CZ" sz="1600" dirty="0" smtClean="0">
                <a:ea typeface="PMingLiU" pitchFamily="18" charset="-120"/>
              </a:rPr>
              <a:t> bez ohledu na jejich původ a případně uhradit americkou daň (uplatní se smlouvy o zabránění dvojímu zdanění).</a:t>
            </a:r>
          </a:p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endParaRPr lang="cs-CZ" sz="1600" dirty="0" smtClean="0">
              <a:ea typeface="PMingLiU" pitchFamily="18" charset="-120"/>
            </a:endParaRPr>
          </a:p>
          <a:p>
            <a:pPr marL="168275" lvl="1" indent="-168275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endParaRPr lang="cs-CZ" sz="1600" dirty="0" smtClean="0">
              <a:ea typeface="PMingLiU" pitchFamily="18" charset="-12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cs-CZ" smtClean="0"/>
              <a:t>Slide </a:t>
            </a:r>
            <a:fld id="{FBF92EE5-3216-4115-9D46-24C6FD6DF217}" type="slidenum">
              <a:rPr lang="cs-CZ" smtClean="0"/>
              <a:pPr/>
              <a:t>2</a:t>
            </a:fld>
            <a:endParaRPr lang="cs-CZ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cs-CZ" dirty="0" smtClean="0"/>
              <a:t>2</a:t>
            </a:r>
            <a:r>
              <a:rPr lang="en-US" dirty="0" smtClean="0"/>
              <a:t>6</a:t>
            </a:r>
            <a:r>
              <a:rPr lang="cs-CZ" dirty="0" smtClean="0"/>
              <a:t>.0</a:t>
            </a:r>
            <a:r>
              <a:rPr lang="en-US" dirty="0" smtClean="0"/>
              <a:t>4</a:t>
            </a:r>
            <a:r>
              <a:rPr lang="cs-CZ" dirty="0" smtClean="0"/>
              <a:t>.2012</a:t>
            </a:r>
            <a:endParaRPr lang="cs-CZ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cs-CZ" smtClean="0"/>
              <a:t>FATCA</a:t>
            </a: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 err="1" smtClean="0"/>
              <a:t>PwC</a:t>
            </a:r>
            <a:r>
              <a:rPr lang="cs-CZ" sz="2400" dirty="0" smtClean="0"/>
              <a:t> - </a:t>
            </a:r>
            <a:r>
              <a:rPr lang="en-GB" sz="2400" dirty="0" smtClean="0"/>
              <a:t>FATCA </a:t>
            </a:r>
            <a:r>
              <a:rPr lang="cs-CZ" sz="2400" dirty="0" smtClean="0"/>
              <a:t>kontakty</a:t>
            </a:r>
            <a:endParaRPr lang="en-GB" sz="2400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39552" y="1772816"/>
            <a:ext cx="2880320" cy="229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651" tIns="38825" rIns="77651" bIns="38825">
            <a:spAutoFit/>
          </a:bodyPr>
          <a:lstStyle/>
          <a:p>
            <a:pPr defTabSz="622227" eaLnBrk="0" hangingPunct="0">
              <a:spcBef>
                <a:spcPct val="0"/>
              </a:spcBef>
              <a:spcAft>
                <a:spcPct val="0"/>
              </a:spcAft>
            </a:pPr>
            <a:r>
              <a:rPr lang="cs-CZ" sz="1400" b="1" dirty="0" smtClean="0">
                <a:latin typeface="Georgia" pitchFamily="18" charset="0"/>
              </a:rPr>
              <a:t>Jiří </a:t>
            </a:r>
            <a:r>
              <a:rPr lang="cs-CZ" sz="1400" b="1" dirty="0" err="1" smtClean="0">
                <a:latin typeface="Georgia" pitchFamily="18" charset="0"/>
              </a:rPr>
              <a:t>Klumpar</a:t>
            </a:r>
            <a:endParaRPr lang="en-US" sz="1400" b="1" dirty="0" smtClean="0">
              <a:latin typeface="Georgia" pitchFamily="18" charset="0"/>
            </a:endParaRPr>
          </a:p>
          <a:p>
            <a:pPr defTabSz="622227" eaLnBrk="0" hangingPunct="0">
              <a:spcBef>
                <a:spcPct val="0"/>
              </a:spcBef>
              <a:spcAft>
                <a:spcPct val="0"/>
              </a:spcAft>
            </a:pPr>
            <a:r>
              <a:rPr lang="fr-FR" sz="1400" i="1" dirty="0" smtClean="0">
                <a:latin typeface="Georgia" pitchFamily="18" charset="0"/>
              </a:rPr>
              <a:t>FS </a:t>
            </a:r>
            <a:r>
              <a:rPr lang="cs-CZ" sz="1400" i="1" dirty="0" err="1" smtClean="0">
                <a:latin typeface="Georgia" pitchFamily="18" charset="0"/>
              </a:rPr>
              <a:t>Assurance</a:t>
            </a:r>
            <a:r>
              <a:rPr lang="fr-FR" sz="1400" i="1" dirty="0" smtClean="0">
                <a:latin typeface="Georgia" pitchFamily="18" charset="0"/>
              </a:rPr>
              <a:t> </a:t>
            </a:r>
            <a:r>
              <a:rPr lang="cs-CZ" sz="1400" i="1" dirty="0" smtClean="0">
                <a:latin typeface="Georgia" pitchFamily="18" charset="0"/>
              </a:rPr>
              <a:t>ředitel</a:t>
            </a:r>
            <a:endParaRPr lang="en-US" sz="1400" i="1" dirty="0" smtClean="0">
              <a:latin typeface="Georgia" pitchFamily="18" charset="0"/>
            </a:endParaRPr>
          </a:p>
          <a:p>
            <a:pPr defTabSz="622227" eaLnBrk="0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Georgia" pitchFamily="18" charset="0"/>
              </a:rPr>
              <a:t>PricewaterhouseCoopers </a:t>
            </a:r>
            <a:r>
              <a:rPr lang="cs-CZ" sz="1400" dirty="0" smtClean="0">
                <a:latin typeface="Georgia" pitchFamily="18" charset="0"/>
              </a:rPr>
              <a:t>Audit</a:t>
            </a:r>
            <a:r>
              <a:rPr lang="en-US" sz="1400" dirty="0" smtClean="0">
                <a:latin typeface="Georgia" pitchFamily="18" charset="0"/>
              </a:rPr>
              <a:t>, </a:t>
            </a:r>
            <a:r>
              <a:rPr lang="en-US" sz="1400" dirty="0" err="1" smtClean="0">
                <a:latin typeface="Georgia" pitchFamily="18" charset="0"/>
              </a:rPr>
              <a:t>s.r.o</a:t>
            </a:r>
            <a:r>
              <a:rPr lang="en-US" sz="1400" dirty="0" smtClean="0">
                <a:latin typeface="Georgia" pitchFamily="18" charset="0"/>
              </a:rPr>
              <a:t>.</a:t>
            </a:r>
          </a:p>
          <a:p>
            <a:pPr defTabSz="622227" eaLnBrk="0" hangingPunct="0">
              <a:spcBef>
                <a:spcPct val="0"/>
              </a:spcBef>
              <a:spcAft>
                <a:spcPct val="0"/>
              </a:spcAft>
            </a:pPr>
            <a:r>
              <a:rPr lang="cs-CZ" sz="1400" dirty="0" smtClean="0">
                <a:latin typeface="Georgia" pitchFamily="18" charset="0"/>
              </a:rPr>
              <a:t>Kateřinská  40/466</a:t>
            </a:r>
          </a:p>
          <a:p>
            <a:pPr defTabSz="622227" eaLnBrk="0" hangingPunct="0">
              <a:spcBef>
                <a:spcPct val="0"/>
              </a:spcBef>
              <a:spcAft>
                <a:spcPct val="0"/>
              </a:spcAft>
            </a:pPr>
            <a:r>
              <a:rPr lang="cs-CZ" sz="1400" dirty="0" smtClean="0">
                <a:latin typeface="Georgia" pitchFamily="18" charset="0"/>
              </a:rPr>
              <a:t>120 00 </a:t>
            </a:r>
            <a:r>
              <a:rPr lang="cs-CZ" sz="1400" dirty="0" err="1" smtClean="0">
                <a:latin typeface="Georgia" pitchFamily="18" charset="0"/>
              </a:rPr>
              <a:t>Prague</a:t>
            </a:r>
            <a:r>
              <a:rPr lang="cs-CZ" sz="1400" dirty="0" smtClean="0">
                <a:latin typeface="Georgia" pitchFamily="18" charset="0"/>
              </a:rPr>
              <a:t> 2</a:t>
            </a:r>
          </a:p>
          <a:p>
            <a:pPr defTabSz="622227" eaLnBrk="0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Georgia" pitchFamily="18" charset="0"/>
              </a:rPr>
              <a:t>Tel.:   +420 </a:t>
            </a:r>
            <a:r>
              <a:rPr lang="cs-CZ" sz="1400" dirty="0" smtClean="0">
                <a:latin typeface="Georgia" pitchFamily="18" charset="0"/>
              </a:rPr>
              <a:t>251 152 </a:t>
            </a:r>
            <a:r>
              <a:rPr lang="fr-FR" sz="1400" dirty="0" smtClean="0">
                <a:latin typeface="Georgia" pitchFamily="18" charset="0"/>
              </a:rPr>
              <a:t>07</a:t>
            </a:r>
            <a:r>
              <a:rPr lang="cs-CZ" sz="1400" dirty="0" smtClean="0">
                <a:latin typeface="Georgia" pitchFamily="18" charset="0"/>
              </a:rPr>
              <a:t>7</a:t>
            </a:r>
            <a:endParaRPr lang="en-US" sz="1400" dirty="0" smtClean="0">
              <a:latin typeface="Georgia" pitchFamily="18" charset="0"/>
            </a:endParaRPr>
          </a:p>
          <a:p>
            <a:pPr defTabSz="622227" eaLnBrk="0" hangingPunct="0">
              <a:spcBef>
                <a:spcPct val="0"/>
              </a:spcBef>
              <a:spcAft>
                <a:spcPct val="0"/>
              </a:spcAft>
            </a:pPr>
            <a:r>
              <a:rPr lang="sk-SK" sz="1400" dirty="0" smtClean="0">
                <a:latin typeface="Georgia" pitchFamily="18" charset="0"/>
              </a:rPr>
              <a:t>Mobile</a:t>
            </a:r>
            <a:r>
              <a:rPr lang="en-US" sz="1400" dirty="0" smtClean="0">
                <a:latin typeface="Georgia" pitchFamily="18" charset="0"/>
              </a:rPr>
              <a:t> :  +420 </a:t>
            </a:r>
            <a:r>
              <a:rPr lang="fr-FR" sz="1400" dirty="0" smtClean="0">
                <a:latin typeface="Georgia" pitchFamily="18" charset="0"/>
              </a:rPr>
              <a:t>602 621 900</a:t>
            </a:r>
            <a:endParaRPr lang="en-US" sz="1400" dirty="0" smtClean="0">
              <a:latin typeface="Georgia" pitchFamily="18" charset="0"/>
            </a:endParaRPr>
          </a:p>
          <a:p>
            <a:pPr defTabSz="622227" eaLnBrk="0" hangingPunct="0">
              <a:spcBef>
                <a:spcPct val="0"/>
              </a:spcBef>
              <a:spcAft>
                <a:spcPct val="0"/>
              </a:spcAft>
            </a:pPr>
            <a:r>
              <a:rPr lang="cs-CZ" sz="1400" u="sng" dirty="0" err="1" smtClean="0">
                <a:solidFill>
                  <a:srgbClr val="0070C0"/>
                </a:solidFill>
                <a:latin typeface="Georgia" pitchFamily="18" charset="0"/>
              </a:rPr>
              <a:t>jiri</a:t>
            </a:r>
            <a:r>
              <a:rPr lang="fr-FR" sz="1400" u="sng" dirty="0" smtClean="0">
                <a:solidFill>
                  <a:srgbClr val="0070C0"/>
                </a:solidFill>
                <a:latin typeface="Georgia" pitchFamily="18" charset="0"/>
              </a:rPr>
              <a:t>.</a:t>
            </a:r>
            <a:r>
              <a:rPr lang="cs-CZ" sz="1400" u="sng" dirty="0" err="1" smtClean="0">
                <a:solidFill>
                  <a:srgbClr val="0070C0"/>
                </a:solidFill>
                <a:latin typeface="Georgia" pitchFamily="18" charset="0"/>
              </a:rPr>
              <a:t>klumpar</a:t>
            </a:r>
            <a:r>
              <a:rPr lang="en-US" sz="1400" u="sng" dirty="0" smtClean="0">
                <a:solidFill>
                  <a:srgbClr val="0070C0"/>
                </a:solidFill>
                <a:latin typeface="Georgia" pitchFamily="18" charset="0"/>
              </a:rPr>
              <a:t>@</a:t>
            </a:r>
            <a:r>
              <a:rPr lang="cs-CZ" sz="1400" u="sng" dirty="0" err="1" smtClean="0">
                <a:solidFill>
                  <a:srgbClr val="0070C0"/>
                </a:solidFill>
                <a:latin typeface="Georgia" pitchFamily="18" charset="0"/>
              </a:rPr>
              <a:t>cz</a:t>
            </a:r>
            <a:r>
              <a:rPr lang="en-US" sz="1400" u="sng" dirty="0" smtClean="0">
                <a:solidFill>
                  <a:srgbClr val="0070C0"/>
                </a:solidFill>
                <a:latin typeface="Georgia" pitchFamily="18" charset="0"/>
              </a:rPr>
              <a:t>.pwc.com</a:t>
            </a:r>
          </a:p>
          <a:p>
            <a:pPr defTabSz="622227" eaLnBrk="0" hangingPunct="0">
              <a:spcBef>
                <a:spcPct val="0"/>
              </a:spcBef>
              <a:spcAft>
                <a:spcPct val="0"/>
              </a:spcAft>
            </a:pPr>
            <a:endParaRPr lang="en-US" sz="1400" dirty="0" smtClean="0">
              <a:latin typeface="Georgia" pitchFamily="18" charset="0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 smtClean="0"/>
              <a:t>Informace obsažené v této publikaci mají obecný charakter a neslouží jako zdroj odborného poradenství. Nedoporučujeme, abyste na základě těchto informací podnikali konkrétní kroky bez dodatečné odborné konzultace. Neposkytujeme žádná prohlášení ani záruky (výslovné ani učiněné mlčky), pokud jde o úplnost a přesnost informací obsažených v této publikaci</a:t>
            </a:r>
            <a:r>
              <a:rPr lang="cs-CZ" smtClean="0"/>
              <a:t>. PricewaterhouseCoopers Česká </a:t>
            </a:r>
            <a:r>
              <a:rPr lang="cs-CZ" dirty="0" smtClean="0"/>
              <a:t>republika, s.r.o., její členové, zaměstnanci a spolupracovníci, v rozsahu povoleném příslušnými právními předpisy, neodpovídají za jakékoliv následky způsobené případným jednáním, zdržením se jednání, spoléháním se na informace obsažené v této publikaci či jakýmkoliv rozhodnutím učiněným na základě informací v této publikaci. </a:t>
            </a:r>
          </a:p>
          <a:p>
            <a:r>
              <a:rPr lang="cs-CZ" smtClean="0"/>
              <a:t/>
            </a:r>
            <a:br>
              <a:rPr lang="cs-CZ" smtClean="0"/>
            </a:br>
            <a:r>
              <a:rPr lang="cs-CZ" smtClean="0"/>
              <a:t>© 2012 PricewaterhouseCoopers Česká republika, s.r.o. Všechna práva vyhrazena. </a:t>
            </a:r>
            <a:r>
              <a:rPr lang="cs-CZ" dirty="0" smtClean="0"/>
              <a:t>“</a:t>
            </a:r>
            <a:r>
              <a:rPr lang="cs-CZ" dirty="0" err="1" smtClean="0"/>
              <a:t>PwC</a:t>
            </a:r>
            <a:r>
              <a:rPr lang="cs-CZ" dirty="0" smtClean="0"/>
              <a:t>” je značka, pod níž členské společnosti PricewaterhouseCoopers </a:t>
            </a:r>
            <a:r>
              <a:rPr lang="cs-CZ" dirty="0" err="1" smtClean="0"/>
              <a:t>International</a:t>
            </a:r>
            <a:r>
              <a:rPr lang="cs-CZ" dirty="0" smtClean="0"/>
              <a:t> Limited (</a:t>
            </a:r>
            <a:r>
              <a:rPr lang="cs-CZ" dirty="0" err="1" smtClean="0"/>
              <a:t>PwCIL</a:t>
            </a:r>
            <a:r>
              <a:rPr lang="cs-CZ" dirty="0" smtClean="0"/>
              <a:t>) podnikají a poskytují své služby. Společně tvoří světovou síť společností </a:t>
            </a:r>
            <a:r>
              <a:rPr lang="cs-CZ" dirty="0" err="1" smtClean="0"/>
              <a:t>PwC</a:t>
            </a:r>
            <a:r>
              <a:rPr lang="cs-CZ" dirty="0" smtClean="0"/>
              <a:t>. Každá společnost je samostatným právním subjektem a jednotlivé společnosti nezastupují síť </a:t>
            </a:r>
            <a:r>
              <a:rPr lang="cs-CZ" dirty="0" err="1" smtClean="0"/>
              <a:t>PwCIL</a:t>
            </a:r>
            <a:r>
              <a:rPr lang="cs-CZ" dirty="0" smtClean="0"/>
              <a:t> ani žádnou jinou členskou společnost. </a:t>
            </a:r>
            <a:r>
              <a:rPr lang="cs-CZ" dirty="0" err="1" smtClean="0"/>
              <a:t>PwCIL</a:t>
            </a:r>
            <a:r>
              <a:rPr lang="cs-CZ" dirty="0" smtClean="0"/>
              <a:t> neposkytuje žádné služby klientům. </a:t>
            </a:r>
            <a:r>
              <a:rPr lang="cs-CZ" dirty="0" err="1" smtClean="0"/>
              <a:t>PwCIL</a:t>
            </a:r>
            <a:r>
              <a:rPr lang="cs-CZ" dirty="0" smtClean="0"/>
              <a:t> neodpovídá za jednání či opomenutí jednotlivých společností sítě </a:t>
            </a:r>
            <a:r>
              <a:rPr lang="cs-CZ" dirty="0" err="1" smtClean="0"/>
              <a:t>PwC</a:t>
            </a:r>
            <a:r>
              <a:rPr lang="cs-CZ" dirty="0" smtClean="0"/>
              <a:t>, ani nemůže kontrolovat výkon jejich profesionální činnosti či je jakýmkoli způsobem ovlivňovat. 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203848" y="1772816"/>
            <a:ext cx="2880320" cy="2232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651" tIns="38825" rIns="77651" bIns="38825">
            <a:spAutoFit/>
          </a:bodyPr>
          <a:lstStyle/>
          <a:p>
            <a:pPr defTabSz="622227" eaLnBrk="0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latin typeface="Georgia" pitchFamily="18" charset="0"/>
              </a:rPr>
              <a:t>Alexander </a:t>
            </a:r>
            <a:r>
              <a:rPr lang="en-US" sz="1400" b="1" dirty="0" err="1" smtClean="0">
                <a:latin typeface="Georgia" pitchFamily="18" charset="0"/>
              </a:rPr>
              <a:t>Mitro</a:t>
            </a:r>
            <a:endParaRPr lang="en-US" sz="1400" b="1" dirty="0" smtClean="0">
              <a:latin typeface="Georgia" pitchFamily="18" charset="0"/>
            </a:endParaRPr>
          </a:p>
          <a:p>
            <a:pPr defTabSz="622227" eaLnBrk="0" hangingPunct="0">
              <a:spcBef>
                <a:spcPct val="0"/>
              </a:spcBef>
              <a:spcAft>
                <a:spcPct val="0"/>
              </a:spcAft>
            </a:pPr>
            <a:r>
              <a:rPr lang="fr-FR" sz="1400" i="1" dirty="0" smtClean="0">
                <a:latin typeface="Georgia" pitchFamily="18" charset="0"/>
              </a:rPr>
              <a:t>FS </a:t>
            </a:r>
            <a:r>
              <a:rPr lang="en-US" sz="1400" i="1" dirty="0" smtClean="0">
                <a:latin typeface="Georgia" pitchFamily="18" charset="0"/>
              </a:rPr>
              <a:t>Consulting</a:t>
            </a:r>
            <a:r>
              <a:rPr lang="fr-FR" sz="1400" i="1" dirty="0" smtClean="0">
                <a:latin typeface="Georgia" pitchFamily="18" charset="0"/>
              </a:rPr>
              <a:t> </a:t>
            </a:r>
            <a:r>
              <a:rPr lang="en-US" sz="1400" i="1" dirty="0" err="1" smtClean="0">
                <a:latin typeface="Georgia" pitchFamily="18" charset="0"/>
              </a:rPr>
              <a:t>mana</a:t>
            </a:r>
            <a:r>
              <a:rPr lang="sk-SK" sz="1400" i="1" dirty="0" err="1" smtClean="0">
                <a:latin typeface="Georgia" pitchFamily="18" charset="0"/>
              </a:rPr>
              <a:t>žér</a:t>
            </a:r>
            <a:endParaRPr lang="en-US" sz="1400" i="1" dirty="0" smtClean="0">
              <a:latin typeface="Georgia" pitchFamily="18" charset="0"/>
            </a:endParaRPr>
          </a:p>
          <a:p>
            <a:pPr defTabSz="622227" eaLnBrk="0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Georgia" pitchFamily="18" charset="0"/>
              </a:rPr>
              <a:t>PricewaterhouseCoopers </a:t>
            </a:r>
            <a:r>
              <a:rPr lang="cs-CZ" sz="1400" dirty="0" smtClean="0">
                <a:latin typeface="Georgia" pitchFamily="18" charset="0"/>
              </a:rPr>
              <a:t>Slovensko</a:t>
            </a:r>
            <a:r>
              <a:rPr lang="en-US" sz="1400" dirty="0" smtClean="0">
                <a:latin typeface="Georgia" pitchFamily="18" charset="0"/>
              </a:rPr>
              <a:t>, </a:t>
            </a:r>
            <a:r>
              <a:rPr lang="en-US" sz="1400" dirty="0" err="1" smtClean="0">
                <a:latin typeface="Georgia" pitchFamily="18" charset="0"/>
              </a:rPr>
              <a:t>s.r.o</a:t>
            </a:r>
            <a:r>
              <a:rPr lang="en-US" sz="1400" dirty="0" smtClean="0">
                <a:latin typeface="Georgia" pitchFamily="18" charset="0"/>
              </a:rPr>
              <a:t>.</a:t>
            </a:r>
          </a:p>
          <a:p>
            <a:pPr defTabSz="622227" eaLnBrk="0" hangingPunct="0">
              <a:spcBef>
                <a:spcPct val="0"/>
              </a:spcBef>
              <a:spcAft>
                <a:spcPct val="0"/>
              </a:spcAft>
            </a:pPr>
            <a:r>
              <a:rPr lang="cs-CZ" sz="1400" dirty="0" err="1" smtClean="0">
                <a:latin typeface="Georgia" pitchFamily="18" charset="0"/>
              </a:rPr>
              <a:t>Námestie</a:t>
            </a:r>
            <a:r>
              <a:rPr lang="cs-CZ" sz="1400" dirty="0" smtClean="0">
                <a:latin typeface="Georgia" pitchFamily="18" charset="0"/>
              </a:rPr>
              <a:t> 1. mája 18</a:t>
            </a:r>
          </a:p>
          <a:p>
            <a:pPr defTabSz="622227" eaLnBrk="0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Georgia" pitchFamily="18" charset="0"/>
              </a:rPr>
              <a:t>815 32 Bratislava</a:t>
            </a:r>
            <a:endParaRPr lang="cs-CZ" sz="1400" dirty="0" smtClean="0">
              <a:latin typeface="Georgia" pitchFamily="18" charset="0"/>
            </a:endParaRPr>
          </a:p>
          <a:p>
            <a:pPr defTabSz="622227" eaLnBrk="0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Georgia" pitchFamily="18" charset="0"/>
              </a:rPr>
              <a:t>Tel.:   +421 2 59350 561</a:t>
            </a:r>
          </a:p>
          <a:p>
            <a:pPr defTabSz="622227" eaLnBrk="0" hangingPunct="0">
              <a:spcBef>
                <a:spcPct val="0"/>
              </a:spcBef>
              <a:spcAft>
                <a:spcPct val="0"/>
              </a:spcAft>
            </a:pPr>
            <a:r>
              <a:rPr lang="sk-SK" sz="1400" dirty="0" smtClean="0">
                <a:latin typeface="Georgia" pitchFamily="18" charset="0"/>
              </a:rPr>
              <a:t>Mobile</a:t>
            </a:r>
            <a:r>
              <a:rPr lang="en-US" sz="1400" dirty="0" smtClean="0">
                <a:latin typeface="Georgia" pitchFamily="18" charset="0"/>
              </a:rPr>
              <a:t> :  +421 911 628 548</a:t>
            </a:r>
          </a:p>
          <a:p>
            <a:pPr defTabSz="622227" eaLnBrk="0" hangingPunct="0">
              <a:spcBef>
                <a:spcPct val="0"/>
              </a:spcBef>
              <a:spcAft>
                <a:spcPct val="0"/>
              </a:spcAft>
            </a:pPr>
            <a:r>
              <a:rPr lang="en-US" sz="1400" u="sng" dirty="0" smtClean="0">
                <a:solidFill>
                  <a:srgbClr val="0070C0"/>
                </a:solidFill>
                <a:latin typeface="Georgia" pitchFamily="18" charset="0"/>
              </a:rPr>
              <a:t>alexander.mitro@sk.pwc.com</a:t>
            </a:r>
          </a:p>
          <a:p>
            <a:pPr defTabSz="622227" eaLnBrk="0" hangingPunct="0">
              <a:spcBef>
                <a:spcPct val="0"/>
              </a:spcBef>
              <a:spcAft>
                <a:spcPct val="0"/>
              </a:spcAft>
            </a:pPr>
            <a:endParaRPr lang="en-US" sz="1400" dirty="0" smtClean="0">
              <a:latin typeface="Georgia" pitchFamily="18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868144" y="1772816"/>
            <a:ext cx="3024336" cy="2017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651" tIns="38825" rIns="77651" bIns="38825">
            <a:spAutoFit/>
          </a:bodyPr>
          <a:lstStyle/>
          <a:p>
            <a:pPr defTabSz="622227" eaLnBrk="0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latin typeface="Georgia" pitchFamily="18" charset="0"/>
              </a:rPr>
              <a:t>Mir</a:t>
            </a:r>
            <a:r>
              <a:rPr lang="sk-SK" sz="1400" b="1" dirty="0" smtClean="0">
                <a:latin typeface="Georgia" pitchFamily="18" charset="0"/>
              </a:rPr>
              <a:t>oslava</a:t>
            </a:r>
            <a:r>
              <a:rPr lang="en-US" sz="1400" b="1" dirty="0" smtClean="0">
                <a:latin typeface="Georgia" pitchFamily="18" charset="0"/>
              </a:rPr>
              <a:t> </a:t>
            </a:r>
            <a:r>
              <a:rPr lang="en-US" sz="1400" b="1" dirty="0" err="1" smtClean="0">
                <a:latin typeface="Georgia" pitchFamily="18" charset="0"/>
              </a:rPr>
              <a:t>Terem</a:t>
            </a:r>
            <a:r>
              <a:rPr lang="sk-SK" sz="1400" b="1" dirty="0" err="1" smtClean="0">
                <a:latin typeface="Georgia" pitchFamily="18" charset="0"/>
              </a:rPr>
              <a:t> </a:t>
            </a:r>
            <a:r>
              <a:rPr lang="en-US" sz="1400" b="1" dirty="0" err="1" smtClean="0">
                <a:latin typeface="Georgia" pitchFamily="18" charset="0"/>
              </a:rPr>
              <a:t>Gre</a:t>
            </a:r>
            <a:r>
              <a:rPr lang="sk-SK" sz="1400" b="1" dirty="0" err="1" smtClean="0">
                <a:latin typeface="Georgia" pitchFamily="18" charset="0"/>
              </a:rPr>
              <a:t>štiaková</a:t>
            </a:r>
            <a:endParaRPr lang="en-US" sz="1400" b="1" dirty="0" smtClean="0">
              <a:latin typeface="Georgia" pitchFamily="18" charset="0"/>
            </a:endParaRPr>
          </a:p>
          <a:p>
            <a:pPr defTabSz="622227" eaLnBrk="0" hangingPunct="0">
              <a:spcBef>
                <a:spcPct val="0"/>
              </a:spcBef>
              <a:spcAft>
                <a:spcPct val="0"/>
              </a:spcAft>
            </a:pPr>
            <a:r>
              <a:rPr lang="sk-SK" sz="1400" i="1" dirty="0" smtClean="0">
                <a:latin typeface="Georgia" pitchFamily="18" charset="0"/>
              </a:rPr>
              <a:t>Senior </a:t>
            </a:r>
            <a:r>
              <a:rPr lang="sk-SK" sz="1400" i="1" dirty="0" err="1" smtClean="0">
                <a:latin typeface="Georgia" pitchFamily="18" charset="0"/>
              </a:rPr>
              <a:t>lawyer</a:t>
            </a:r>
            <a:endParaRPr lang="en-US" sz="1400" i="1" dirty="0" smtClean="0">
              <a:latin typeface="Georgia" pitchFamily="18" charset="0"/>
            </a:endParaRPr>
          </a:p>
          <a:p>
            <a:pPr defTabSz="622227" eaLnBrk="0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Georgia" pitchFamily="18" charset="0"/>
              </a:rPr>
              <a:t>PricewaterhouseCoopers </a:t>
            </a:r>
            <a:r>
              <a:rPr lang="cs-CZ" sz="1400" dirty="0" err="1" smtClean="0">
                <a:latin typeface="Georgia" pitchFamily="18" charset="0"/>
              </a:rPr>
              <a:t>Legal</a:t>
            </a:r>
            <a:r>
              <a:rPr lang="en-US" sz="1400" dirty="0" smtClean="0">
                <a:latin typeface="Georgia" pitchFamily="18" charset="0"/>
              </a:rPr>
              <a:t>, </a:t>
            </a:r>
            <a:r>
              <a:rPr lang="en-US" sz="1400" dirty="0" err="1" smtClean="0">
                <a:latin typeface="Georgia" pitchFamily="18" charset="0"/>
              </a:rPr>
              <a:t>s.r.o</a:t>
            </a:r>
            <a:r>
              <a:rPr lang="en-US" sz="1400" dirty="0" smtClean="0">
                <a:latin typeface="Georgia" pitchFamily="18" charset="0"/>
              </a:rPr>
              <a:t>.</a:t>
            </a:r>
          </a:p>
          <a:p>
            <a:pPr defTabSz="622227" eaLnBrk="0" hangingPunct="0">
              <a:spcBef>
                <a:spcPct val="0"/>
              </a:spcBef>
              <a:spcAft>
                <a:spcPct val="0"/>
              </a:spcAft>
            </a:pPr>
            <a:r>
              <a:rPr lang="cs-CZ" sz="1400" dirty="0" err="1" smtClean="0">
                <a:latin typeface="Georgia" pitchFamily="18" charset="0"/>
              </a:rPr>
              <a:t>Námestie</a:t>
            </a:r>
            <a:r>
              <a:rPr lang="cs-CZ" sz="1400" dirty="0" smtClean="0">
                <a:latin typeface="Georgia" pitchFamily="18" charset="0"/>
              </a:rPr>
              <a:t> 1. mája 18</a:t>
            </a:r>
          </a:p>
          <a:p>
            <a:pPr defTabSz="622227" eaLnBrk="0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Georgia" pitchFamily="18" charset="0"/>
              </a:rPr>
              <a:t>815 32 Bratislava</a:t>
            </a:r>
            <a:endParaRPr lang="cs-CZ" sz="1400" dirty="0" smtClean="0">
              <a:latin typeface="Georgia" pitchFamily="18" charset="0"/>
            </a:endParaRPr>
          </a:p>
          <a:p>
            <a:pPr defTabSz="622227" eaLnBrk="0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Georgia" pitchFamily="18" charset="0"/>
              </a:rPr>
              <a:t>Tel.: +421 2 59 350 624</a:t>
            </a:r>
          </a:p>
          <a:p>
            <a:pPr defTabSz="622227" eaLnBrk="0" hangingPunct="0">
              <a:spcBef>
                <a:spcPct val="0"/>
              </a:spcBef>
              <a:spcAft>
                <a:spcPct val="0"/>
              </a:spcAft>
            </a:pPr>
            <a:r>
              <a:rPr lang="sk-SK" sz="1400" dirty="0" smtClean="0">
                <a:latin typeface="Georgia" pitchFamily="18" charset="0"/>
              </a:rPr>
              <a:t>Mobile</a:t>
            </a:r>
            <a:r>
              <a:rPr lang="en-US" sz="1400" dirty="0" smtClean="0">
                <a:latin typeface="Georgia" pitchFamily="18" charset="0"/>
              </a:rPr>
              <a:t> : +421 903 630 823</a:t>
            </a:r>
          </a:p>
          <a:p>
            <a:pPr defTabSz="622227" eaLnBrk="0" hangingPunct="0">
              <a:spcBef>
                <a:spcPct val="0"/>
              </a:spcBef>
              <a:spcAft>
                <a:spcPct val="0"/>
              </a:spcAft>
            </a:pPr>
            <a:r>
              <a:rPr lang="en-US" sz="1400" u="sng" dirty="0" smtClean="0">
                <a:solidFill>
                  <a:srgbClr val="0070C0"/>
                </a:solidFill>
                <a:latin typeface="Georgia" pitchFamily="18" charset="0"/>
              </a:rPr>
              <a:t>miroslava.grestiakova@sk.pwc.com</a:t>
            </a:r>
            <a:endParaRPr lang="en-US" sz="1400" dirty="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Seznámení s FATCA (</a:t>
            </a:r>
            <a:r>
              <a:rPr lang="cs-CZ" dirty="0" err="1" smtClean="0"/>
              <a:t>pokr</a:t>
            </a:r>
            <a:r>
              <a:rPr lang="cs-CZ" dirty="0" smtClean="0"/>
              <a:t>.)</a:t>
            </a:r>
            <a:endParaRPr lang="en-GB" b="0" i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533400" y="1752600"/>
            <a:ext cx="8077200" cy="4628728"/>
          </a:xfrm>
        </p:spPr>
        <p:txBody>
          <a:bodyPr>
            <a:normAutofit/>
          </a:bodyPr>
          <a:lstStyle/>
          <a:p>
            <a:r>
              <a:rPr lang="cs-CZ" sz="1600" b="1" dirty="0" smtClean="0">
                <a:solidFill>
                  <a:schemeClr val="tx2"/>
                </a:solidFill>
              </a:rPr>
              <a:t>Jaká jsou hlavní ustanovení FATCA?</a:t>
            </a:r>
          </a:p>
          <a:p>
            <a:r>
              <a:rPr lang="cs-CZ" sz="1600" dirty="0" smtClean="0"/>
              <a:t>FATCA vyžaduje po zahraničních finančních institucích (tzv. „FFI“), aby přistoupily na tzv.</a:t>
            </a:r>
            <a:r>
              <a:rPr lang="cs-CZ" sz="1600" b="1" dirty="0" smtClean="0"/>
              <a:t> „</a:t>
            </a:r>
            <a:r>
              <a:rPr lang="cs-CZ" sz="1600" b="1" dirty="0" err="1" smtClean="0"/>
              <a:t>Participating</a:t>
            </a:r>
            <a:r>
              <a:rPr lang="cs-CZ" sz="1600" b="1" dirty="0" smtClean="0"/>
              <a:t> FFI </a:t>
            </a:r>
            <a:r>
              <a:rPr lang="cs-CZ" sz="1600" b="1" dirty="0" err="1" smtClean="0"/>
              <a:t>Agreement</a:t>
            </a:r>
            <a:r>
              <a:rPr lang="cs-CZ" sz="1600" b="1" dirty="0" smtClean="0"/>
              <a:t>“ </a:t>
            </a:r>
            <a:r>
              <a:rPr lang="cs-CZ" sz="1600" dirty="0" smtClean="0"/>
              <a:t>s daňovým úřadem Spojených států amerických (IRS) a tím se zavázaly k plnění určitých povinností (jako tzv. „PFFI“):</a:t>
            </a:r>
            <a:endParaRPr lang="cs-CZ" sz="1600" b="1" dirty="0" smtClean="0"/>
          </a:p>
          <a:p>
            <a:pPr marL="617220" lvl="2" indent="-342900">
              <a:buFont typeface="+mj-lt"/>
              <a:buAutoNum type="arabicPeriod"/>
            </a:pPr>
            <a:r>
              <a:rPr lang="cs-CZ" sz="1600" b="1" dirty="0" err="1" smtClean="0"/>
              <a:t>Identifik</a:t>
            </a:r>
            <a:r>
              <a:rPr lang="fr-FR" sz="1600" b="1" dirty="0" err="1" smtClean="0"/>
              <a:t>ovat</a:t>
            </a:r>
            <a:r>
              <a:rPr lang="cs-CZ" sz="1600" b="1" dirty="0" smtClean="0"/>
              <a:t> </a:t>
            </a:r>
            <a:r>
              <a:rPr lang="cs-CZ" sz="1600" dirty="0" smtClean="0"/>
              <a:t>všech</a:t>
            </a:r>
            <a:r>
              <a:rPr lang="fr-FR" sz="1600" dirty="0" err="1" smtClean="0"/>
              <a:t>ny</a:t>
            </a:r>
            <a:r>
              <a:rPr lang="cs-CZ" sz="1600" dirty="0" smtClean="0"/>
              <a:t> </a:t>
            </a:r>
            <a:r>
              <a:rPr lang="cs-CZ" sz="1600" dirty="0" err="1" smtClean="0"/>
              <a:t>účt</a:t>
            </a:r>
            <a:r>
              <a:rPr lang="fr-FR" sz="1600" dirty="0" smtClean="0"/>
              <a:t>y</a:t>
            </a:r>
            <a:r>
              <a:rPr lang="cs-CZ" sz="1600" dirty="0" smtClean="0"/>
              <a:t>, které jsou vlastněné občanem Spojených států nebo které jsou ve vlastnictví entity</a:t>
            </a:r>
            <a:r>
              <a:rPr lang="fr-FR" sz="1600" dirty="0" smtClean="0"/>
              <a:t> </a:t>
            </a:r>
            <a:r>
              <a:rPr lang="cs-CZ" sz="1600" dirty="0" smtClean="0"/>
              <a:t>řízené americkým subjektem (tzv. „U.S. účty“);</a:t>
            </a:r>
            <a:endParaRPr lang="en-US" sz="1600" dirty="0" smtClean="0"/>
          </a:p>
          <a:p>
            <a:pPr marL="617220" lvl="2" indent="-342900">
              <a:buFont typeface="+mj-lt"/>
              <a:buAutoNum type="arabicPeriod"/>
            </a:pPr>
            <a:r>
              <a:rPr lang="cs-CZ" sz="1600" b="1" dirty="0" smtClean="0"/>
              <a:t>Uplatňovat </a:t>
            </a:r>
            <a:r>
              <a:rPr lang="en-US" sz="1600" b="1" dirty="0" smtClean="0"/>
              <a:t>30%</a:t>
            </a:r>
            <a:r>
              <a:rPr lang="cs-CZ" sz="1600" b="1" dirty="0" smtClean="0"/>
              <a:t> srážkovou daň (</a:t>
            </a:r>
            <a:r>
              <a:rPr lang="cs-CZ" sz="1600" b="1" dirty="0" err="1" smtClean="0"/>
              <a:t>withholding</a:t>
            </a:r>
            <a:r>
              <a:rPr lang="cs-CZ" sz="1600" b="1" dirty="0" smtClean="0"/>
              <a:t>) </a:t>
            </a:r>
            <a:r>
              <a:rPr lang="cs-CZ" sz="1600" dirty="0" smtClean="0"/>
              <a:t>na všech platbách identifikovaných jako přímý nebo nepřímý příjem z U.S. zdrojů nespolupracujícím držitelům účtů a „non-</a:t>
            </a:r>
            <a:r>
              <a:rPr lang="cs-CZ" sz="1600" dirty="0" err="1" smtClean="0"/>
              <a:t>participating</a:t>
            </a:r>
            <a:r>
              <a:rPr lang="cs-CZ" sz="1600" dirty="0" smtClean="0"/>
              <a:t>“  finančním institucím („NFFI“);</a:t>
            </a:r>
          </a:p>
          <a:p>
            <a:pPr marL="617220" lvl="2" indent="-342900">
              <a:buFont typeface="+mj-lt"/>
              <a:buAutoNum type="arabicPeriod"/>
            </a:pPr>
            <a:r>
              <a:rPr lang="cs-CZ" sz="1600" b="1" dirty="0" smtClean="0"/>
              <a:t>Vykazovat </a:t>
            </a:r>
            <a:r>
              <a:rPr lang="cs-CZ" sz="1600" dirty="0" smtClean="0"/>
              <a:t>každoročně finanční údaje o U.S. účtech daňovému úřadu Spojených států amerických (IRS).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cs-CZ" smtClean="0"/>
              <a:t>Slide </a:t>
            </a:r>
            <a:fld id="{FBF92EE5-3216-4115-9D46-24C6FD6DF217}" type="slidenum">
              <a:rPr lang="cs-CZ" smtClean="0"/>
              <a:pPr/>
              <a:t>3</a:t>
            </a:fld>
            <a:endParaRPr lang="cs-CZ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cs-CZ" dirty="0" smtClean="0"/>
              <a:t>2</a:t>
            </a:r>
            <a:r>
              <a:rPr lang="en-US" dirty="0" smtClean="0"/>
              <a:t>6</a:t>
            </a:r>
            <a:r>
              <a:rPr lang="cs-CZ" dirty="0" smtClean="0"/>
              <a:t>.0</a:t>
            </a:r>
            <a:r>
              <a:rPr lang="en-US" dirty="0" smtClean="0"/>
              <a:t>4</a:t>
            </a:r>
            <a:r>
              <a:rPr lang="cs-CZ" dirty="0" smtClean="0"/>
              <a:t>.2012</a:t>
            </a:r>
            <a:endParaRPr lang="cs-CZ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cs-CZ" smtClean="0"/>
              <a:t>FATCA</a:t>
            </a: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Seznámení s FATCA (</a:t>
            </a:r>
            <a:r>
              <a:rPr lang="cs-CZ" dirty="0" err="1" smtClean="0"/>
              <a:t>pokr</a:t>
            </a:r>
            <a:r>
              <a:rPr lang="cs-CZ" dirty="0" smtClean="0"/>
              <a:t>.)</a:t>
            </a:r>
            <a:endParaRPr lang="en-GB" b="0" i="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cs-CZ" smtClean="0"/>
              <a:t>Slide </a:t>
            </a:r>
            <a:fld id="{FBF92EE5-3216-4115-9D46-24C6FD6DF217}" type="slidenum">
              <a:rPr lang="cs-CZ" smtClean="0"/>
              <a:pPr/>
              <a:t>4</a:t>
            </a:fld>
            <a:endParaRPr lang="cs-CZ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cs-CZ" dirty="0" smtClean="0"/>
              <a:t>2</a:t>
            </a:r>
            <a:r>
              <a:rPr lang="en-US" dirty="0" smtClean="0"/>
              <a:t>6</a:t>
            </a:r>
            <a:r>
              <a:rPr lang="cs-CZ" dirty="0" smtClean="0"/>
              <a:t>.0</a:t>
            </a:r>
            <a:r>
              <a:rPr lang="en-US" dirty="0" smtClean="0"/>
              <a:t>4</a:t>
            </a:r>
            <a:r>
              <a:rPr lang="cs-CZ" dirty="0" smtClean="0"/>
              <a:t>.2012</a:t>
            </a:r>
            <a:endParaRPr lang="cs-CZ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cs-CZ" smtClean="0"/>
              <a:t>FATCA</a:t>
            </a:r>
            <a:endParaRPr lang="cs-CZ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5"/>
          </p:nvPr>
        </p:nvGraphicFramePr>
        <p:xfrm>
          <a:off x="533400" y="2132856"/>
          <a:ext cx="8077200" cy="4039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533400" y="1752600"/>
            <a:ext cx="8077200" cy="462872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 indent="-274320">
              <a:spcAft>
                <a:spcPts val="900"/>
              </a:spcAft>
              <a:buClr>
                <a:schemeClr val="tx1"/>
              </a:buClr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Jin</a:t>
            </a:r>
            <a:r>
              <a:rPr kumimoji="0" lang="cs-CZ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á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</a:t>
            </a:r>
            <a:r>
              <a:rPr lang="cs-CZ" sz="1600" b="1" dirty="0" smtClean="0">
                <a:solidFill>
                  <a:schemeClr val="tx2"/>
                </a:solidFill>
                <a:latin typeface="Georgia" pitchFamily="18" charset="0"/>
              </a:rPr>
              <a:t>důležitá ustanovení</a:t>
            </a:r>
            <a:endParaRPr kumimoji="0" lang="cs-CZ" sz="16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685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SzTx/>
              <a:tabLst/>
              <a:defRPr/>
            </a:pPr>
            <a:endParaRPr kumimoji="0" lang="cs-CZ" sz="16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endParaRPr kumimoji="0" lang="cs-CZ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798984"/>
          </a:xfrm>
        </p:spPr>
        <p:txBody>
          <a:bodyPr/>
          <a:lstStyle/>
          <a:p>
            <a:r>
              <a:rPr lang="cs-CZ" dirty="0" err="1" smtClean="0"/>
              <a:t>Deemed</a:t>
            </a:r>
            <a:r>
              <a:rPr lang="cs-CZ" dirty="0" smtClean="0"/>
              <a:t>-</a:t>
            </a:r>
            <a:r>
              <a:rPr lang="cs-CZ" dirty="0" err="1" smtClean="0"/>
              <a:t>compliant</a:t>
            </a:r>
            <a:r>
              <a:rPr lang="cs-CZ" dirty="0" smtClean="0"/>
              <a:t> FFI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539552" y="1412776"/>
            <a:ext cx="8077200" cy="4615408"/>
          </a:xfrm>
        </p:spPr>
        <p:txBody>
          <a:bodyPr/>
          <a:lstStyle/>
          <a:p>
            <a:r>
              <a:rPr lang="cs-CZ" sz="1600" b="1" dirty="0" smtClean="0">
                <a:solidFill>
                  <a:schemeClr val="tx2"/>
                </a:solidFill>
              </a:rPr>
              <a:t>Co znamená </a:t>
            </a:r>
            <a:r>
              <a:rPr lang="cs-CZ" sz="1600" b="1" dirty="0" err="1" smtClean="0">
                <a:solidFill>
                  <a:schemeClr val="tx2"/>
                </a:solidFill>
              </a:rPr>
              <a:t>Deemed</a:t>
            </a:r>
            <a:r>
              <a:rPr lang="cs-CZ" sz="1600" b="1" dirty="0" smtClean="0">
                <a:solidFill>
                  <a:schemeClr val="tx2"/>
                </a:solidFill>
              </a:rPr>
              <a:t>-</a:t>
            </a:r>
            <a:r>
              <a:rPr lang="cs-CZ" sz="1600" b="1" dirty="0" err="1" smtClean="0">
                <a:solidFill>
                  <a:schemeClr val="tx2"/>
                </a:solidFill>
              </a:rPr>
              <a:t>compliant</a:t>
            </a:r>
            <a:r>
              <a:rPr lang="cs-CZ" sz="1600" b="1" dirty="0" smtClean="0">
                <a:solidFill>
                  <a:schemeClr val="tx2"/>
                </a:solidFill>
              </a:rPr>
              <a:t> FFI?</a:t>
            </a:r>
          </a:p>
          <a:p>
            <a:r>
              <a:rPr lang="cs-CZ" sz="1600" dirty="0" smtClean="0"/>
              <a:t>Při splnění určitých podmínek lze k FATCA přistoupit ve statusu tzv. </a:t>
            </a:r>
            <a:r>
              <a:rPr lang="en-US" sz="1600" dirty="0" smtClean="0"/>
              <a:t>„Deemed-compliant </a:t>
            </a:r>
            <a:r>
              <a:rPr lang="cs-CZ" sz="1600" dirty="0" smtClean="0"/>
              <a:t>FFI“ a tím se vyhnout srážkám z plateb ze strany ostatních finančních institucí.</a:t>
            </a:r>
          </a:p>
          <a:p>
            <a:r>
              <a:rPr lang="cs-CZ" sz="1600" dirty="0" smtClean="0"/>
              <a:t>Nově jsou zavedeny 2 hlavní varianty </a:t>
            </a:r>
            <a:r>
              <a:rPr lang="en-US" sz="1600" dirty="0" smtClean="0"/>
              <a:t>Deemed-compliant</a:t>
            </a:r>
            <a:r>
              <a:rPr lang="cs-CZ" sz="1600" dirty="0" smtClean="0"/>
              <a:t> (Certifikovaný a Registrovaný účastník), každá z nich obsahuje 4 kategorie pro různé typy institucí.</a:t>
            </a:r>
          </a:p>
          <a:p>
            <a:r>
              <a:rPr lang="cs-CZ" sz="1600" b="1" u="sng" dirty="0" smtClean="0"/>
              <a:t>Certifikovaný </a:t>
            </a:r>
            <a:r>
              <a:rPr lang="cs-CZ" sz="1600" b="1" u="sng" dirty="0" err="1" smtClean="0"/>
              <a:t>deemed</a:t>
            </a:r>
            <a:r>
              <a:rPr lang="cs-CZ" sz="1600" b="1" u="sng" dirty="0" smtClean="0"/>
              <a:t>-</a:t>
            </a:r>
            <a:r>
              <a:rPr lang="cs-CZ" sz="1600" b="1" u="sng" dirty="0" err="1" smtClean="0"/>
              <a:t>compliant</a:t>
            </a:r>
            <a:r>
              <a:rPr lang="cs-CZ" sz="1600" b="1" u="sng" dirty="0" smtClean="0"/>
              <a:t> účastník</a:t>
            </a:r>
            <a:r>
              <a:rPr lang="cs-CZ" sz="1600" dirty="0" smtClean="0"/>
              <a:t>- není třeba registrace u IRS, </a:t>
            </a:r>
          </a:p>
          <a:p>
            <a:r>
              <a:rPr lang="cs-CZ" sz="1600" dirty="0" smtClean="0"/>
              <a:t>Nutnost doložit tzv. </a:t>
            </a:r>
            <a:r>
              <a:rPr lang="en-US" sz="1600" dirty="0" smtClean="0"/>
              <a:t>„withholding </a:t>
            </a:r>
            <a:r>
              <a:rPr lang="cs-CZ" sz="1600" dirty="0" smtClean="0"/>
              <a:t>agentům“ prostřednictvím formuláře </a:t>
            </a:r>
            <a:r>
              <a:rPr lang="en-US" sz="1600" dirty="0" smtClean="0"/>
              <a:t>W-8</a:t>
            </a:r>
            <a:r>
              <a:rPr lang="cs-CZ" sz="1600" dirty="0" smtClean="0"/>
              <a:t>, že splňuje podmínky některé z jednotlivých kategorií</a:t>
            </a:r>
            <a:r>
              <a:rPr lang="en-US" sz="1600" dirty="0" smtClean="0"/>
              <a:t>: 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1600" b="1" i="1" dirty="0" smtClean="0"/>
              <a:t>Non-registered local banks/FFIs</a:t>
            </a:r>
            <a:r>
              <a:rPr lang="cs-CZ" sz="1600" b="1" i="1" dirty="0" smtClean="0"/>
              <a:t>  </a:t>
            </a:r>
            <a:r>
              <a:rPr lang="cs-CZ" sz="1600" dirty="0" smtClean="0"/>
              <a:t>– např. celá skupina nenabízí služby v zahraničí a nemá tam pobočky, aktiva max. 175 mil. USD (500 mil. USD pro skupinu)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1600" b="1" i="1" dirty="0" smtClean="0"/>
              <a:t>Retirement plans </a:t>
            </a:r>
            <a:r>
              <a:rPr lang="cs-CZ" sz="1600" dirty="0" smtClean="0"/>
              <a:t>– N/A pro banky</a:t>
            </a:r>
            <a:r>
              <a:rPr lang="en-US" sz="1600" dirty="0" smtClean="0"/>
              <a:t> a Asset Management</a:t>
            </a:r>
            <a:endParaRPr lang="cs-CZ" sz="1600" dirty="0" smtClean="0"/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cs-CZ" sz="1600" b="1" i="1" dirty="0" smtClean="0"/>
              <a:t>Non-profit </a:t>
            </a:r>
            <a:r>
              <a:rPr lang="en-US" sz="1600" b="1" i="1" dirty="0" smtClean="0"/>
              <a:t>organizations </a:t>
            </a:r>
            <a:r>
              <a:rPr lang="cs-CZ" sz="1600" dirty="0" smtClean="0"/>
              <a:t>– N/A pro banky</a:t>
            </a:r>
            <a:r>
              <a:rPr lang="en-US" sz="1600" dirty="0" smtClean="0"/>
              <a:t> a Asset Management</a:t>
            </a:r>
            <a:endParaRPr lang="cs-CZ" sz="1600" dirty="0" smtClean="0"/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600" b="1" i="1" dirty="0" smtClean="0"/>
              <a:t>FFIs with only low-value accounts </a:t>
            </a:r>
            <a:r>
              <a:rPr lang="cs-CZ" sz="1600" dirty="0" smtClean="0"/>
              <a:t>-  např. všechny účty pod 50 tis. USD (agregované), aktiva max. 50 mil. USD</a:t>
            </a:r>
            <a:endParaRPr 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cs-CZ" dirty="0" smtClean="0"/>
              <a:t>2</a:t>
            </a:r>
            <a:r>
              <a:rPr lang="en-US" dirty="0" smtClean="0"/>
              <a:t>6</a:t>
            </a:r>
            <a:r>
              <a:rPr lang="cs-CZ" dirty="0" smtClean="0"/>
              <a:t>.0</a:t>
            </a:r>
            <a:r>
              <a:rPr lang="en-US" dirty="0" smtClean="0"/>
              <a:t>4</a:t>
            </a:r>
            <a:r>
              <a:rPr lang="cs-CZ" dirty="0" smtClean="0"/>
              <a:t>.2012</a:t>
            </a: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cs-CZ" dirty="0" smtClean="0"/>
              <a:t>FATCA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cs-CZ" smtClean="0"/>
              <a:t>Slide </a:t>
            </a:r>
            <a:fld id="{FBF92EE5-3216-4115-9D46-24C6FD6DF217}" type="slidenum">
              <a:rPr lang="cs-CZ" smtClean="0"/>
              <a:pPr/>
              <a:t>5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798984"/>
          </a:xfrm>
        </p:spPr>
        <p:txBody>
          <a:bodyPr/>
          <a:lstStyle/>
          <a:p>
            <a:r>
              <a:rPr lang="cs-CZ" dirty="0" err="1" smtClean="0"/>
              <a:t>Deemed</a:t>
            </a:r>
            <a:r>
              <a:rPr lang="cs-CZ" dirty="0" smtClean="0"/>
              <a:t>-</a:t>
            </a:r>
            <a:r>
              <a:rPr lang="cs-CZ" dirty="0" err="1" smtClean="0"/>
              <a:t>compliant</a:t>
            </a:r>
            <a:r>
              <a:rPr lang="cs-CZ" dirty="0" smtClean="0"/>
              <a:t> FFI (</a:t>
            </a:r>
            <a:r>
              <a:rPr lang="cs-CZ" dirty="0" err="1" smtClean="0"/>
              <a:t>pokr</a:t>
            </a:r>
            <a:r>
              <a:rPr lang="cs-CZ" dirty="0" smtClean="0"/>
              <a:t>.)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cs-CZ" sz="1600" b="1" u="sng" dirty="0" smtClean="0"/>
              <a:t>Registrovaný </a:t>
            </a:r>
            <a:r>
              <a:rPr lang="cs-CZ" sz="1600" b="1" u="sng" dirty="0" err="1" smtClean="0"/>
              <a:t>deemed</a:t>
            </a:r>
            <a:r>
              <a:rPr lang="cs-CZ" sz="1600" b="1" u="sng" dirty="0" smtClean="0"/>
              <a:t>-</a:t>
            </a:r>
            <a:r>
              <a:rPr lang="cs-CZ" sz="1600" b="1" u="sng" dirty="0" err="1" smtClean="0"/>
              <a:t>compliant</a:t>
            </a:r>
            <a:r>
              <a:rPr lang="cs-CZ" sz="1600" b="1" u="sng" dirty="0" smtClean="0"/>
              <a:t> účastník</a:t>
            </a:r>
          </a:p>
          <a:p>
            <a:r>
              <a:rPr lang="cs-CZ" sz="1600" dirty="0" smtClean="0"/>
              <a:t>Nutnost se registrovat u </a:t>
            </a:r>
            <a:r>
              <a:rPr lang="en-US" sz="1600" dirty="0" smtClean="0"/>
              <a:t>IRS, </a:t>
            </a:r>
            <a:r>
              <a:rPr lang="cs-CZ" sz="1600" dirty="0" smtClean="0"/>
              <a:t>doložit, že obchodní profil a procesy FFI odpovídají požadavkům FATCA. Nutnost obnovovat status každé </a:t>
            </a:r>
            <a:r>
              <a:rPr lang="en-US" sz="1600" dirty="0" smtClean="0"/>
              <a:t>3 </a:t>
            </a:r>
            <a:r>
              <a:rPr lang="cs-CZ" sz="1600" dirty="0" smtClean="0"/>
              <a:t>roky a publikovat PPP.</a:t>
            </a:r>
            <a:r>
              <a:rPr lang="en-US" sz="1600" dirty="0" smtClean="0"/>
              <a:t> 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cs-CZ" sz="1600" b="1" i="1" dirty="0" err="1" smtClean="0"/>
              <a:t>Local</a:t>
            </a:r>
            <a:r>
              <a:rPr lang="cs-CZ" sz="1600" b="1" i="1" dirty="0" smtClean="0"/>
              <a:t> FFI </a:t>
            </a:r>
            <a:r>
              <a:rPr lang="cs-CZ" sz="1600" dirty="0" smtClean="0"/>
              <a:t>– např. 98% účtů v držení místních (EU) rezidentů, místní působnost, včetně daňových přiznání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1600" b="1" i="1" dirty="0" smtClean="0"/>
              <a:t>Non-reporting members of participating FFI group </a:t>
            </a:r>
            <a:r>
              <a:rPr lang="cs-CZ" sz="1600" dirty="0" smtClean="0"/>
              <a:t>– zrušení všech U.S. účtů a nespolupracujících FFI</a:t>
            </a:r>
            <a:endParaRPr lang="en-US" sz="1600" dirty="0" smtClean="0"/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cs-CZ" sz="1600" b="1" i="1" dirty="0" err="1" smtClean="0"/>
              <a:t>Qualified</a:t>
            </a:r>
            <a:r>
              <a:rPr lang="cs-CZ" sz="1600" b="1" i="1" dirty="0" smtClean="0"/>
              <a:t> </a:t>
            </a:r>
            <a:r>
              <a:rPr lang="cs-CZ" sz="1600" b="1" i="1" dirty="0" err="1" smtClean="0"/>
              <a:t>collective</a:t>
            </a:r>
            <a:r>
              <a:rPr lang="cs-CZ" sz="1600" b="1" i="1" dirty="0" smtClean="0"/>
              <a:t> </a:t>
            </a:r>
            <a:r>
              <a:rPr lang="cs-CZ" sz="1600" b="1" i="1" dirty="0" err="1" smtClean="0"/>
              <a:t>investment</a:t>
            </a:r>
            <a:r>
              <a:rPr lang="cs-CZ" sz="1600" b="1" i="1" dirty="0" smtClean="0"/>
              <a:t> </a:t>
            </a:r>
            <a:r>
              <a:rPr lang="cs-CZ" sz="1600" b="1" i="1" dirty="0" err="1" smtClean="0"/>
              <a:t>vehicles</a:t>
            </a:r>
            <a:r>
              <a:rPr lang="cs-CZ" sz="1600" b="1" i="1" dirty="0" smtClean="0"/>
              <a:t> </a:t>
            </a:r>
            <a:r>
              <a:rPr lang="cs-CZ" sz="1600" dirty="0" smtClean="0"/>
              <a:t>-  např. omezení osob, které mohou držet podíly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cs-CZ" sz="1600" b="1" i="1" dirty="0" err="1" smtClean="0"/>
              <a:t>Restricted</a:t>
            </a:r>
            <a:r>
              <a:rPr lang="cs-CZ" sz="1600" b="1" i="1" dirty="0" smtClean="0"/>
              <a:t> </a:t>
            </a:r>
            <a:r>
              <a:rPr lang="cs-CZ" sz="1600" b="1" i="1" dirty="0" err="1" smtClean="0"/>
              <a:t>funds</a:t>
            </a:r>
            <a:r>
              <a:rPr lang="cs-CZ" sz="1600" b="1" i="1" dirty="0" smtClean="0"/>
              <a:t> </a:t>
            </a:r>
            <a:r>
              <a:rPr lang="cs-CZ" sz="1600" dirty="0" smtClean="0"/>
              <a:t>- např. omezení osob, které mohou držet nebo pozbývat podíly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cs-CZ" dirty="0" smtClean="0"/>
              <a:t>2</a:t>
            </a:r>
            <a:r>
              <a:rPr lang="en-US" dirty="0" smtClean="0"/>
              <a:t>6</a:t>
            </a:r>
            <a:r>
              <a:rPr lang="cs-CZ" dirty="0" smtClean="0"/>
              <a:t>.0</a:t>
            </a:r>
            <a:r>
              <a:rPr lang="en-US" dirty="0" smtClean="0"/>
              <a:t>4</a:t>
            </a:r>
            <a:r>
              <a:rPr lang="cs-CZ" dirty="0" smtClean="0"/>
              <a:t>.2012</a:t>
            </a: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cs-CZ" smtClean="0"/>
              <a:t>FATCA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cs-CZ" smtClean="0"/>
              <a:t>Slide </a:t>
            </a:r>
            <a:fld id="{FBF92EE5-3216-4115-9D46-24C6FD6DF217}" type="slidenum">
              <a:rPr lang="cs-CZ" smtClean="0"/>
              <a:pPr/>
              <a:t>6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39552" y="1700808"/>
          <a:ext cx="8098536" cy="4740384"/>
        </p:xfrm>
        <a:graphic>
          <a:graphicData uri="http://schemas.openxmlformats.org/drawingml/2006/table">
            <a:tbl>
              <a:tblPr firstRow="1">
                <a:tableStyleId>{2D5ABB26-0587-4C30-8999-92F81FD0307C}</a:tableStyleId>
              </a:tblPr>
              <a:tblGrid>
                <a:gridCol w="3888296"/>
                <a:gridCol w="2088300"/>
                <a:gridCol w="212194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Foreign Financial Institution (“FFI”) </a:t>
                      </a:r>
                      <a:br>
                        <a:rPr lang="en-US" sz="1400" b="1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</a:br>
                      <a:r>
                        <a:rPr lang="cs-CZ" sz="1400" b="1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je jakákoliv zahraniční entita, která</a:t>
                      </a:r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:</a:t>
                      </a:r>
                      <a:endParaRPr lang="en-CA" sz="1400" b="1" dirty="0">
                        <a:solidFill>
                          <a:schemeClr val="bg1"/>
                        </a:solidFill>
                        <a:latin typeface="Georgia" pitchFamily="18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Příklady</a:t>
                      </a:r>
                      <a:endParaRPr lang="en-CA" sz="1400" b="1" dirty="0">
                        <a:solidFill>
                          <a:schemeClr val="bg1"/>
                        </a:solidFill>
                        <a:latin typeface="Georgia" pitchFamily="18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CA" sz="1200" b="1" dirty="0"/>
                    </a:p>
                  </a:txBody>
                  <a:tcPr anchor="ctr"/>
                </a:tc>
              </a:tr>
              <a:tr h="838944">
                <a:tc>
                  <a:txBody>
                    <a:bodyPr/>
                    <a:lstStyle/>
                    <a:p>
                      <a:pPr marL="225425" indent="-225425">
                        <a:buClr>
                          <a:schemeClr val="tx2"/>
                        </a:buClr>
                        <a:buFont typeface="Wingdings" pitchFamily="2" charset="2"/>
                        <a:buChar char="§"/>
                      </a:pPr>
                      <a:r>
                        <a:rPr lang="cs-CZ" sz="1200" noProof="0" smtClean="0">
                          <a:latin typeface="Georgia" pitchFamily="18" charset="0"/>
                        </a:rPr>
                        <a:t>Přijímá vklady v rámci běžné bankovní nebo podobné činnosti</a:t>
                      </a:r>
                    </a:p>
                  </a:txBody>
                  <a:tcPr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5425" indent="-225425">
                        <a:buClr>
                          <a:schemeClr val="tx2"/>
                        </a:buClr>
                        <a:buFont typeface="Wingdings" pitchFamily="2" charset="2"/>
                        <a:buChar char="§"/>
                        <a:tabLst>
                          <a:tab pos="225425" algn="l"/>
                        </a:tabLst>
                      </a:pPr>
                      <a:r>
                        <a:rPr lang="cs-CZ" sz="1200" kern="1200" noProof="0" smtClean="0">
                          <a:latin typeface="Georgia" pitchFamily="18" charset="0"/>
                        </a:rPr>
                        <a:t>Retailové</a:t>
                      </a:r>
                      <a:r>
                        <a:rPr lang="cs-CZ" sz="1200" kern="1200" baseline="0" noProof="0" smtClean="0">
                          <a:latin typeface="Georgia" pitchFamily="18" charset="0"/>
                        </a:rPr>
                        <a:t> banky</a:t>
                      </a:r>
                      <a:endParaRPr lang="cs-CZ" sz="1200" kern="1200" noProof="0" smtClean="0">
                        <a:latin typeface="Georgia" pitchFamily="18" charset="0"/>
                      </a:endParaRPr>
                    </a:p>
                    <a:p>
                      <a:pPr marL="225425" indent="-225425">
                        <a:buClr>
                          <a:schemeClr val="tx2"/>
                        </a:buClr>
                        <a:buFont typeface="Wingdings" pitchFamily="2" charset="2"/>
                        <a:buChar char="§"/>
                        <a:tabLst>
                          <a:tab pos="225425" algn="l"/>
                        </a:tabLst>
                      </a:pPr>
                      <a:r>
                        <a:rPr lang="cs-CZ" sz="1200" kern="1200" noProof="0" smtClean="0">
                          <a:latin typeface="Georgia" pitchFamily="18" charset="0"/>
                        </a:rPr>
                        <a:t>Privátní</a:t>
                      </a:r>
                      <a:r>
                        <a:rPr lang="cs-CZ" sz="1200" kern="1200" baseline="0" noProof="0" smtClean="0">
                          <a:latin typeface="Georgia" pitchFamily="18" charset="0"/>
                        </a:rPr>
                        <a:t> banky</a:t>
                      </a:r>
                      <a:endParaRPr lang="cs-CZ" sz="1200" kern="1200" noProof="0" smtClean="0">
                        <a:latin typeface="Georgia" pitchFamily="18" charset="0"/>
                      </a:endParaRPr>
                    </a:p>
                    <a:p>
                      <a:pPr marL="225425" indent="-225425">
                        <a:buClr>
                          <a:schemeClr val="tx2"/>
                        </a:buClr>
                        <a:buFont typeface="Wingdings" pitchFamily="2" charset="2"/>
                        <a:buChar char="§"/>
                        <a:tabLst>
                          <a:tab pos="225425" algn="l"/>
                        </a:tabLst>
                      </a:pPr>
                      <a:r>
                        <a:rPr lang="cs-CZ" sz="1200" kern="1200" noProof="0" smtClean="0">
                          <a:latin typeface="Georgia" pitchFamily="18" charset="0"/>
                        </a:rPr>
                        <a:t>Investični</a:t>
                      </a:r>
                      <a:r>
                        <a:rPr lang="cs-CZ" sz="1200" kern="1200" baseline="0" noProof="0" smtClean="0">
                          <a:latin typeface="Georgia" pitchFamily="18" charset="0"/>
                        </a:rPr>
                        <a:t> banky</a:t>
                      </a:r>
                      <a:endParaRPr lang="cs-CZ" sz="1200" kern="1200" noProof="0" smtClean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5425" indent="-225425">
                        <a:buClr>
                          <a:schemeClr val="tx2"/>
                        </a:buClr>
                        <a:buFont typeface="Wingdings" pitchFamily="2" charset="2"/>
                        <a:buChar char="§"/>
                        <a:tabLst>
                          <a:tab pos="225425" algn="l"/>
                        </a:tabLst>
                      </a:pPr>
                      <a:r>
                        <a:rPr lang="cs-CZ" sz="1200" kern="1200" noProof="0" smtClean="0">
                          <a:latin typeface="Georgia" pitchFamily="18" charset="0"/>
                        </a:rPr>
                        <a:t>Stavební spořitelny</a:t>
                      </a:r>
                    </a:p>
                    <a:p>
                      <a:pPr marL="225425" indent="-225425">
                        <a:buClr>
                          <a:schemeClr val="tx2"/>
                        </a:buClr>
                        <a:buFont typeface="Wingdings" pitchFamily="2" charset="2"/>
                        <a:buChar char="§"/>
                        <a:tabLst>
                          <a:tab pos="225425" algn="l"/>
                        </a:tabLst>
                      </a:pPr>
                      <a:r>
                        <a:rPr lang="cs-CZ" sz="1200" kern="1200" noProof="0" smtClean="0">
                          <a:latin typeface="Georgia" pitchFamily="18" charset="0"/>
                        </a:rPr>
                        <a:t>Družstevní záložny</a:t>
                      </a:r>
                      <a:endParaRPr lang="cs-CZ" sz="1200" kern="1200" noProof="0" smtClean="0">
                        <a:solidFill>
                          <a:schemeClr val="dk1"/>
                        </a:solidFill>
                        <a:latin typeface="Georgia" pitchFamily="18" charset="0"/>
                        <a:ea typeface="+mn-ea"/>
                        <a:cs typeface="Arial" pitchFamily="34" charset="0"/>
                      </a:endParaRPr>
                    </a:p>
                    <a:p>
                      <a:pPr marL="225425" indent="-225425">
                        <a:buClr>
                          <a:schemeClr val="tx2"/>
                        </a:buClr>
                        <a:buFont typeface="Wingdings" pitchFamily="2" charset="2"/>
                        <a:buChar char="§"/>
                        <a:tabLst>
                          <a:tab pos="225425" algn="l"/>
                        </a:tabLst>
                      </a:pPr>
                      <a:endParaRPr lang="cs-CZ" sz="12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25425" marR="0" indent="-2254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cs-CZ" sz="1200" noProof="0" smtClean="0">
                          <a:latin typeface="Georgia" pitchFamily="18" charset="0"/>
                        </a:rPr>
                        <a:t>Drží a spravuje finanční aktiva ve prospěch jiných osob jako podstatnou část své činnosti</a:t>
                      </a:r>
                    </a:p>
                    <a:p>
                      <a:pPr marL="225425" marR="0" indent="-2254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endParaRPr lang="cs-CZ" sz="1200" noProof="0" smtClean="0">
                        <a:latin typeface="Georgia" pitchFamily="18" charset="0"/>
                      </a:endParaRPr>
                    </a:p>
                    <a:p>
                      <a:pPr marL="225425" marR="0" indent="-2254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endParaRPr lang="cs-CZ" sz="1200" noProof="0" smtClean="0">
                        <a:latin typeface="Georgia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5425" indent="-225425">
                        <a:buClr>
                          <a:schemeClr val="tx2"/>
                        </a:buClr>
                        <a:buFont typeface="Wingdings" pitchFamily="2" charset="2"/>
                        <a:buChar char="§"/>
                        <a:tabLst>
                          <a:tab pos="225425" algn="l"/>
                        </a:tabLst>
                      </a:pPr>
                      <a:r>
                        <a:rPr lang="cs-CZ" sz="1200" b="1" kern="1200" noProof="0" smtClean="0">
                          <a:latin typeface="Georgia" pitchFamily="18" charset="0"/>
                        </a:rPr>
                        <a:t>Obchodníci s cennými</a:t>
                      </a:r>
                      <a:r>
                        <a:rPr lang="cs-CZ" sz="1200" b="1" kern="1200" baseline="0" noProof="0" smtClean="0">
                          <a:latin typeface="Georgia" pitchFamily="18" charset="0"/>
                        </a:rPr>
                        <a:t> papíry</a:t>
                      </a:r>
                      <a:endParaRPr lang="cs-CZ" sz="1200" b="1" kern="1200" noProof="0" smtClean="0">
                        <a:latin typeface="Georgia" pitchFamily="18" charset="0"/>
                      </a:endParaRPr>
                    </a:p>
                    <a:p>
                      <a:pPr marL="225425" indent="-225425">
                        <a:buClr>
                          <a:schemeClr val="tx2"/>
                        </a:buClr>
                        <a:buFont typeface="Wingdings" pitchFamily="2" charset="2"/>
                        <a:buChar char="§"/>
                        <a:tabLst>
                          <a:tab pos="225425" algn="l"/>
                        </a:tabLst>
                      </a:pPr>
                      <a:r>
                        <a:rPr lang="cs-CZ" sz="1200" kern="1200" noProof="0" smtClean="0">
                          <a:latin typeface="Georgia" pitchFamily="18" charset="0"/>
                        </a:rPr>
                        <a:t>Clearingové organizace</a:t>
                      </a: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5425" indent="-225425">
                        <a:buClr>
                          <a:schemeClr val="tx2"/>
                        </a:buClr>
                        <a:buFont typeface="Wingdings" pitchFamily="2" charset="2"/>
                        <a:buChar char="§"/>
                        <a:tabLst>
                          <a:tab pos="225425" algn="l"/>
                        </a:tabLst>
                      </a:pPr>
                      <a:r>
                        <a:rPr lang="cs-CZ" sz="1200" kern="1200" noProof="0" smtClean="0">
                          <a:latin typeface="Georgia" pitchFamily="18" charset="0"/>
                        </a:rPr>
                        <a:t>Depozitáře</a:t>
                      </a:r>
                    </a:p>
                    <a:p>
                      <a:pPr marL="225425" indent="-225425">
                        <a:buClr>
                          <a:schemeClr val="tx2"/>
                        </a:buClr>
                        <a:buFont typeface="Wingdings" pitchFamily="2" charset="2"/>
                        <a:buChar char="§"/>
                        <a:tabLst>
                          <a:tab pos="225425" algn="l"/>
                        </a:tabLst>
                      </a:pPr>
                      <a:r>
                        <a:rPr lang="cs-CZ" sz="1200" kern="1200" noProof="0" smtClean="0">
                          <a:latin typeface="Georgia" pitchFamily="18" charset="0"/>
                        </a:rPr>
                        <a:t>Trusty</a:t>
                      </a:r>
                    </a:p>
                    <a:p>
                      <a:pPr marL="225425" indent="-225425">
                        <a:buClr>
                          <a:schemeClr val="tx2"/>
                        </a:buClr>
                        <a:buFont typeface="Wingdings" pitchFamily="2" charset="2"/>
                        <a:buChar char="§"/>
                        <a:tabLst>
                          <a:tab pos="225425" algn="l"/>
                        </a:tabLst>
                      </a:pPr>
                      <a:endParaRPr lang="cs-CZ" sz="1200" kern="1200" noProof="0" smtClean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3264">
                <a:tc>
                  <a:txBody>
                    <a:bodyPr/>
                    <a:lstStyle/>
                    <a:p>
                      <a:pPr marL="225425" marR="0" indent="-2254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cs-CZ" sz="1200" noProof="0" smtClean="0">
                          <a:latin typeface="Georgia" pitchFamily="18" charset="0"/>
                        </a:rPr>
                        <a:t>Zabývá</a:t>
                      </a:r>
                      <a:r>
                        <a:rPr lang="cs-CZ" sz="1200" baseline="0" noProof="0" smtClean="0">
                          <a:latin typeface="Georgia" pitchFamily="18" charset="0"/>
                        </a:rPr>
                        <a:t> se především </a:t>
                      </a:r>
                      <a:r>
                        <a:rPr lang="cs-CZ" sz="1200" noProof="0" smtClean="0">
                          <a:latin typeface="Georgia" pitchFamily="18" charset="0"/>
                        </a:rPr>
                        <a:t>investováním, reinvestováním a</a:t>
                      </a:r>
                      <a:r>
                        <a:rPr lang="cs-CZ" sz="1200" baseline="0" noProof="0" smtClean="0">
                          <a:latin typeface="Georgia" pitchFamily="18" charset="0"/>
                        </a:rPr>
                        <a:t> </a:t>
                      </a:r>
                      <a:r>
                        <a:rPr lang="cs-CZ" sz="1200" noProof="0" smtClean="0">
                          <a:latin typeface="Georgia" pitchFamily="18" charset="0"/>
                        </a:rPr>
                        <a:t>obchodováním s cennými papíry</a:t>
                      </a:r>
                      <a:r>
                        <a:rPr lang="cs-CZ" sz="1200" baseline="0" noProof="0" smtClean="0">
                          <a:latin typeface="Georgia" pitchFamily="18" charset="0"/>
                        </a:rPr>
                        <a:t>, partnerskými podíly, </a:t>
                      </a:r>
                      <a:r>
                        <a:rPr lang="cs-CZ" sz="1200" noProof="0" smtClean="0">
                          <a:latin typeface="Georgia" pitchFamily="18" charset="0"/>
                        </a:rPr>
                        <a:t>komoditami,</a:t>
                      </a:r>
                      <a:r>
                        <a:rPr lang="cs-CZ" sz="1200" baseline="0" noProof="0" smtClean="0">
                          <a:latin typeface="Georgia" pitchFamily="18" charset="0"/>
                        </a:rPr>
                        <a:t> investičními deriváty, pojistnými a anuitními (důchodovými) smlouvami, nebo s jakýmikoliv podíly na výše zmíněných produktech</a:t>
                      </a:r>
                      <a:endParaRPr lang="cs-CZ" sz="1200" noProof="0" smtClean="0">
                        <a:latin typeface="Georgia" pitchFamily="18" charset="0"/>
                      </a:endParaRPr>
                    </a:p>
                    <a:p>
                      <a:pPr marL="225425" marR="0" indent="-2254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endParaRPr lang="cs-CZ" sz="1200" noProof="0" smtClean="0">
                        <a:latin typeface="Georgia" pitchFamily="18" charset="0"/>
                      </a:endParaRPr>
                    </a:p>
                    <a:p>
                      <a:pPr marL="225425" marR="0" indent="-2254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endParaRPr lang="cs-CZ" sz="1200" noProof="0" smtClean="0">
                        <a:latin typeface="Georgia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5425" indent="-225425">
                        <a:buClr>
                          <a:schemeClr val="tx2"/>
                        </a:buClr>
                        <a:buFont typeface="Wingdings" pitchFamily="2" charset="2"/>
                        <a:buChar char="§"/>
                        <a:tabLst>
                          <a:tab pos="225425" algn="l"/>
                        </a:tabLst>
                      </a:pPr>
                      <a:r>
                        <a:rPr lang="cs-CZ" sz="1200" b="1" kern="1200" noProof="0" smtClean="0">
                          <a:latin typeface="Georgia" pitchFamily="18" charset="0"/>
                        </a:rPr>
                        <a:t>Podílové fondy</a:t>
                      </a:r>
                    </a:p>
                    <a:p>
                      <a:pPr marL="225425" indent="-225425">
                        <a:buClr>
                          <a:schemeClr val="tx2"/>
                        </a:buClr>
                        <a:buFont typeface="Wingdings" pitchFamily="2" charset="2"/>
                        <a:buChar char="§"/>
                        <a:tabLst>
                          <a:tab pos="225425" algn="l"/>
                        </a:tabLst>
                      </a:pPr>
                      <a:r>
                        <a:rPr lang="cs-CZ" sz="1200" b="1" kern="1200" noProof="0" smtClean="0">
                          <a:latin typeface="Georgia" pitchFamily="18" charset="0"/>
                        </a:rPr>
                        <a:t>Investiční fondy</a:t>
                      </a:r>
                    </a:p>
                    <a:p>
                      <a:pPr marL="225425" indent="-225425">
                        <a:buClr>
                          <a:schemeClr val="tx2"/>
                        </a:buClr>
                        <a:buFont typeface="Wingdings" pitchFamily="2" charset="2"/>
                        <a:buChar char="§"/>
                        <a:tabLst>
                          <a:tab pos="225425" algn="l"/>
                        </a:tabLst>
                      </a:pPr>
                      <a:r>
                        <a:rPr lang="cs-CZ" sz="1200" b="1" kern="1200" noProof="0" smtClean="0">
                          <a:latin typeface="Georgia" pitchFamily="18" charset="0"/>
                        </a:rPr>
                        <a:t>Fondy fondů</a:t>
                      </a:r>
                    </a:p>
                    <a:p>
                      <a:pPr marL="225425" indent="-225425">
                        <a:buClr>
                          <a:schemeClr val="tx2"/>
                        </a:buClr>
                        <a:buFont typeface="Wingdings" pitchFamily="2" charset="2"/>
                        <a:buChar char="§"/>
                        <a:tabLst>
                          <a:tab pos="225425" algn="l"/>
                        </a:tabLst>
                      </a:pPr>
                      <a:r>
                        <a:rPr lang="cs-CZ" sz="1200" b="1" kern="1200" noProof="0" smtClean="0">
                          <a:latin typeface="Georgia" pitchFamily="18" charset="0"/>
                        </a:rPr>
                        <a:t>ETF (Exchange </a:t>
                      </a:r>
                      <a:r>
                        <a:rPr lang="cs-CZ" sz="1200" b="1" kern="1200" baseline="0" noProof="0" smtClean="0">
                          <a:latin typeface="Georgia" pitchFamily="18" charset="0"/>
                        </a:rPr>
                        <a:t>Traded Funds)</a:t>
                      </a: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5425" marR="0" indent="-2254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Char char="§"/>
                        <a:tabLst>
                          <a:tab pos="225425" algn="l"/>
                        </a:tabLst>
                        <a:defRPr/>
                      </a:pPr>
                      <a:r>
                        <a:rPr lang="cs-CZ" sz="1200" b="1" kern="1200" noProof="0" dirty="0" err="1" smtClean="0">
                          <a:latin typeface="Georgia" pitchFamily="18" charset="0"/>
                        </a:rPr>
                        <a:t>Hedge</a:t>
                      </a:r>
                      <a:r>
                        <a:rPr lang="cs-CZ" sz="1200" b="1" kern="1200" noProof="0" dirty="0" smtClean="0">
                          <a:latin typeface="Georgia" pitchFamily="18" charset="0"/>
                        </a:rPr>
                        <a:t> fondy</a:t>
                      </a:r>
                    </a:p>
                    <a:p>
                      <a:pPr marL="225425" indent="-225425">
                        <a:buClr>
                          <a:schemeClr val="tx2"/>
                        </a:buClr>
                        <a:buFont typeface="Wingdings" pitchFamily="2" charset="2"/>
                        <a:buChar char="§"/>
                        <a:tabLst>
                          <a:tab pos="225425" algn="l"/>
                        </a:tabLst>
                      </a:pPr>
                      <a:r>
                        <a:rPr lang="cs-CZ" sz="1200" b="1" kern="1200" noProof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Fondy</a:t>
                      </a:r>
                      <a:r>
                        <a:rPr lang="cs-CZ" sz="1200" b="1" kern="1200" baseline="0" noProof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rizikového kapitálu</a:t>
                      </a:r>
                      <a:endParaRPr lang="cs-CZ" sz="1200" b="1" kern="1200" noProof="0" dirty="0" smtClean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  <a:p>
                      <a:pPr marL="225425" marR="0" indent="-2254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Char char="§"/>
                        <a:tabLst>
                          <a:tab pos="225425" algn="l"/>
                        </a:tabLst>
                        <a:defRPr/>
                      </a:pPr>
                      <a:r>
                        <a:rPr lang="cs-CZ" sz="1200" b="1" kern="1200" noProof="0" dirty="0" err="1" smtClean="0">
                          <a:latin typeface="Georgia" pitchFamily="18" charset="0"/>
                        </a:rPr>
                        <a:t>Private</a:t>
                      </a:r>
                      <a:r>
                        <a:rPr lang="cs-CZ" sz="1200" b="1" kern="1200" noProof="0" dirty="0" smtClean="0">
                          <a:latin typeface="Georgia" pitchFamily="18" charset="0"/>
                        </a:rPr>
                        <a:t> </a:t>
                      </a:r>
                      <a:r>
                        <a:rPr lang="cs-CZ" sz="1200" b="1" kern="1200" noProof="0" dirty="0" err="1" smtClean="0">
                          <a:latin typeface="Georgia" pitchFamily="18" charset="0"/>
                        </a:rPr>
                        <a:t>Equity</a:t>
                      </a:r>
                      <a:r>
                        <a:rPr lang="cs-CZ" sz="1200" b="1" kern="1200" noProof="0" dirty="0" smtClean="0">
                          <a:latin typeface="Georgia" pitchFamily="18" charset="0"/>
                        </a:rPr>
                        <a:t> fondy</a:t>
                      </a:r>
                      <a:endParaRPr lang="cs-CZ" sz="1200" b="1" kern="1200" noProof="0" dirty="0" smtClean="0">
                        <a:solidFill>
                          <a:schemeClr val="dk1"/>
                        </a:solidFill>
                        <a:latin typeface="Georgia" pitchFamily="18" charset="0"/>
                        <a:ea typeface="+mn-ea"/>
                        <a:cs typeface="Arial" pitchFamily="34" charset="0"/>
                      </a:endParaRPr>
                    </a:p>
                    <a:p>
                      <a:pPr marL="225425" indent="-225425">
                        <a:buClr>
                          <a:schemeClr val="tx2"/>
                        </a:buClr>
                        <a:buFont typeface="Wingdings" pitchFamily="2" charset="2"/>
                        <a:buChar char="§"/>
                        <a:tabLst>
                          <a:tab pos="225425" algn="l"/>
                        </a:tabLst>
                      </a:pPr>
                      <a:r>
                        <a:rPr lang="cs-CZ" sz="1200" b="1" kern="1200" noProof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Suverénní</a:t>
                      </a:r>
                      <a:r>
                        <a:rPr lang="cs-CZ" sz="1200" b="1" kern="1200" baseline="0" noProof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fondy</a:t>
                      </a: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25425" marR="0" indent="-2254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cs-CZ" sz="1200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Pojišťovna</a:t>
                      </a:r>
                      <a:r>
                        <a:rPr lang="cs-CZ" sz="1200" kern="1200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 (nebo její mateřská holdingová společnost)</a:t>
                      </a:r>
                      <a:r>
                        <a:rPr lang="cs-CZ" sz="1200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,</a:t>
                      </a:r>
                      <a:r>
                        <a:rPr lang="cs-CZ" sz="1200" kern="1200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 která spravuje finanční účty klientů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Georgia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225425" indent="-225425">
                        <a:buClr>
                          <a:schemeClr val="tx2"/>
                        </a:buClr>
                        <a:buFont typeface="Wingdings" pitchFamily="2" charset="2"/>
                        <a:buChar char="§"/>
                        <a:tabLst>
                          <a:tab pos="225425" algn="l"/>
                        </a:tabLst>
                      </a:pPr>
                      <a:r>
                        <a:rPr lang="cs-CZ" sz="1200" kern="120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n-ea"/>
                          <a:cs typeface="Arial" pitchFamily="34" charset="0"/>
                        </a:rPr>
                        <a:t>Pojišťovny prodávající 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cs-CZ" sz="1200" kern="1200" baseline="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n-ea"/>
                          <a:cs typeface="Arial" pitchFamily="34" charset="0"/>
                        </a:rPr>
                        <a:t>pojistné produkty životního pojištění s 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n-ea"/>
                          <a:cs typeface="Arial" pitchFamily="34" charset="0"/>
                        </a:rPr>
                        <a:t>inv</a:t>
                      </a:r>
                      <a:r>
                        <a:rPr lang="cs-CZ" sz="1200" kern="1200" baseline="0" dirty="0" err="1" smtClean="0">
                          <a:solidFill>
                            <a:schemeClr val="dk1"/>
                          </a:solidFill>
                          <a:latin typeface="Georgia" pitchFamily="18" charset="0"/>
                          <a:ea typeface="+mn-ea"/>
                          <a:cs typeface="Arial" pitchFamily="34" charset="0"/>
                        </a:rPr>
                        <a:t>estiční</a:t>
                      </a:r>
                      <a:r>
                        <a:rPr lang="cs-CZ" sz="1200" kern="1200" baseline="0" dirty="0" smtClean="0">
                          <a:solidFill>
                            <a:schemeClr val="dk1"/>
                          </a:solidFill>
                          <a:latin typeface="Georgia" pitchFamily="18" charset="0"/>
                          <a:ea typeface="+mn-ea"/>
                          <a:cs typeface="Arial" pitchFamily="34" charset="0"/>
                        </a:rPr>
                        <a:t> nebo kapitálovou složkou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Georgia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225425" indent="-225425">
                        <a:buClr>
                          <a:schemeClr val="tx2"/>
                        </a:buClr>
                        <a:buFont typeface="Wingdings" pitchFamily="2" charset="2"/>
                        <a:buChar char="§"/>
                        <a:tabLst>
                          <a:tab pos="225425" algn="l"/>
                        </a:tabLst>
                      </a:pPr>
                      <a:endParaRPr lang="en-US" sz="1200" kern="1200" dirty="0" smtClean="0">
                        <a:solidFill>
                          <a:schemeClr val="dk1"/>
                        </a:solidFill>
                        <a:latin typeface="Georgia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FATCA</a:t>
            </a:r>
            <a:r>
              <a:rPr lang="cs-CZ" dirty="0" smtClean="0"/>
              <a:t> je zaměřena na většinu finančních institucí celosvětově</a:t>
            </a:r>
            <a:endParaRPr lang="cs-CZ" dirty="0"/>
          </a:p>
        </p:txBody>
      </p:sp>
      <p:sp>
        <p:nvSpPr>
          <p:cNvPr id="9" name="Oval 8"/>
          <p:cNvSpPr/>
          <p:nvPr/>
        </p:nvSpPr>
        <p:spPr bwMode="auto">
          <a:xfrm>
            <a:off x="1979712" y="3501008"/>
            <a:ext cx="720080" cy="259675"/>
          </a:xfrm>
          <a:prstGeom prst="ellipse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90000"/>
              <a:buFontTx/>
              <a:buNone/>
              <a:tabLst/>
            </a:pPr>
            <a:r>
              <a:rPr kumimoji="0" lang="cs-CZ" sz="1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cs typeface="Arial" charset="0"/>
              </a:rPr>
              <a:t>NEBO</a:t>
            </a:r>
            <a:endParaRPr kumimoji="0" lang="en-CA" sz="12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cs-CZ" smtClean="0"/>
              <a:t>Slide </a:t>
            </a:r>
            <a:fld id="{9DE74BAD-18F7-4002-974F-B1C51CF00982}" type="slidenum">
              <a:rPr lang="cs-CZ" smtClean="0"/>
              <a:pPr/>
              <a:t>7</a:t>
            </a:fld>
            <a:endParaRPr lang="cs-CZ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r>
              <a:rPr lang="cs-CZ" dirty="0" smtClean="0"/>
              <a:t>.</a:t>
            </a:r>
            <a:r>
              <a:rPr lang="en-US" dirty="0" smtClean="0"/>
              <a:t>04</a:t>
            </a:r>
            <a:r>
              <a:rPr lang="cs-CZ" dirty="0" smtClean="0"/>
              <a:t>.201</a:t>
            </a:r>
            <a:r>
              <a:rPr lang="en-US" dirty="0" smtClean="0"/>
              <a:t>2</a:t>
            </a:r>
            <a:endParaRPr lang="cs-CZ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cs-CZ" smtClean="0"/>
              <a:t>FATCA</a:t>
            </a:r>
            <a:endParaRPr lang="cs-CZ"/>
          </a:p>
        </p:txBody>
      </p:sp>
      <p:sp>
        <p:nvSpPr>
          <p:cNvPr id="16" name="Oval 15"/>
          <p:cNvSpPr/>
          <p:nvPr/>
        </p:nvSpPr>
        <p:spPr bwMode="auto">
          <a:xfrm>
            <a:off x="1979712" y="5041533"/>
            <a:ext cx="720080" cy="259675"/>
          </a:xfrm>
          <a:prstGeom prst="ellipse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90000"/>
              <a:buFontTx/>
              <a:buNone/>
              <a:tabLst/>
            </a:pPr>
            <a:r>
              <a:rPr kumimoji="0" lang="cs-CZ" sz="1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cs typeface="Arial" charset="0"/>
              </a:rPr>
              <a:t>NEBO</a:t>
            </a:r>
            <a:endParaRPr kumimoji="0" lang="en-CA" sz="12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1979712" y="2636912"/>
            <a:ext cx="720080" cy="259675"/>
          </a:xfrm>
          <a:prstGeom prst="ellipse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90000"/>
              <a:buFontTx/>
              <a:buNone/>
              <a:tabLst/>
            </a:pPr>
            <a:r>
              <a:rPr kumimoji="0" lang="cs-CZ" sz="1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cs typeface="Arial" charset="0"/>
              </a:rPr>
              <a:t>NEBO</a:t>
            </a:r>
            <a:endParaRPr kumimoji="0" lang="en-CA" sz="12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Georgia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Finanční účty dle </a:t>
            </a:r>
            <a:r>
              <a:rPr lang="en-GB" dirty="0" smtClean="0"/>
              <a:t>FATCA</a:t>
            </a:r>
            <a:endParaRPr lang="cs-CZ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39552" y="1772816"/>
          <a:ext cx="7992888" cy="4215782"/>
        </p:xfrm>
        <a:graphic>
          <a:graphicData uri="http://schemas.openxmlformats.org/drawingml/2006/table">
            <a:tbl>
              <a:tblPr firstRow="1">
                <a:tableStyleId>{2D5ABB26-0587-4C30-8999-92F81FD0307C}</a:tableStyleId>
              </a:tblPr>
              <a:tblGrid>
                <a:gridCol w="7992888"/>
              </a:tblGrid>
              <a:tr h="2893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1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Finančním účtem</a:t>
                      </a:r>
                      <a:r>
                        <a:rPr lang="cs-CZ" sz="1400" b="1" baseline="0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 dle FATCA je</a:t>
                      </a:r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868174">
                <a:tc>
                  <a:txBody>
                    <a:bodyPr/>
                    <a:lstStyle/>
                    <a:p>
                      <a:pPr marL="225425" indent="-225425">
                        <a:buClr>
                          <a:schemeClr val="tx2"/>
                        </a:buClr>
                        <a:buFont typeface="Wingdings" pitchFamily="2" charset="2"/>
                        <a:buChar char="§"/>
                      </a:pPr>
                      <a:r>
                        <a:rPr lang="cs-CZ" sz="1300" dirty="0" smtClean="0">
                          <a:latin typeface="Georgia" pitchFamily="18" charset="0"/>
                        </a:rPr>
                        <a:t>Jakýkoliv</a:t>
                      </a:r>
                      <a:r>
                        <a:rPr lang="cs-CZ" sz="1300" baseline="0" dirty="0" smtClean="0">
                          <a:latin typeface="Georgia" pitchFamily="18" charset="0"/>
                        </a:rPr>
                        <a:t> k</a:t>
                      </a:r>
                      <a:r>
                        <a:rPr lang="cs-CZ" sz="1300" dirty="0" smtClean="0">
                          <a:latin typeface="Georgia" pitchFamily="18" charset="0"/>
                        </a:rPr>
                        <a:t>omerční</a:t>
                      </a:r>
                      <a:r>
                        <a:rPr lang="cs-CZ" sz="1300" baseline="0" dirty="0" smtClean="0">
                          <a:latin typeface="Georgia" pitchFamily="18" charset="0"/>
                        </a:rPr>
                        <a:t> běžný, spořící, terminovaný účet, nebo j</a:t>
                      </a:r>
                      <a:r>
                        <a:rPr lang="cs-CZ" sz="1300" dirty="0" smtClean="0">
                          <a:latin typeface="Georgia" pitchFamily="18" charset="0"/>
                        </a:rPr>
                        <a:t>akýkoliv</a:t>
                      </a:r>
                      <a:r>
                        <a:rPr lang="cs-CZ" sz="1300" baseline="0" dirty="0" smtClean="0">
                          <a:latin typeface="Georgia" pitchFamily="18" charset="0"/>
                        </a:rPr>
                        <a:t> účet, který je doložen </a:t>
                      </a:r>
                      <a:r>
                        <a:rPr lang="cs-CZ" sz="1300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vkladovým certifikátem, investičním certifikátem, dlužním úpisem, nebo podobným instrumentem</a:t>
                      </a:r>
                      <a:endParaRPr lang="cs-CZ" sz="1300" baseline="0" dirty="0" smtClean="0">
                        <a:solidFill>
                          <a:srgbClr val="0070C0"/>
                        </a:solidFill>
                        <a:latin typeface="Georgia" pitchFamily="18" charset="0"/>
                      </a:endParaRPr>
                    </a:p>
                    <a:p>
                      <a:pPr marL="225425" indent="-225425">
                        <a:buClr>
                          <a:schemeClr val="tx2"/>
                        </a:buClr>
                        <a:buFont typeface="Wingdings" pitchFamily="2" charset="2"/>
                        <a:buChar char="§"/>
                      </a:pPr>
                      <a:endParaRPr lang="cs-CZ" sz="1300" dirty="0" smtClean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  <a:p>
                      <a:pPr marL="225425" indent="-225425">
                        <a:buClr>
                          <a:schemeClr val="tx2"/>
                        </a:buClr>
                        <a:buFont typeface="Wingdings" pitchFamily="2" charset="2"/>
                        <a:buChar char="§"/>
                      </a:pPr>
                      <a:endParaRPr lang="cs-CZ" sz="1300" dirty="0" smtClean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8174">
                <a:tc>
                  <a:txBody>
                    <a:bodyPr/>
                    <a:lstStyle/>
                    <a:p>
                      <a:pPr marL="225425" marR="0" indent="-2254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cs-CZ" sz="1300" b="1" baseline="0" dirty="0" smtClean="0">
                          <a:latin typeface="Georgia" pitchFamily="18" charset="0"/>
                        </a:rPr>
                        <a:t>Majetkový účet  spravovaný </a:t>
                      </a:r>
                      <a:r>
                        <a:rPr lang="cs-CZ" sz="1300" b="1" dirty="0" smtClean="0">
                          <a:latin typeface="Georgia" pitchFamily="18" charset="0"/>
                        </a:rPr>
                        <a:t>ve </a:t>
                      </a:r>
                      <a:r>
                        <a:rPr lang="cs-CZ" sz="1300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prospěch třetí osoby</a:t>
                      </a:r>
                      <a:r>
                        <a:rPr lang="cs-CZ" sz="1300" b="1" dirty="0" smtClean="0">
                          <a:latin typeface="Georgia" pitchFamily="18" charset="0"/>
                        </a:rPr>
                        <a:t>,</a:t>
                      </a:r>
                      <a:r>
                        <a:rPr lang="cs-CZ" sz="1300" b="1" baseline="0" dirty="0" smtClean="0">
                          <a:latin typeface="Georgia" pitchFamily="18" charset="0"/>
                        </a:rPr>
                        <a:t> která je držitelem nějakého finančního instrumentu nebo smlouvy o investování finančních prostředků</a:t>
                      </a:r>
                    </a:p>
                    <a:p>
                      <a:pPr marL="225425" marR="0" indent="-2254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endParaRPr lang="cs-CZ" sz="1300" dirty="0" smtClean="0">
                        <a:latin typeface="Georgia" pitchFamily="18" charset="0"/>
                      </a:endParaRPr>
                    </a:p>
                    <a:p>
                      <a:pPr marL="225425" marR="0" indent="-2254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endParaRPr lang="en-US" sz="1300" dirty="0" smtClean="0">
                        <a:solidFill>
                          <a:srgbClr val="0070C0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1102">
                <a:tc>
                  <a:txBody>
                    <a:bodyPr/>
                    <a:lstStyle/>
                    <a:p>
                      <a:pPr marL="225425" marR="0" indent="-2254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cs-CZ" sz="130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Účet</a:t>
                      </a:r>
                      <a:r>
                        <a:rPr lang="cs-CZ" sz="1300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majitele dluhových instrumentů, např. typu pokladniční poukázka nebo dluhopis</a:t>
                      </a:r>
                    </a:p>
                    <a:p>
                      <a:pPr marL="225425" marR="0" indent="-2254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cs-CZ" sz="1300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Účet akcionáře FFI (</a:t>
                      </a:r>
                      <a:r>
                        <a:rPr lang="cs-CZ" sz="1300" baseline="0" dirty="0" err="1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equity</a:t>
                      </a:r>
                      <a:r>
                        <a:rPr lang="cs-CZ" sz="1300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účty)</a:t>
                      </a:r>
                    </a:p>
                    <a:p>
                      <a:pPr marL="225425" marR="0" indent="-2254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cs-CZ" sz="130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Účet</a:t>
                      </a:r>
                      <a:r>
                        <a:rPr lang="cs-CZ" sz="1300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podílu</a:t>
                      </a:r>
                      <a:r>
                        <a:rPr lang="en-US" sz="130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</a:t>
                      </a:r>
                      <a:r>
                        <a:rPr lang="cs-CZ" sz="130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na investičních strukturách typu „</a:t>
                      </a:r>
                      <a:r>
                        <a:rPr lang="cs-CZ" sz="1300" dirty="0" err="1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partnership</a:t>
                      </a:r>
                      <a:r>
                        <a:rPr lang="cs-CZ" sz="130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“ nebo „trust“</a:t>
                      </a:r>
                    </a:p>
                    <a:p>
                      <a:pPr marL="225425" marR="0" indent="-2254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endParaRPr lang="cs-CZ" sz="1300" dirty="0" smtClean="0">
                        <a:solidFill>
                          <a:srgbClr val="0070C0"/>
                        </a:solidFill>
                        <a:latin typeface="Georgia" pitchFamily="18" charset="0"/>
                      </a:endParaRPr>
                    </a:p>
                    <a:p>
                      <a:pPr marL="225425" marR="0" indent="-2254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endParaRPr lang="en-US" sz="1300" dirty="0" smtClean="0">
                        <a:solidFill>
                          <a:srgbClr val="0070C0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1102">
                <a:tc>
                  <a:txBody>
                    <a:bodyPr/>
                    <a:lstStyle/>
                    <a:p>
                      <a:pPr marL="225425" marR="0" indent="-2254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cs-CZ" sz="1300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Účet finančních prostředků v </a:t>
                      </a:r>
                      <a:r>
                        <a:rPr lang="cs-CZ" sz="130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držení pojišťovny a spravovaný</a:t>
                      </a:r>
                      <a:r>
                        <a:rPr lang="cs-CZ" sz="1300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</a:t>
                      </a:r>
                      <a:r>
                        <a:rPr lang="cs-CZ" sz="130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na základě</a:t>
                      </a:r>
                      <a:r>
                        <a:rPr lang="cs-CZ" sz="1300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smlouvy o připsání výnosů</a:t>
                      </a:r>
                      <a:endParaRPr lang="cs-CZ" sz="1300" dirty="0" smtClean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  <a:p>
                      <a:pPr marL="225425" marR="0" indent="-2254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cs-CZ" sz="1300" dirty="0" smtClean="0">
                          <a:latin typeface="Georgia" pitchFamily="18" charset="0"/>
                        </a:rPr>
                        <a:t>Pojistná</a:t>
                      </a:r>
                      <a:r>
                        <a:rPr lang="cs-CZ" sz="1300" baseline="0" dirty="0" smtClean="0">
                          <a:latin typeface="Georgia" pitchFamily="18" charset="0"/>
                        </a:rPr>
                        <a:t> </a:t>
                      </a:r>
                      <a:r>
                        <a:rPr lang="cs-CZ" sz="1300" dirty="0" smtClean="0">
                          <a:latin typeface="Georgia" pitchFamily="18" charset="0"/>
                        </a:rPr>
                        <a:t>smlouva</a:t>
                      </a:r>
                      <a:r>
                        <a:rPr lang="cs-CZ" sz="1300" baseline="0" dirty="0" smtClean="0">
                          <a:latin typeface="Georgia" pitchFamily="18" charset="0"/>
                        </a:rPr>
                        <a:t> kapitálového nebo investičního životního pojištění</a:t>
                      </a:r>
                    </a:p>
                    <a:p>
                      <a:pPr marL="225425" marR="0" indent="-2254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cs-CZ" sz="1300" baseline="0" dirty="0" smtClean="0">
                          <a:latin typeface="Georgia" pitchFamily="18" charset="0"/>
                        </a:rPr>
                        <a:t>Smlouva o </a:t>
                      </a:r>
                      <a:r>
                        <a:rPr lang="cs-CZ" sz="1300" dirty="0" smtClean="0">
                          <a:latin typeface="Georgia" pitchFamily="18" charset="0"/>
                        </a:rPr>
                        <a:t>důchodovém</a:t>
                      </a:r>
                      <a:r>
                        <a:rPr lang="cs-CZ" sz="1300" baseline="0" dirty="0" smtClean="0">
                          <a:latin typeface="Georgia" pitchFamily="18" charset="0"/>
                        </a:rPr>
                        <a:t> nebo penzijním spoření</a:t>
                      </a:r>
                    </a:p>
                    <a:p>
                      <a:pPr marL="225425" marR="0" indent="-2254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cs-CZ" sz="1300" baseline="0" dirty="0" smtClean="0">
                          <a:latin typeface="Georgia" pitchFamily="18" charset="0"/>
                        </a:rPr>
                        <a:t>Smlouva o důchodovém připojištění</a:t>
                      </a:r>
                      <a:endParaRPr lang="cs-CZ" sz="1300" dirty="0" smtClean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Slide Number Placeholder 12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cs-CZ" smtClean="0"/>
              <a:t>Slide </a:t>
            </a:r>
            <a:fld id="{9DE74BAD-18F7-4002-974F-B1C51CF00982}" type="slidenum">
              <a:rPr lang="cs-CZ" smtClean="0"/>
              <a:pPr/>
              <a:t>8</a:t>
            </a:fld>
            <a:endParaRPr lang="cs-CZ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r>
              <a:rPr lang="cs-CZ" dirty="0" smtClean="0"/>
              <a:t>.</a:t>
            </a:r>
            <a:r>
              <a:rPr lang="en-US" dirty="0" smtClean="0"/>
              <a:t>04</a:t>
            </a:r>
            <a:r>
              <a:rPr lang="cs-CZ" dirty="0" smtClean="0"/>
              <a:t>.201</a:t>
            </a:r>
            <a:r>
              <a:rPr lang="en-US" dirty="0" smtClean="0"/>
              <a:t>2</a:t>
            </a:r>
            <a:endParaRPr lang="cs-CZ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cs-CZ" smtClean="0"/>
              <a:t>FATCA</a:t>
            </a:r>
            <a:endParaRPr lang="cs-CZ"/>
          </a:p>
        </p:txBody>
      </p:sp>
      <p:sp>
        <p:nvSpPr>
          <p:cNvPr id="17" name="Oval 16"/>
          <p:cNvSpPr/>
          <p:nvPr/>
        </p:nvSpPr>
        <p:spPr bwMode="auto">
          <a:xfrm>
            <a:off x="3851920" y="4537477"/>
            <a:ext cx="720080" cy="259675"/>
          </a:xfrm>
          <a:prstGeom prst="ellipse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90000"/>
              <a:buFontTx/>
              <a:buNone/>
              <a:tabLst/>
            </a:pPr>
            <a:r>
              <a:rPr kumimoji="0" lang="cs-CZ" sz="1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cs typeface="Arial" charset="0"/>
              </a:rPr>
              <a:t>NEBO</a:t>
            </a:r>
            <a:endParaRPr kumimoji="0" lang="en-CA" sz="12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3851920" y="2636912"/>
            <a:ext cx="720080" cy="259675"/>
          </a:xfrm>
          <a:prstGeom prst="ellipse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90000"/>
              <a:buFontTx/>
              <a:buNone/>
              <a:tabLst/>
            </a:pPr>
            <a:r>
              <a:rPr kumimoji="0" lang="cs-CZ" sz="1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cs typeface="Arial" charset="0"/>
              </a:rPr>
              <a:t>NEBO</a:t>
            </a:r>
            <a:endParaRPr kumimoji="0" lang="en-CA" sz="12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3851920" y="3529365"/>
            <a:ext cx="720080" cy="259675"/>
          </a:xfrm>
          <a:prstGeom prst="ellipse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90000"/>
              <a:buFontTx/>
              <a:buNone/>
              <a:tabLst/>
            </a:pPr>
            <a:r>
              <a:rPr kumimoji="0" lang="cs-CZ" sz="1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cs typeface="Arial" charset="0"/>
              </a:rPr>
              <a:t>NEBO</a:t>
            </a:r>
            <a:endParaRPr kumimoji="0" lang="en-CA" sz="12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Finanční účty dle </a:t>
            </a:r>
            <a:r>
              <a:rPr lang="en-GB" dirty="0" smtClean="0"/>
              <a:t>FATCA</a:t>
            </a:r>
            <a:r>
              <a:rPr lang="cs-CZ" dirty="0" smtClean="0"/>
              <a:t> - výjimky</a:t>
            </a:r>
            <a:endParaRPr lang="cs-CZ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39552" y="1772816"/>
          <a:ext cx="8064896" cy="3286760"/>
        </p:xfrm>
        <a:graphic>
          <a:graphicData uri="http://schemas.openxmlformats.org/drawingml/2006/table">
            <a:tbl>
              <a:tblPr firstRow="1">
                <a:tableStyleId>{2D5ABB26-0587-4C30-8999-92F81FD0307C}</a:tableStyleId>
              </a:tblPr>
              <a:tblGrid>
                <a:gridCol w="8064896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1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Finančním účtem</a:t>
                      </a:r>
                      <a:r>
                        <a:rPr lang="cs-CZ" sz="1400" b="1" baseline="0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 dle FATCA není</a:t>
                      </a:r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28600" indent="-228600">
                        <a:buClr>
                          <a:schemeClr val="tx2"/>
                        </a:buClr>
                        <a:buFont typeface="Wingdings" pitchFamily="2" charset="2"/>
                        <a:buChar char="§"/>
                      </a:pPr>
                      <a:r>
                        <a:rPr lang="cs-CZ" sz="130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Účet majitele dluhových nebo</a:t>
                      </a:r>
                      <a:r>
                        <a:rPr lang="cs-CZ" sz="1300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majetkových CP pravidelně obchodovaných na oficiálních trzích (burzy, regulované trhy, atd.)</a:t>
                      </a:r>
                      <a:endParaRPr lang="cs-CZ" sz="1300" dirty="0" smtClean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cs-CZ" sz="130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Účet vedený pro „vyjmuté“ subjekty („</a:t>
                      </a:r>
                      <a:r>
                        <a:rPr lang="cs-CZ" sz="1300" dirty="0" err="1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Exempt</a:t>
                      </a:r>
                      <a:r>
                        <a:rPr lang="cs-CZ" sz="1300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</a:t>
                      </a:r>
                      <a:r>
                        <a:rPr lang="cs-CZ" sz="1300" baseline="0" dirty="0" err="1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beneficial</a:t>
                      </a:r>
                      <a:r>
                        <a:rPr lang="cs-CZ" sz="1300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</a:t>
                      </a:r>
                      <a:r>
                        <a:rPr lang="cs-CZ" sz="1300" baseline="0" dirty="0" err="1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owners</a:t>
                      </a:r>
                      <a:r>
                        <a:rPr lang="cs-CZ" sz="1300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“) – vlády, mezinárodní organizace, centrální banky, některé zahraniční penzijní fondy</a:t>
                      </a:r>
                      <a:endParaRPr lang="en-US" sz="1300" dirty="0" smtClean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cs-CZ" sz="130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Dluhový nebo majetkový (</a:t>
                      </a:r>
                      <a:r>
                        <a:rPr lang="cs-CZ" sz="1300" dirty="0" err="1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equity</a:t>
                      </a:r>
                      <a:r>
                        <a:rPr lang="cs-CZ" sz="130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)</a:t>
                      </a:r>
                      <a:r>
                        <a:rPr lang="cs-CZ" sz="1300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</a:t>
                      </a:r>
                      <a:r>
                        <a:rPr lang="cs-CZ" sz="130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účet vedený pro banky</a:t>
                      </a:r>
                      <a:r>
                        <a:rPr lang="cs-CZ" sz="1300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nebo jiné správce majetku, pokud jeho hodnota nebo výnos z něho není navázán na aktiva, ze kterých může plynou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t</a:t>
                      </a:r>
                      <a:r>
                        <a:rPr lang="cs-CZ" sz="1300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platba určená ke sražení daně, tzv. „</a:t>
                      </a:r>
                      <a:r>
                        <a:rPr lang="cs-CZ" sz="1300" baseline="0" dirty="0" err="1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withholdable</a:t>
                      </a:r>
                      <a:r>
                        <a:rPr lang="cs-CZ" sz="1300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</a:t>
                      </a:r>
                      <a:r>
                        <a:rPr lang="cs-CZ" sz="1300" baseline="0" dirty="0" err="1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payment</a:t>
                      </a:r>
                      <a:r>
                        <a:rPr lang="cs-CZ" sz="1300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“</a:t>
                      </a:r>
                      <a:endParaRPr lang="en-US" sz="1300" dirty="0" smtClean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25425" marR="0" indent="-2254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cs-CZ" sz="1300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Některé spořící účty</a:t>
                      </a:r>
                      <a:r>
                        <a:rPr lang="cs-CZ" sz="1300" kern="1200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 v souvislosti se</a:t>
                      </a:r>
                      <a:endParaRPr lang="cs-CZ" sz="1300" kern="1200" dirty="0" smtClean="0">
                        <a:solidFill>
                          <a:schemeClr val="tx1"/>
                        </a:solidFill>
                        <a:latin typeface="Georgia" pitchFamily="18" charset="0"/>
                        <a:ea typeface="+mn-ea"/>
                        <a:cs typeface="+mn-cs"/>
                      </a:endParaRPr>
                    </a:p>
                    <a:p>
                      <a:pPr marL="682625" marR="0" lvl="1" indent="-2254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/>
                        <a:defRPr/>
                      </a:pPr>
                      <a:r>
                        <a:rPr lang="cs-CZ" sz="1300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státem nařízenými, povinnými penzijními</a:t>
                      </a:r>
                      <a:r>
                        <a:rPr lang="cs-CZ" sz="1300" kern="1200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 plány nebo fondy</a:t>
                      </a:r>
                    </a:p>
                    <a:p>
                      <a:pPr marL="682625" marR="0" lvl="1" indent="-2254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/>
                        <a:defRPr/>
                      </a:pPr>
                      <a:r>
                        <a:rPr lang="cs-CZ" sz="1300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s omezeným</a:t>
                      </a:r>
                      <a:r>
                        <a:rPr lang="cs-CZ" sz="1300" kern="1200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 výnosem</a:t>
                      </a:r>
                    </a:p>
                    <a:p>
                      <a:pPr marL="682625" marR="0" lvl="1" indent="-2254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/>
                        <a:defRPr/>
                      </a:pPr>
                      <a:r>
                        <a:rPr lang="cs-CZ" sz="1300" kern="1200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s jednotlivým podílem nižším než 5% všech aktiv spravovaných v rámci takového fondu/plánu</a:t>
                      </a: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25425" marR="0" lvl="0" indent="-2254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cs-CZ" sz="1300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Produkty</a:t>
                      </a:r>
                      <a:r>
                        <a:rPr lang="cs-CZ" sz="1300" kern="1200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 životního pojištění bez investiční nebo kapitálové složky</a:t>
                      </a:r>
                      <a:endParaRPr lang="cs-CZ" sz="1300" kern="1200" dirty="0" smtClean="0">
                        <a:solidFill>
                          <a:schemeClr val="tx1"/>
                        </a:solidFill>
                        <a:latin typeface="Georgia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Slide Number Placeholder 12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cs-CZ" smtClean="0"/>
              <a:t>Slide </a:t>
            </a:r>
            <a:fld id="{9DE74BAD-18F7-4002-974F-B1C51CF00982}" type="slidenum">
              <a:rPr lang="cs-CZ" smtClean="0"/>
              <a:pPr/>
              <a:t>9</a:t>
            </a:fld>
            <a:endParaRPr lang="cs-CZ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6"/>
          </p:nvPr>
        </p:nvSpPr>
        <p:spPr>
          <a:xfrm>
            <a:off x="7092280" y="6309320"/>
            <a:ext cx="1524000" cy="152400"/>
          </a:xfrm>
        </p:spPr>
        <p:txBody>
          <a:bodyPr/>
          <a:lstStyle/>
          <a:p>
            <a:r>
              <a:rPr lang="en-US" dirty="0" smtClean="0"/>
              <a:t>26</a:t>
            </a:r>
            <a:r>
              <a:rPr lang="cs-CZ" dirty="0" smtClean="0"/>
              <a:t>.</a:t>
            </a:r>
            <a:r>
              <a:rPr lang="en-US" dirty="0" smtClean="0"/>
              <a:t>04</a:t>
            </a:r>
            <a:r>
              <a:rPr lang="cs-CZ" dirty="0" smtClean="0"/>
              <a:t>.201</a:t>
            </a:r>
            <a:r>
              <a:rPr lang="en-US" dirty="0" smtClean="0"/>
              <a:t>2</a:t>
            </a:r>
            <a:endParaRPr lang="cs-CZ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cs-CZ" smtClean="0"/>
              <a:t>FATCA</a:t>
            </a: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Z PwC CR Presentation">
  <a:themeElements>
    <a:clrScheme name="PwC Red">
      <a:dk1>
        <a:srgbClr val="000000"/>
      </a:dk1>
      <a:lt1>
        <a:srgbClr val="FFFFFF"/>
      </a:lt1>
      <a:dk2>
        <a:srgbClr val="E0301E"/>
      </a:dk2>
      <a:lt2>
        <a:srgbClr val="FFFFFF"/>
      </a:lt2>
      <a:accent1>
        <a:srgbClr val="E0301E"/>
      </a:accent1>
      <a:accent2>
        <a:srgbClr val="A32020"/>
      </a:accent2>
      <a:accent3>
        <a:srgbClr val="DB536A"/>
      </a:accent3>
      <a:accent4>
        <a:srgbClr val="602320"/>
      </a:accent4>
      <a:accent5>
        <a:srgbClr val="FFB600"/>
      </a:accent5>
      <a:accent6>
        <a:srgbClr val="DC6900"/>
      </a:accent6>
      <a:hlink>
        <a:srgbClr val="E0301E"/>
      </a:hlink>
      <a:folHlink>
        <a:srgbClr val="E0301E"/>
      </a:folHlink>
    </a:clrScheme>
    <a:fontScheme name="PwC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ltGray">
        <a:solidFill>
          <a:srgbClr val="E0301E"/>
        </a:solidFill>
        <a:ln w="3175"/>
      </a:spPr>
      <a:bodyPr rtlCol="0" anchor="ctr"/>
      <a:lstStyle>
        <a:defPPr algn="ctr">
          <a:defRPr dirty="0" err="1" smtClean="0">
            <a:solidFill>
              <a:schemeClr val="bg1"/>
            </a:solidFill>
            <a:latin typeface="Georgia" pitchFamily="18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vert="horz" wrap="square" lIns="0" tIns="0" rIns="0" bIns="0" rtlCol="0">
        <a:noAutofit/>
      </a:bodyPr>
      <a:lstStyle>
        <a:defPPr indent="-274320">
          <a:spcAft>
            <a:spcPts val="900"/>
          </a:spcAft>
          <a:defRPr sz="2000" dirty="0" err="1" smtClean="0">
            <a:latin typeface="Georgia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5752</TotalTime>
  <Words>2944</Words>
  <Application>Microsoft Office PowerPoint</Application>
  <PresentationFormat>Předvádění na obrazovce (4:3)</PresentationFormat>
  <Paragraphs>362</Paragraphs>
  <Slides>20</Slides>
  <Notes>7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1" baseType="lpstr">
      <vt:lpstr>CZ PwC CR Presentation</vt:lpstr>
      <vt:lpstr>Prezentace aplikace PowerPoint</vt:lpstr>
      <vt:lpstr>Seznámení s FATCA</vt:lpstr>
      <vt:lpstr>Seznámení s FATCA (pokr.)</vt:lpstr>
      <vt:lpstr>Seznámení s FATCA (pokr.)</vt:lpstr>
      <vt:lpstr>Deemed-compliant FFI</vt:lpstr>
      <vt:lpstr>Deemed-compliant FFI (pokr.)</vt:lpstr>
      <vt:lpstr>FATCA je zaměřena na většinu finančních institucí celosvětově</vt:lpstr>
      <vt:lpstr>Finanční účty dle FATCA</vt:lpstr>
      <vt:lpstr>Finanční účty dle FATCA - výjimky</vt:lpstr>
      <vt:lpstr>Povinnosti FATCA při identifikaci zákazníků </vt:lpstr>
      <vt:lpstr>Povinnosti FATCA při identifikaci zákazníků (pokr.) </vt:lpstr>
      <vt:lpstr>Srážková povinnost dle FATCA</vt:lpstr>
      <vt:lpstr>Srážková povinnost dle FATCA - výjimky</vt:lpstr>
      <vt:lpstr>Přehled mechanismu srážkové daně dle FATCA</vt:lpstr>
      <vt:lpstr>Srážková daň pro nepřímé výnosy z U.S. aktiv dle FATCA</vt:lpstr>
      <vt:lpstr>Vykazovací povinnost dle FATCA</vt:lpstr>
      <vt:lpstr>Shrnutí rizik vyplývajících z FATCA pro finanční instituce ve Slovenské republice</vt:lpstr>
      <vt:lpstr>Poslední vývoj: Mezivládní jednání o implementaci FATCA</vt:lpstr>
      <vt:lpstr>Časový rozvrh  </vt:lpstr>
      <vt:lpstr>PwC - FATCA kontakty</vt:lpstr>
    </vt:vector>
  </TitlesOfParts>
  <Company>PricewaterhouseCoopers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FATCA</dc:title>
  <dc:creator>Jana</dc:creator>
  <cp:lastModifiedBy>Jana Michalíková - AKAT</cp:lastModifiedBy>
  <cp:revision>511</cp:revision>
  <dcterms:created xsi:type="dcterms:W3CDTF">2011-03-01T08:31:47Z</dcterms:created>
  <dcterms:modified xsi:type="dcterms:W3CDTF">2012-04-24T12:51:52Z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B template version">
    <vt:lpwstr>6</vt:lpwstr>
  </property>
  <property fmtid="{D5CDD505-2E9C-101B-9397-08002B2CF9AE}" pid="3" name="TB template type">
    <vt:lpwstr>Onscreen</vt:lpwstr>
  </property>
  <property fmtid="{D5CDD505-2E9C-101B-9397-08002B2CF9AE}" pid="4" name="Template created by">
    <vt:lpwstr>PwC</vt:lpwstr>
  </property>
  <property fmtid="{D5CDD505-2E9C-101B-9397-08002B2CF9AE}" pid="5" name="Template version">
    <vt:lpwstr>5</vt:lpwstr>
  </property>
</Properties>
</file>