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5" r:id="rId2"/>
    <p:sldId id="374" r:id="rId3"/>
    <p:sldId id="375" r:id="rId4"/>
    <p:sldId id="376" r:id="rId5"/>
    <p:sldId id="378" r:id="rId6"/>
    <p:sldId id="366" r:id="rId7"/>
    <p:sldId id="370" r:id="rId8"/>
    <p:sldId id="372" r:id="rId9"/>
    <p:sldId id="381" r:id="rId10"/>
    <p:sldId id="383" r:id="rId11"/>
    <p:sldId id="382" r:id="rId12"/>
    <p:sldId id="384" r:id="rId13"/>
    <p:sldId id="385" r:id="rId14"/>
    <p:sldId id="386" r:id="rId15"/>
    <p:sldId id="335" r:id="rId16"/>
  </p:sldIdLst>
  <p:sldSz cx="9144000" cy="6858000" type="screen4x3"/>
  <p:notesSz cx="7099300" cy="102346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CC3300"/>
    <a:srgbClr val="A9A98F"/>
    <a:srgbClr val="A9AF9D"/>
    <a:srgbClr val="969696"/>
    <a:srgbClr val="990033"/>
    <a:srgbClr val="CC0066"/>
    <a:srgbClr val="66CCFF"/>
    <a:srgbClr val="CCFFFF"/>
    <a:srgbClr val="949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70" autoAdjust="0"/>
  </p:normalViewPr>
  <p:slideViewPr>
    <p:cSldViewPr>
      <p:cViewPr>
        <p:scale>
          <a:sx n="78" d="100"/>
          <a:sy n="78" d="100"/>
        </p:scale>
        <p:origin x="-1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36" y="-90"/>
      </p:cViewPr>
      <p:guideLst>
        <p:guide orient="horz" pos="3225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>
            <a:lvl1pPr defTabSz="960438">
              <a:defRPr sz="13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>
            <a:lvl1pPr algn="r" defTabSz="960438">
              <a:defRPr sz="13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b" anchorCtr="0" compatLnSpc="1">
            <a:prstTxWarp prst="textNoShape">
              <a:avLst/>
            </a:prstTxWarp>
          </a:bodyPr>
          <a:lstStyle>
            <a:lvl1pPr defTabSz="960438">
              <a:defRPr sz="13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b" anchorCtr="0" compatLnSpc="1">
            <a:prstTxWarp prst="textNoShape">
              <a:avLst/>
            </a:prstTxWarp>
          </a:bodyPr>
          <a:lstStyle>
            <a:lvl1pPr algn="r" defTabSz="960438">
              <a:defRPr sz="1300"/>
            </a:lvl1pPr>
          </a:lstStyle>
          <a:p>
            <a:pPr>
              <a:defRPr/>
            </a:pPr>
            <a:fld id="{2ECE1B4E-B80E-47E9-B139-5C86B7FB2E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572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>
            <a:lvl1pPr defTabSz="96043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>
            <a:lvl1pPr algn="r" defTabSz="96043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b" anchorCtr="0" compatLnSpc="1">
            <a:prstTxWarp prst="textNoShape">
              <a:avLst/>
            </a:prstTxWarp>
          </a:bodyPr>
          <a:lstStyle>
            <a:lvl1pPr defTabSz="96043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b" anchorCtr="0" compatLnSpc="1">
            <a:prstTxWarp prst="textNoShape">
              <a:avLst/>
            </a:prstTxWarp>
          </a:bodyPr>
          <a:lstStyle>
            <a:lvl1pPr algn="r" defTabSz="960438">
              <a:defRPr sz="1300"/>
            </a:lvl1pPr>
          </a:lstStyle>
          <a:p>
            <a:pPr>
              <a:defRPr/>
            </a:pPr>
            <a:fld id="{756B799E-4321-4DF7-B95F-9DA454812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876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D6FAEF-9974-4A10-936E-8BBFC7CEF93B}" type="slidenum">
              <a:rPr lang="en-US" sz="1300" smtClean="0"/>
              <a:pPr eaLnBrk="1" hangingPunct="1"/>
              <a:t>1</a:t>
            </a:fld>
            <a:endParaRPr lang="en-US" sz="1300" dirty="0" smtClean="0"/>
          </a:p>
        </p:txBody>
      </p:sp>
      <p:sp>
        <p:nvSpPr>
          <p:cNvPr id="2457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E8074-E5F3-47D3-BBEB-20803EABE2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087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6FFAF-FCFD-4F71-81A3-C9CACFF9E47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2113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7BBFB-FEC6-410D-A490-B4904507949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7064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CE724-D491-41EC-93E0-9559F69770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3793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F4E21-31D1-4E72-B67C-23898E89F5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669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8B567-1778-4D81-A605-DDF2BB3CEC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425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4C4AD-6E1B-46D9-B8B1-19CA384EFFE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394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A5D59-20ED-4BF9-A519-1ADA0B8BC2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94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FDB18-D286-493B-B1FA-90B626F9438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904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7833-10CD-40F4-AB24-858CC68FD65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4133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E6903-0AC9-49D2-AEA2-AEA0A49F1DA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1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30AA4-3743-48AD-B7D3-FA73300899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7716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1752600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styl.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DE227EE-9FBF-4354-A1C8-AF6EA8B9DD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4104" name="Picture 8" descr="AKAT_česky_pozadí-loso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6092825"/>
            <a:ext cx="1547813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katcr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755650" y="3717032"/>
            <a:ext cx="777240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cs-CZ" b="1" dirty="0">
              <a:solidFill>
                <a:srgbClr val="949373"/>
              </a:solidFill>
              <a:latin typeface="Arial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cs-CZ" b="1" dirty="0" smtClean="0">
                <a:solidFill>
                  <a:srgbClr val="949373"/>
                </a:solidFill>
                <a:latin typeface="Arial" charset="0"/>
              </a:rPr>
              <a:t>Konference </a:t>
            </a:r>
            <a:r>
              <a:rPr lang="cs-CZ" b="1" dirty="0" err="1" smtClean="0">
                <a:solidFill>
                  <a:srgbClr val="949373"/>
                </a:solidFill>
                <a:latin typeface="Arial" charset="0"/>
              </a:rPr>
              <a:t>Next</a:t>
            </a:r>
            <a:r>
              <a:rPr lang="cs-CZ" b="1" dirty="0" smtClean="0">
                <a:solidFill>
                  <a:srgbClr val="949373"/>
                </a:solidFill>
                <a:latin typeface="Arial" charset="0"/>
              </a:rPr>
              <a:t> </a:t>
            </a:r>
            <a:r>
              <a:rPr lang="cs-CZ" b="1" dirty="0" err="1" smtClean="0">
                <a:solidFill>
                  <a:srgbClr val="949373"/>
                </a:solidFill>
                <a:latin typeface="Arial" charset="0"/>
              </a:rPr>
              <a:t>Steps</a:t>
            </a:r>
            <a:r>
              <a:rPr lang="cs-CZ" b="1" dirty="0" smtClean="0">
                <a:solidFill>
                  <a:srgbClr val="949373"/>
                </a:solidFill>
                <a:latin typeface="Arial" charset="0"/>
              </a:rPr>
              <a:t> in </a:t>
            </a:r>
            <a:r>
              <a:rPr lang="cs-CZ" b="1" dirty="0" err="1" smtClean="0">
                <a:solidFill>
                  <a:srgbClr val="949373"/>
                </a:solidFill>
                <a:latin typeface="Arial" charset="0"/>
              </a:rPr>
              <a:t>Asset</a:t>
            </a:r>
            <a:r>
              <a:rPr lang="cs-CZ" b="1" dirty="0" smtClean="0">
                <a:solidFill>
                  <a:srgbClr val="949373"/>
                </a:solidFill>
                <a:latin typeface="Arial" charset="0"/>
              </a:rPr>
              <a:t> Management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cs-CZ" b="1" dirty="0" smtClean="0">
                <a:solidFill>
                  <a:srgbClr val="949373"/>
                </a:solidFill>
                <a:latin typeface="Arial" charset="0"/>
              </a:rPr>
              <a:t>26. dubna </a:t>
            </a:r>
            <a:r>
              <a:rPr lang="cs-CZ" b="1" dirty="0">
                <a:solidFill>
                  <a:srgbClr val="949373"/>
                </a:solidFill>
                <a:latin typeface="Arial" charset="0"/>
              </a:rPr>
              <a:t>2012, </a:t>
            </a:r>
            <a:r>
              <a:rPr lang="cs-CZ" b="1" dirty="0" smtClean="0">
                <a:solidFill>
                  <a:srgbClr val="949373"/>
                </a:solidFill>
                <a:latin typeface="Arial" charset="0"/>
              </a:rPr>
              <a:t>Bratislava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cs-CZ" sz="1100" b="1" dirty="0" smtClean="0">
              <a:solidFill>
                <a:srgbClr val="949373"/>
              </a:solidFill>
              <a:latin typeface="Arial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cs-CZ" sz="2800" b="1" i="1" dirty="0" smtClean="0">
                <a:solidFill>
                  <a:srgbClr val="949373"/>
                </a:solidFill>
                <a:latin typeface="Arial" charset="0"/>
              </a:rPr>
              <a:t>Aktuální otázky řešené EFAMA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cs-CZ" b="1" dirty="0" smtClean="0">
              <a:solidFill>
                <a:srgbClr val="949373"/>
              </a:solidFill>
              <a:latin typeface="Arial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cs-CZ" sz="2000" b="1" dirty="0" smtClean="0">
                <a:solidFill>
                  <a:srgbClr val="949373"/>
                </a:solidFill>
                <a:latin typeface="Arial" charset="0"/>
              </a:rPr>
              <a:t>Jana Michalíková, Výkonná </a:t>
            </a:r>
            <a:r>
              <a:rPr lang="cs-CZ" sz="2000" b="1" dirty="0">
                <a:solidFill>
                  <a:srgbClr val="949373"/>
                </a:solidFill>
                <a:latin typeface="Arial" charset="0"/>
              </a:rPr>
              <a:t>ředitelka AKAT ČR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cs-CZ" b="1" dirty="0">
              <a:solidFill>
                <a:srgbClr val="949373"/>
              </a:solidFill>
              <a:latin typeface="Arial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cs-CZ" b="1" dirty="0">
              <a:solidFill>
                <a:srgbClr val="949373"/>
              </a:solidFill>
              <a:latin typeface="Arial" charset="0"/>
            </a:endParaRPr>
          </a:p>
        </p:txBody>
      </p:sp>
      <p:pic>
        <p:nvPicPr>
          <p:cNvPr id="5123" name="Picture 16" descr="AKAT_česky_pozadí-los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060575"/>
            <a:ext cx="4641850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dirty="0" err="1" smtClean="0"/>
              <a:t>Taxation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Issues</a:t>
            </a:r>
            <a:r>
              <a:rPr lang="cs-CZ" sz="3200" b="1" dirty="0"/>
              <a:t/>
            </a:r>
            <a:br>
              <a:rPr lang="cs-CZ" sz="3200" b="1" dirty="0"/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FATCA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Financial </a:t>
            </a:r>
            <a:r>
              <a:rPr lang="en-GB" noProof="1">
                <a:solidFill>
                  <a:srgbClr val="990033"/>
                </a:solidFill>
              </a:rPr>
              <a:t>Transaction Tax(FTT)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 smtClean="0">
                <a:solidFill>
                  <a:srgbClr val="990033"/>
                </a:solidFill>
              </a:rPr>
              <a:t>Volcker rule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GB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08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noProof="1"/>
              <a:t>T</a:t>
            </a:r>
            <a:r>
              <a:rPr lang="cs-CZ" sz="3200" b="1" dirty="0" err="1" smtClean="0"/>
              <a:t>axation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issues</a:t>
            </a:r>
            <a:r>
              <a:rPr lang="cs-CZ" sz="3200" b="1" dirty="0" smtClean="0"/>
              <a:t> - </a:t>
            </a:r>
            <a:r>
              <a:rPr lang="cs-CZ" sz="3200" b="1" dirty="0" err="1" smtClean="0"/>
              <a:t>Volcker</a:t>
            </a:r>
            <a:r>
              <a:rPr lang="cs-CZ" sz="3200" b="1" dirty="0" smtClean="0"/>
              <a:t> </a:t>
            </a:r>
            <a:r>
              <a:rPr lang="cs-CZ" sz="3200" b="1" dirty="0"/>
              <a:t>rule</a:t>
            </a:r>
            <a:br>
              <a:rPr lang="cs-CZ" sz="3200" b="1" dirty="0"/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>
                <a:solidFill>
                  <a:srgbClr val="990033"/>
                </a:solidFill>
              </a:rPr>
              <a:t>E</a:t>
            </a:r>
            <a:r>
              <a:rPr lang="en-GB" noProof="1" smtClean="0">
                <a:solidFill>
                  <a:srgbClr val="990033"/>
                </a:solidFill>
              </a:rPr>
              <a:t>xtraterritorial </a:t>
            </a:r>
            <a:r>
              <a:rPr lang="en-GB" noProof="1">
                <a:solidFill>
                  <a:srgbClr val="990033"/>
                </a:solidFill>
              </a:rPr>
              <a:t>application of US </a:t>
            </a:r>
            <a:r>
              <a:rPr lang="en-GB" noProof="1" smtClean="0">
                <a:solidFill>
                  <a:srgbClr val="990033"/>
                </a:solidFill>
              </a:rPr>
              <a:t>jurisdiction</a:t>
            </a:r>
            <a:endParaRPr lang="cs-CZ" noProof="1" smtClean="0">
              <a:solidFill>
                <a:srgbClr val="990033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The wide scope of the rule could have significant impacts </a:t>
            </a:r>
            <a:r>
              <a:rPr lang="en-GB" noProof="1" smtClean="0">
                <a:solidFill>
                  <a:srgbClr val="990033"/>
                </a:solidFill>
              </a:rPr>
              <a:t>on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the </a:t>
            </a:r>
            <a:r>
              <a:rPr lang="en-GB" noProof="1">
                <a:solidFill>
                  <a:srgbClr val="990033"/>
                </a:solidFill>
              </a:rPr>
              <a:t>operations of many European asset managers incl</a:t>
            </a:r>
            <a:r>
              <a:rPr lang="en-GB" noProof="1" smtClean="0">
                <a:solidFill>
                  <a:srgbClr val="990033"/>
                </a:solidFill>
              </a:rPr>
              <a:t>.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naming </a:t>
            </a:r>
            <a:r>
              <a:rPr lang="en-GB" noProof="1">
                <a:solidFill>
                  <a:srgbClr val="990033"/>
                </a:solidFill>
              </a:rPr>
              <a:t>of funds, providing seed capital, fund </a:t>
            </a:r>
            <a:r>
              <a:rPr lang="cs-CZ" noProof="1" smtClean="0">
                <a:solidFill>
                  <a:srgbClr val="990033"/>
                </a:solidFill>
              </a:rPr>
              <a:t>    I</a:t>
            </a:r>
            <a:r>
              <a:rPr lang="en-GB" noProof="1" smtClean="0">
                <a:solidFill>
                  <a:srgbClr val="990033"/>
                </a:solidFill>
              </a:rPr>
              <a:t>nvestments by</a:t>
            </a:r>
            <a:r>
              <a:rPr lang="cs-CZ" noProof="1" smtClean="0">
                <a:solidFill>
                  <a:srgbClr val="990033"/>
                </a:solidFill>
              </a:rPr>
              <a:t>  </a:t>
            </a:r>
            <a:r>
              <a:rPr lang="en-GB" noProof="1" smtClean="0">
                <a:solidFill>
                  <a:srgbClr val="990033"/>
                </a:solidFill>
              </a:rPr>
              <a:t>personnel </a:t>
            </a:r>
            <a:r>
              <a:rPr lang="en-GB" noProof="1">
                <a:solidFill>
                  <a:srgbClr val="990033"/>
                </a:solidFill>
              </a:rPr>
              <a:t>of the management company etc. many of </a:t>
            </a:r>
            <a:r>
              <a:rPr lang="en-GB" noProof="1" smtClean="0">
                <a:solidFill>
                  <a:srgbClr val="990033"/>
                </a:solidFill>
              </a:rPr>
              <a:t>which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are </a:t>
            </a:r>
            <a:r>
              <a:rPr lang="en-GB" noProof="1">
                <a:solidFill>
                  <a:srgbClr val="990033"/>
                </a:solidFill>
              </a:rPr>
              <a:t>exact opposite of European rules (eg AIFMD)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endParaRPr lang="cs-CZ" noProof="1" smtClean="0">
              <a:solidFill>
                <a:srgbClr val="990033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GB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22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noProof="1"/>
              <a:t>T</a:t>
            </a:r>
            <a:r>
              <a:rPr lang="cs-CZ" sz="3200" b="1" dirty="0" err="1" smtClean="0"/>
              <a:t>axation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issues</a:t>
            </a:r>
            <a:r>
              <a:rPr lang="cs-CZ" sz="3200" b="1" dirty="0" smtClean="0"/>
              <a:t> - FATCA</a:t>
            </a:r>
            <a:r>
              <a:rPr lang="cs-CZ" sz="3200" b="1" dirty="0"/>
              <a:t/>
            </a:r>
            <a:br>
              <a:rPr lang="cs-CZ" sz="3200" b="1" dirty="0"/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Intermediate nature of distribution (where there </a:t>
            </a:r>
            <a:r>
              <a:rPr lang="en-GB" noProof="1" smtClean="0">
                <a:solidFill>
                  <a:srgbClr val="990033"/>
                </a:solidFill>
              </a:rPr>
              <a:t>are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significant </a:t>
            </a:r>
            <a:r>
              <a:rPr lang="en-GB" noProof="1">
                <a:solidFill>
                  <a:srgbClr val="990033"/>
                </a:solidFill>
              </a:rPr>
              <a:t>number of intermediaries in the </a:t>
            </a:r>
            <a:r>
              <a:rPr lang="en-GB" noProof="1" smtClean="0">
                <a:solidFill>
                  <a:srgbClr val="990033"/>
                </a:solidFill>
              </a:rPr>
              <a:t>distribution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chain</a:t>
            </a:r>
            <a:r>
              <a:rPr lang="en-GB" noProof="1">
                <a:solidFill>
                  <a:srgbClr val="990033"/>
                </a:solidFill>
              </a:rPr>
              <a:t>, non-compliance by any of them results </a:t>
            </a:r>
            <a:r>
              <a:rPr lang="en-GB" noProof="1" smtClean="0">
                <a:solidFill>
                  <a:srgbClr val="990033"/>
                </a:solidFill>
              </a:rPr>
              <a:t>in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end/investor </a:t>
            </a:r>
            <a:r>
              <a:rPr lang="en-GB" noProof="1">
                <a:solidFill>
                  <a:srgbClr val="990033"/>
                </a:solidFill>
              </a:rPr>
              <a:t>being penalised by passthru payments)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Challenge </a:t>
            </a:r>
            <a:r>
              <a:rPr lang="en-GB" noProof="1">
                <a:solidFill>
                  <a:srgbClr val="990033"/>
                </a:solidFill>
              </a:rPr>
              <a:t>of account verification / due diligence (due </a:t>
            </a:r>
            <a:r>
              <a:rPr lang="en-GB" noProof="1" smtClean="0">
                <a:solidFill>
                  <a:srgbClr val="990033"/>
                </a:solidFill>
              </a:rPr>
              <a:t>to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high </a:t>
            </a:r>
            <a:r>
              <a:rPr lang="en-GB" noProof="1">
                <a:solidFill>
                  <a:srgbClr val="990033"/>
                </a:solidFill>
              </a:rPr>
              <a:t>daily investor turnover)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Dependence </a:t>
            </a:r>
            <a:r>
              <a:rPr lang="en-GB" noProof="1">
                <a:solidFill>
                  <a:srgbClr val="990033"/>
                </a:solidFill>
              </a:rPr>
              <a:t>on third party relationship (to have </a:t>
            </a:r>
            <a:r>
              <a:rPr lang="en-GB" noProof="1" smtClean="0">
                <a:solidFill>
                  <a:srgbClr val="990033"/>
                </a:solidFill>
              </a:rPr>
              <a:t>access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to </a:t>
            </a:r>
            <a:r>
              <a:rPr lang="en-GB" noProof="1">
                <a:solidFill>
                  <a:srgbClr val="990033"/>
                </a:solidFill>
              </a:rPr>
              <a:t>investors’ information)</a:t>
            </a:r>
          </a:p>
        </p:txBody>
      </p:sp>
    </p:spTree>
    <p:extLst>
      <p:ext uri="{BB962C8B-B14F-4D97-AF65-F5344CB8AC3E}">
        <p14:creationId xmlns:p14="http://schemas.microsoft.com/office/powerpoint/2010/main" val="188473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noProof="1"/>
              <a:t>T</a:t>
            </a:r>
            <a:r>
              <a:rPr lang="cs-CZ" sz="3200" b="1" dirty="0" err="1" smtClean="0"/>
              <a:t>axation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issues</a:t>
            </a:r>
            <a:r>
              <a:rPr lang="cs-CZ" sz="3200" b="1" dirty="0" smtClean="0"/>
              <a:t> - FTT</a:t>
            </a:r>
            <a:r>
              <a:rPr lang="cs-CZ" sz="3200" b="1" dirty="0"/>
              <a:t/>
            </a:r>
            <a:br>
              <a:rPr lang="cs-CZ" sz="3200" b="1" dirty="0"/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annual total impact of the FTT </a:t>
            </a:r>
            <a:r>
              <a:rPr lang="cs-CZ" noProof="1" smtClean="0">
                <a:solidFill>
                  <a:srgbClr val="990033"/>
                </a:solidFill>
              </a:rPr>
              <a:t>on UCITS funds co</a:t>
            </a:r>
            <a:r>
              <a:rPr lang="en-GB" noProof="1" smtClean="0">
                <a:solidFill>
                  <a:srgbClr val="990033"/>
                </a:solidFill>
              </a:rPr>
              <a:t>uld </a:t>
            </a:r>
            <a:r>
              <a:rPr lang="en-GB" noProof="1">
                <a:solidFill>
                  <a:srgbClr val="990033"/>
                </a:solidFill>
              </a:rPr>
              <a:t>have </a:t>
            </a:r>
            <a:r>
              <a:rPr lang="en-GB" noProof="1" smtClean="0">
                <a:solidFill>
                  <a:srgbClr val="990033"/>
                </a:solidFill>
              </a:rPr>
              <a:t>reached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EUR </a:t>
            </a:r>
            <a:r>
              <a:rPr lang="en-GB" noProof="1">
                <a:solidFill>
                  <a:srgbClr val="990033"/>
                </a:solidFill>
              </a:rPr>
              <a:t>38 </a:t>
            </a:r>
            <a:r>
              <a:rPr lang="en-GB" noProof="1" smtClean="0">
                <a:solidFill>
                  <a:srgbClr val="990033"/>
                </a:solidFill>
              </a:rPr>
              <a:t>billion</a:t>
            </a:r>
            <a:endParaRPr lang="cs-CZ" noProof="1" smtClean="0">
              <a:solidFill>
                <a:srgbClr val="990033"/>
              </a:solidFill>
            </a:endParaRP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borne </a:t>
            </a:r>
            <a:r>
              <a:rPr lang="en-GB" noProof="1">
                <a:solidFill>
                  <a:srgbClr val="990033"/>
                </a:solidFill>
              </a:rPr>
              <a:t>by end consumers of financial </a:t>
            </a:r>
            <a:r>
              <a:rPr lang="en-GB" noProof="1" smtClean="0">
                <a:solidFill>
                  <a:srgbClr val="990033"/>
                </a:solidFill>
              </a:rPr>
              <a:t>services</a:t>
            </a:r>
            <a:endParaRPr lang="cs-CZ" noProof="1" smtClean="0">
              <a:solidFill>
                <a:srgbClr val="990033"/>
              </a:solidFill>
            </a:endParaRP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 institutional investors to switch their savings away from UCITS and towards savings </a:t>
            </a:r>
            <a:r>
              <a:rPr lang="en-GB" noProof="1" smtClean="0">
                <a:solidFill>
                  <a:srgbClr val="990033"/>
                </a:solidFill>
              </a:rPr>
              <a:t>deposits</a:t>
            </a:r>
            <a:endParaRPr lang="en-GB" noProof="1">
              <a:solidFill>
                <a:srgbClr val="990033"/>
              </a:solidFill>
            </a:endParaRP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life insurance products that are not covered by the </a:t>
            </a:r>
            <a:r>
              <a:rPr lang="en-GB" noProof="1" smtClean="0">
                <a:solidFill>
                  <a:srgbClr val="990033"/>
                </a:solidFill>
              </a:rPr>
              <a:t>FTT</a:t>
            </a:r>
            <a:endParaRPr lang="cs-CZ" noProof="1" smtClean="0">
              <a:solidFill>
                <a:srgbClr val="990033"/>
              </a:solidFill>
            </a:endParaRP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Multiple taxation on investment funds: FTT would apply both at fund level </a:t>
            </a:r>
            <a:r>
              <a:rPr lang="en-GB" noProof="1" smtClean="0">
                <a:solidFill>
                  <a:srgbClr val="990033"/>
                </a:solidFill>
              </a:rPr>
              <a:t>and </a:t>
            </a:r>
            <a:r>
              <a:rPr lang="en-GB" noProof="1">
                <a:solidFill>
                  <a:srgbClr val="990033"/>
                </a:solidFill>
              </a:rPr>
              <a:t>at </a:t>
            </a:r>
            <a:r>
              <a:rPr lang="en-GB" noProof="1" smtClean="0">
                <a:solidFill>
                  <a:srgbClr val="990033"/>
                </a:solidFill>
              </a:rPr>
              <a:t>investors</a:t>
            </a:r>
            <a:endParaRPr lang="en-GB" noProof="1">
              <a:solidFill>
                <a:srgbClr val="990033"/>
              </a:solidFill>
            </a:endParaRP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cs-CZ" noProof="1" smtClean="0">
              <a:solidFill>
                <a:srgbClr val="990033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GB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48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noProof="1" smtClean="0"/>
              <a:t>Pensions</a:t>
            </a:r>
            <a:r>
              <a:rPr lang="cs-CZ" sz="3200" b="1" dirty="0"/>
              <a:t/>
            </a:r>
            <a:br>
              <a:rPr lang="cs-CZ" sz="3200" b="1" dirty="0"/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EU Commission’s White Paper on Pension - Publication on 16 February. Key purpose = suggesting policy orientations and initiatives at  the European level notably to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Encourage people to save more for retirement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Support the development of complementary retirement savings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Improve the cost-effectiveness and safety of complementary pension  </a:t>
            </a:r>
            <a:r>
              <a:rPr lang="en-GB" noProof="1" smtClean="0">
                <a:solidFill>
                  <a:srgbClr val="990033"/>
                </a:solidFill>
              </a:rPr>
              <a:t>schemes</a:t>
            </a:r>
            <a:r>
              <a:rPr lang="cs-CZ" noProof="1" smtClean="0">
                <a:solidFill>
                  <a:srgbClr val="990033"/>
                </a:solidFill>
              </a:rPr>
              <a:t> (</a:t>
            </a:r>
            <a:r>
              <a:rPr lang="en-GB" noProof="1" smtClean="0">
                <a:solidFill>
                  <a:srgbClr val="990033"/>
                </a:solidFill>
              </a:rPr>
              <a:t>Third-pillar </a:t>
            </a:r>
            <a:r>
              <a:rPr lang="en-GB" noProof="1">
                <a:solidFill>
                  <a:srgbClr val="990033"/>
                </a:solidFill>
              </a:rPr>
              <a:t>retirement products are </a:t>
            </a:r>
            <a:r>
              <a:rPr lang="en-GB" noProof="1" smtClean="0">
                <a:solidFill>
                  <a:srgbClr val="990033"/>
                </a:solidFill>
              </a:rPr>
              <a:t>targeted</a:t>
            </a:r>
            <a:r>
              <a:rPr lang="cs-CZ" noProof="1" smtClean="0">
                <a:solidFill>
                  <a:srgbClr val="990033"/>
                </a:solidFill>
              </a:rPr>
              <a:t>, a</a:t>
            </a:r>
            <a:r>
              <a:rPr lang="en-GB" noProof="1" smtClean="0">
                <a:solidFill>
                  <a:srgbClr val="990033"/>
                </a:solidFill>
              </a:rPr>
              <a:t>n </a:t>
            </a:r>
            <a:r>
              <a:rPr lang="en-GB" noProof="1">
                <a:solidFill>
                  <a:srgbClr val="990033"/>
                </a:solidFill>
              </a:rPr>
              <a:t>EU certification scheme for such products could be </a:t>
            </a:r>
            <a:r>
              <a:rPr lang="en-GB" noProof="1" smtClean="0">
                <a:solidFill>
                  <a:srgbClr val="990033"/>
                </a:solidFill>
              </a:rPr>
              <a:t>considered</a:t>
            </a:r>
            <a:r>
              <a:rPr lang="cs-CZ" noProof="1" smtClean="0">
                <a:solidFill>
                  <a:srgbClr val="990033"/>
                </a:solidFill>
              </a:rPr>
              <a:t>)</a:t>
            </a:r>
            <a:endParaRPr lang="en-GB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73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20688"/>
            <a:ext cx="7772400" cy="903312"/>
          </a:xfrm>
        </p:spPr>
        <p:txBody>
          <a:bodyPr/>
          <a:lstStyle/>
          <a:p>
            <a:pPr algn="ctr" eaLnBrk="1" hangingPunct="1"/>
            <a:r>
              <a:rPr lang="cs-CZ" sz="4000" dirty="0">
                <a:solidFill>
                  <a:schemeClr val="bg1"/>
                </a:solidFill>
              </a:rPr>
              <a:t>Děkuji za pozornost</a:t>
            </a:r>
            <a:r>
              <a:rPr lang="cs-CZ" sz="3600" dirty="0">
                <a:solidFill>
                  <a:schemeClr val="bg1"/>
                </a:solidFill>
              </a:rPr>
              <a:t>.</a:t>
            </a:r>
            <a:br>
              <a:rPr lang="cs-CZ" sz="3600" dirty="0">
                <a:solidFill>
                  <a:schemeClr val="bg1"/>
                </a:solidFill>
              </a:rPr>
            </a:br>
            <a:endParaRPr lang="cs-CZ" sz="3600" dirty="0" smtClean="0">
              <a:solidFill>
                <a:schemeClr val="bg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cs-CZ" sz="2400" dirty="0" smtClean="0">
              <a:solidFill>
                <a:srgbClr val="990033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1600" b="1" dirty="0" smtClean="0">
              <a:solidFill>
                <a:srgbClr val="990033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b="1" dirty="0" smtClean="0">
                <a:solidFill>
                  <a:srgbClr val="990033"/>
                </a:solidFill>
              </a:rPr>
              <a:t>Asociace pro kapitálový trh České republiky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1800" dirty="0" smtClean="0">
              <a:solidFill>
                <a:srgbClr val="990033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dirty="0" smtClean="0">
                <a:solidFill>
                  <a:srgbClr val="990033"/>
                </a:solidFill>
              </a:rPr>
              <a:t>Štěpánská 16/612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dirty="0" smtClean="0">
                <a:solidFill>
                  <a:srgbClr val="990033"/>
                </a:solidFill>
              </a:rPr>
              <a:t>110 00 Praha 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dirty="0" smtClean="0">
                <a:solidFill>
                  <a:srgbClr val="990033"/>
                </a:solidFill>
              </a:rPr>
              <a:t>Tel.: +420 224 919 114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dirty="0" smtClean="0">
                <a:solidFill>
                  <a:srgbClr val="990033"/>
                </a:solidFill>
              </a:rPr>
              <a:t>Fax: +420 224 919 115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b="1" dirty="0" smtClean="0">
                <a:solidFill>
                  <a:srgbClr val="990033"/>
                </a:solidFill>
                <a:hlinkClick r:id="rId2"/>
              </a:rPr>
              <a:t>www.akatcr.cz</a:t>
            </a:r>
            <a:endParaRPr lang="cs-CZ" sz="1800" b="1" dirty="0" smtClean="0">
              <a:solidFill>
                <a:srgbClr val="990033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cs-CZ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b="1" dirty="0" err="1" smtClean="0"/>
              <a:t>MiFID</a:t>
            </a:r>
            <a:r>
              <a:rPr lang="cs-CZ" sz="3200" b="1" dirty="0" smtClean="0"/>
              <a:t>/MIFIR</a:t>
            </a: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 smtClean="0">
                <a:solidFill>
                  <a:srgbClr val="990033"/>
                </a:solidFill>
              </a:rPr>
              <a:t>Zpráva zpravodaje EP Ferbera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 smtClean="0">
                <a:solidFill>
                  <a:srgbClr val="990033"/>
                </a:solidFill>
              </a:rPr>
              <a:t>Hlavní řešené otázky: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 smtClean="0">
                <a:solidFill>
                  <a:srgbClr val="990033"/>
                </a:solidFill>
              </a:rPr>
              <a:t>Inducements/portfolio mng services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 smtClean="0">
                <a:solidFill>
                  <a:srgbClr val="990033"/>
                </a:solidFill>
              </a:rPr>
              <a:t>Complex/non-complex financial products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>
                <a:solidFill>
                  <a:srgbClr val="990033"/>
                </a:solidFill>
              </a:rPr>
              <a:t>Telephone recording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 smtClean="0">
                <a:solidFill>
                  <a:srgbClr val="990033"/>
                </a:solidFill>
              </a:rPr>
              <a:t>Algorithmique </a:t>
            </a:r>
            <a:r>
              <a:rPr lang="cs-CZ" noProof="1">
                <a:solidFill>
                  <a:srgbClr val="990033"/>
                </a:solidFill>
              </a:rPr>
              <a:t>trading/High frequency trading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>
                <a:solidFill>
                  <a:srgbClr val="990033"/>
                </a:solidFill>
              </a:rPr>
              <a:t>Level playing field 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cs-CZ" noProof="1" smtClean="0">
              <a:solidFill>
                <a:srgbClr val="990033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cs-CZ" sz="2600" noProof="1" smtClean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1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dirty="0"/>
              <a:t>UCITS V</a:t>
            </a:r>
            <a:r>
              <a:rPr lang="cs-CZ" sz="3200" noProof="1">
                <a:solidFill>
                  <a:schemeClr val="bg1"/>
                </a:solidFill>
              </a:rPr>
              <a:t/>
            </a:r>
            <a:br>
              <a:rPr lang="cs-CZ" sz="3200" noProof="1">
                <a:solidFill>
                  <a:schemeClr val="bg1"/>
                </a:solidFill>
              </a:rPr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Depositaries</a:t>
            </a:r>
            <a:r>
              <a:rPr lang="cs-CZ" noProof="1" smtClean="0">
                <a:solidFill>
                  <a:srgbClr val="990033"/>
                </a:solidFill>
              </a:rPr>
              <a:t> -</a:t>
            </a:r>
            <a:r>
              <a:rPr lang="en-GB" noProof="1" smtClean="0">
                <a:solidFill>
                  <a:srgbClr val="990033"/>
                </a:solidFill>
              </a:rPr>
              <a:t>Differences </a:t>
            </a:r>
            <a:r>
              <a:rPr lang="en-GB" noProof="1">
                <a:solidFill>
                  <a:srgbClr val="990033"/>
                </a:solidFill>
              </a:rPr>
              <a:t>with </a:t>
            </a:r>
            <a:r>
              <a:rPr lang="en-GB" noProof="1" smtClean="0">
                <a:solidFill>
                  <a:srgbClr val="990033"/>
                </a:solidFill>
              </a:rPr>
              <a:t>AIFMD</a:t>
            </a:r>
            <a:r>
              <a:rPr lang="cs-CZ" noProof="1" smtClean="0">
                <a:solidFill>
                  <a:srgbClr val="990033"/>
                </a:solidFill>
              </a:rPr>
              <a:t>/</a:t>
            </a:r>
            <a:r>
              <a:rPr lang="en-GB" noProof="1" smtClean="0">
                <a:solidFill>
                  <a:srgbClr val="990033"/>
                </a:solidFill>
              </a:rPr>
              <a:t>Level</a:t>
            </a:r>
            <a:r>
              <a:rPr lang="cs-CZ" noProof="1" smtClean="0">
                <a:solidFill>
                  <a:srgbClr val="990033"/>
                </a:solidFill>
              </a:rPr>
              <a:t>1</a:t>
            </a:r>
            <a:r>
              <a:rPr lang="en-GB" noProof="1" smtClean="0">
                <a:solidFill>
                  <a:srgbClr val="990033"/>
                </a:solidFill>
              </a:rPr>
              <a:t>:</a:t>
            </a:r>
            <a:endParaRPr lang="cs-CZ" noProof="1" smtClean="0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Eligible entities </a:t>
            </a:r>
            <a:endParaRPr lang="cs-CZ" noProof="1" smtClean="0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Additional </a:t>
            </a:r>
            <a:r>
              <a:rPr lang="en-GB" noProof="1">
                <a:solidFill>
                  <a:srgbClr val="990033"/>
                </a:solidFill>
              </a:rPr>
              <a:t>condition for financial instruments held in </a:t>
            </a:r>
            <a:r>
              <a:rPr lang="en-GB" noProof="1" smtClean="0">
                <a:solidFill>
                  <a:srgbClr val="990033"/>
                </a:solidFill>
              </a:rPr>
              <a:t>custody</a:t>
            </a:r>
            <a:endParaRPr lang="cs-CZ" noProof="1" smtClean="0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Discharge of liability </a:t>
            </a:r>
            <a:endParaRPr lang="cs-CZ" noProof="1" smtClean="0">
              <a:solidFill>
                <a:srgbClr val="990033"/>
              </a:solidFill>
            </a:endParaRPr>
          </a:p>
          <a:p>
            <a:pPr lvl="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Remunerations</a:t>
            </a:r>
            <a:endParaRPr lang="cs-CZ" noProof="1" smtClean="0">
              <a:solidFill>
                <a:srgbClr val="990033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Harmonization of sanctioning regimes</a:t>
            </a:r>
            <a:r>
              <a:rPr lang="cs-CZ" noProof="1">
                <a:solidFill>
                  <a:srgbClr val="990033"/>
                </a:solidFill>
              </a:rPr>
              <a:t> </a:t>
            </a: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cs-CZ" noProof="1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cs-CZ" noProof="1" smtClean="0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GB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08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dirty="0"/>
              <a:t>UCITS V</a:t>
            </a:r>
            <a:r>
              <a:rPr lang="cs-CZ" sz="3200" noProof="1">
                <a:solidFill>
                  <a:schemeClr val="bg1"/>
                </a:solidFill>
              </a:rPr>
              <a:t/>
            </a:r>
            <a:br>
              <a:rPr lang="cs-CZ" sz="3200" noProof="1">
                <a:solidFill>
                  <a:schemeClr val="bg1"/>
                </a:solidFill>
              </a:rPr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Q2/2012: Publication of UCITS V legislative proposal, together with PRIPS and</a:t>
            </a:r>
            <a:r>
              <a:rPr lang="cs-CZ" noProof="1">
                <a:solidFill>
                  <a:srgbClr val="990033"/>
                </a:solidFill>
              </a:rPr>
              <a:t> </a:t>
            </a:r>
            <a:r>
              <a:rPr lang="en-GB" noProof="1">
                <a:solidFill>
                  <a:srgbClr val="990033"/>
                </a:solidFill>
              </a:rPr>
              <a:t>IMD Review (“Investor Protection Package”) – Scope: Depositaries,Remunerations and Harmonization of Sanctions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2013 (?): UCITS VI – Scope: “Shadow Banking”, Revisiting UCITS IV efficiency</a:t>
            </a:r>
            <a:r>
              <a:rPr lang="cs-CZ" noProof="1">
                <a:solidFill>
                  <a:srgbClr val="990033"/>
                </a:solidFill>
              </a:rPr>
              <a:t> </a:t>
            </a:r>
            <a:r>
              <a:rPr lang="en-GB" noProof="1">
                <a:solidFill>
                  <a:srgbClr val="990033"/>
                </a:solidFill>
              </a:rPr>
              <a:t>measures, Alignment with AIFMD, …</a:t>
            </a: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cs-CZ" noProof="1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cs-CZ" noProof="1" smtClean="0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GB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8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dirty="0" smtClean="0"/>
              <a:t>AIFMD</a:t>
            </a:r>
            <a:r>
              <a:rPr lang="cs-CZ" sz="3200" noProof="1">
                <a:solidFill>
                  <a:schemeClr val="bg1"/>
                </a:solidFill>
              </a:rPr>
              <a:t/>
            </a:r>
            <a:br>
              <a:rPr lang="cs-CZ" sz="3200" noProof="1">
                <a:solidFill>
                  <a:schemeClr val="bg1"/>
                </a:solidFill>
              </a:rPr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Aim: Level 2 and parts of Level 3 adopted by mid-2012 16 November 2011: ESMA advice submitted to the Commission</a:t>
            </a: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March/April 2012 (expected): Commission to submit proposals </a:t>
            </a:r>
            <a:r>
              <a:rPr lang="en-GB" noProof="1" smtClean="0">
                <a:solidFill>
                  <a:srgbClr val="990033"/>
                </a:solidFill>
              </a:rPr>
              <a:t>on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implementing </a:t>
            </a:r>
            <a:r>
              <a:rPr lang="en-GB" noProof="1">
                <a:solidFill>
                  <a:srgbClr val="990033"/>
                </a:solidFill>
              </a:rPr>
              <a:t>measures to European Parliament and Council</a:t>
            </a: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Until mid-2012: ESMA continues work on Leverage, standards of cooperation arrangements (MMoU), classification/types of AIF,guidelines regarding remuneration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endParaRPr lang="cs-CZ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0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dirty="0" smtClean="0"/>
              <a:t>AIFMD</a:t>
            </a:r>
            <a:r>
              <a:rPr lang="cs-CZ" sz="3200" noProof="1">
                <a:solidFill>
                  <a:schemeClr val="bg1"/>
                </a:solidFill>
              </a:rPr>
              <a:t/>
            </a:r>
            <a:br>
              <a:rPr lang="cs-CZ" sz="3200" noProof="1">
                <a:solidFill>
                  <a:schemeClr val="bg1"/>
                </a:solidFill>
              </a:rPr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Commission </a:t>
            </a:r>
            <a:r>
              <a:rPr lang="en-GB" noProof="1">
                <a:solidFill>
                  <a:srgbClr val="990033"/>
                </a:solidFill>
              </a:rPr>
              <a:t>Draft (leaked) too strict on:</a:t>
            </a:r>
          </a:p>
          <a:p>
            <a:pPr lvl="3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Letter </a:t>
            </a:r>
            <a:r>
              <a:rPr lang="en-GB" noProof="1">
                <a:solidFill>
                  <a:srgbClr val="990033"/>
                </a:solidFill>
              </a:rPr>
              <a:t>box entity</a:t>
            </a:r>
          </a:p>
          <a:p>
            <a:pPr lvl="3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Delegation</a:t>
            </a:r>
            <a:endParaRPr lang="en-GB" noProof="1">
              <a:solidFill>
                <a:srgbClr val="990033"/>
              </a:solidFill>
            </a:endParaRPr>
          </a:p>
          <a:p>
            <a:pPr lvl="3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Transparency/Reporting</a:t>
            </a:r>
            <a:endParaRPr lang="en-GB" noProof="1">
              <a:solidFill>
                <a:srgbClr val="990033"/>
              </a:solidFill>
            </a:endParaRPr>
          </a:p>
          <a:p>
            <a:pPr lvl="3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Leverage</a:t>
            </a:r>
            <a:endParaRPr lang="en-GB" noProof="1">
              <a:solidFill>
                <a:srgbClr val="990033"/>
              </a:solidFill>
            </a:endParaRPr>
          </a:p>
          <a:p>
            <a:pPr lvl="3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Capital </a:t>
            </a:r>
            <a:r>
              <a:rPr lang="en-GB" noProof="1">
                <a:solidFill>
                  <a:srgbClr val="990033"/>
                </a:solidFill>
              </a:rPr>
              <a:t>Requirements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ESMA Discussion Paper critical points:</a:t>
            </a:r>
          </a:p>
          <a:p>
            <a:pPr lvl="3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Delegation </a:t>
            </a:r>
            <a:r>
              <a:rPr lang="en-GB" noProof="1">
                <a:solidFill>
                  <a:srgbClr val="990033"/>
                </a:solidFill>
              </a:rPr>
              <a:t>of portfolio management and risk management</a:t>
            </a:r>
          </a:p>
          <a:p>
            <a:pPr lvl="3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Treatment </a:t>
            </a:r>
            <a:r>
              <a:rPr lang="en-GB" noProof="1">
                <a:solidFill>
                  <a:srgbClr val="990033"/>
                </a:solidFill>
              </a:rPr>
              <a:t>of managers with MiFID license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cs-CZ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8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dirty="0" err="1" smtClean="0"/>
              <a:t>Shadow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banking</a:t>
            </a:r>
            <a:r>
              <a:rPr lang="cs-CZ" sz="3200" noProof="1">
                <a:solidFill>
                  <a:schemeClr val="bg1"/>
                </a:solidFill>
              </a:rPr>
              <a:t/>
            </a:r>
            <a:br>
              <a:rPr lang="cs-CZ" sz="3200" noProof="1">
                <a:solidFill>
                  <a:schemeClr val="bg1"/>
                </a:solidFill>
              </a:rPr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EU’s Commission’s Green Paper on Shadow </a:t>
            </a:r>
            <a:r>
              <a:rPr lang="en-GB" noProof="1" smtClean="0">
                <a:solidFill>
                  <a:srgbClr val="990033"/>
                </a:solidFill>
              </a:rPr>
              <a:t>Banking</a:t>
            </a:r>
            <a:r>
              <a:rPr lang="cs-CZ" noProof="1" smtClean="0">
                <a:solidFill>
                  <a:srgbClr val="990033"/>
                </a:solidFill>
              </a:rPr>
              <a:t> -  </a:t>
            </a:r>
            <a:r>
              <a:rPr lang="en-GB" noProof="1" smtClean="0">
                <a:solidFill>
                  <a:srgbClr val="990033"/>
                </a:solidFill>
              </a:rPr>
              <a:t>Publication </a:t>
            </a:r>
            <a:r>
              <a:rPr lang="en-GB" noProof="1">
                <a:solidFill>
                  <a:srgbClr val="990033"/>
                </a:solidFill>
              </a:rPr>
              <a:t>on 19 March with consultation opened until 31 </a:t>
            </a:r>
            <a:r>
              <a:rPr lang="en-GB" noProof="1" smtClean="0">
                <a:solidFill>
                  <a:srgbClr val="990033"/>
                </a:solidFill>
              </a:rPr>
              <a:t>May</a:t>
            </a:r>
            <a:r>
              <a:rPr lang="cs-CZ" noProof="1" smtClean="0">
                <a:solidFill>
                  <a:srgbClr val="990033"/>
                </a:solidFill>
              </a:rPr>
              <a:t>, </a:t>
            </a:r>
            <a:r>
              <a:rPr lang="en-GB" noProof="1" smtClean="0">
                <a:solidFill>
                  <a:srgbClr val="990033"/>
                </a:solidFill>
              </a:rPr>
              <a:t>5 </a:t>
            </a:r>
            <a:r>
              <a:rPr lang="en-GB" noProof="1">
                <a:solidFill>
                  <a:srgbClr val="990033"/>
                </a:solidFill>
              </a:rPr>
              <a:t>key areas where the Commission is further investigating </a:t>
            </a:r>
            <a:r>
              <a:rPr lang="en-GB" noProof="1" smtClean="0">
                <a:solidFill>
                  <a:srgbClr val="990033"/>
                </a:solidFill>
              </a:rPr>
              <a:t>options</a:t>
            </a:r>
            <a:r>
              <a:rPr lang="cs-CZ" noProof="1" smtClean="0">
                <a:solidFill>
                  <a:srgbClr val="990033"/>
                </a:solidFill>
              </a:rPr>
              <a:t>:</a:t>
            </a:r>
            <a:endParaRPr lang="en-GB" noProof="1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Banking </a:t>
            </a:r>
            <a:r>
              <a:rPr lang="en-GB" noProof="1">
                <a:solidFill>
                  <a:srgbClr val="990033"/>
                </a:solidFill>
              </a:rPr>
              <a:t>regulation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Asset </a:t>
            </a:r>
            <a:r>
              <a:rPr lang="en-GB" noProof="1">
                <a:solidFill>
                  <a:srgbClr val="990033"/>
                </a:solidFill>
              </a:rPr>
              <a:t>management regulation </a:t>
            </a:r>
            <a:r>
              <a:rPr lang="en-GB" noProof="1" smtClean="0">
                <a:solidFill>
                  <a:srgbClr val="990033"/>
                </a:solidFill>
              </a:rPr>
              <a:t>issues</a:t>
            </a:r>
            <a:endParaRPr lang="cs-CZ" noProof="1" smtClean="0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Securities </a:t>
            </a:r>
            <a:r>
              <a:rPr lang="en-GB" noProof="1">
                <a:solidFill>
                  <a:srgbClr val="990033"/>
                </a:solidFill>
              </a:rPr>
              <a:t>lending and repurchase agreements</a:t>
            </a: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Securitisation</a:t>
            </a:r>
            <a:endParaRPr lang="en-GB" noProof="1">
              <a:solidFill>
                <a:srgbClr val="990033"/>
              </a:solidFill>
            </a:endParaRPr>
          </a:p>
          <a:p>
            <a:pPr lvl="2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Other </a:t>
            </a:r>
            <a:r>
              <a:rPr lang="en-GB" noProof="1">
                <a:solidFill>
                  <a:srgbClr val="990033"/>
                </a:solidFill>
              </a:rPr>
              <a:t>shadow banking entities, in particular investment funds that provide credit or are leveraged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cs-CZ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6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dirty="0" err="1" smtClean="0"/>
              <a:t>Shadow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banking</a:t>
            </a:r>
            <a:r>
              <a:rPr lang="cs-CZ" sz="3200" noProof="1">
                <a:solidFill>
                  <a:schemeClr val="bg1"/>
                </a:solidFill>
              </a:rPr>
              <a:t/>
            </a:r>
            <a:br>
              <a:rPr lang="cs-CZ" sz="3200" noProof="1">
                <a:solidFill>
                  <a:schemeClr val="bg1"/>
                </a:solidFill>
              </a:rPr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Key issue: reduce systemic risk posed by MMFs</a:t>
            </a:r>
            <a:endParaRPr lang="cs-CZ" noProof="1" smtClean="0">
              <a:solidFill>
                <a:srgbClr val="990033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Asset </a:t>
            </a:r>
            <a:r>
              <a:rPr lang="en-GB" noProof="1">
                <a:solidFill>
                  <a:srgbClr val="990033"/>
                </a:solidFill>
              </a:rPr>
              <a:t>management regulation </a:t>
            </a:r>
            <a:r>
              <a:rPr lang="en-GB" noProof="1" smtClean="0">
                <a:solidFill>
                  <a:srgbClr val="990033"/>
                </a:solidFill>
              </a:rPr>
              <a:t>issues</a:t>
            </a:r>
            <a:r>
              <a:rPr lang="cs-CZ" noProof="1" smtClean="0">
                <a:solidFill>
                  <a:srgbClr val="990033"/>
                </a:solidFill>
              </a:rPr>
              <a:t>:</a:t>
            </a:r>
            <a:endParaRPr lang="en-GB" noProof="1">
              <a:solidFill>
                <a:srgbClr val="990033"/>
              </a:solidFill>
            </a:endParaRP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ETFs: focus on liquidity disruptions, quality of collateral in cases of securities lending and derivatives (swap)</a:t>
            </a: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 smtClean="0">
                <a:solidFill>
                  <a:srgbClr val="990033"/>
                </a:solidFill>
              </a:rPr>
              <a:t>t</a:t>
            </a:r>
            <a:r>
              <a:rPr lang="en-GB" noProof="1" smtClean="0">
                <a:solidFill>
                  <a:srgbClr val="990033"/>
                </a:solidFill>
              </a:rPr>
              <a:t>ransactions</a:t>
            </a:r>
            <a:r>
              <a:rPr lang="en-GB" noProof="1">
                <a:solidFill>
                  <a:srgbClr val="990033"/>
                </a:solidFill>
              </a:rPr>
              <a:t>, conflicts of interest when counterparties in these transactions belong to the same </a:t>
            </a:r>
            <a:r>
              <a:rPr lang="en-GB" noProof="1" smtClean="0">
                <a:solidFill>
                  <a:srgbClr val="990033"/>
                </a:solidFill>
              </a:rPr>
              <a:t>group</a:t>
            </a:r>
            <a:endParaRPr lang="en-GB" noProof="1">
              <a:solidFill>
                <a:srgbClr val="990033"/>
              </a:solidFill>
            </a:endParaRP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MMFs</a:t>
            </a:r>
            <a:r>
              <a:rPr lang="en-GB" noProof="1">
                <a:solidFill>
                  <a:srgbClr val="990033"/>
                </a:solidFill>
              </a:rPr>
              <a:t>: focus on risks of </a:t>
            </a:r>
            <a:r>
              <a:rPr lang="en-GB" noProof="1" smtClean="0">
                <a:solidFill>
                  <a:srgbClr val="990033"/>
                </a:solidFill>
              </a:rPr>
              <a:t>runs</a:t>
            </a:r>
            <a:endParaRPr lang="en-GB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sz="3200" noProof="1" smtClean="0">
                <a:solidFill>
                  <a:schemeClr val="bg1"/>
                </a:solidFill>
              </a:rPr>
              <a:t/>
            </a:r>
            <a:br>
              <a:rPr lang="cs-CZ" sz="3200" noProof="1" smtClean="0">
                <a:solidFill>
                  <a:schemeClr val="bg1"/>
                </a:solidFill>
              </a:rPr>
            </a:br>
            <a:r>
              <a:rPr lang="cs-CZ" sz="3200" b="1" dirty="0" err="1" smtClean="0"/>
              <a:t>ETFs</a:t>
            </a:r>
            <a:r>
              <a:rPr lang="cs-CZ" sz="3200" b="1" dirty="0"/>
              <a:t/>
            </a:r>
            <a:br>
              <a:rPr lang="cs-CZ" sz="3200" b="1" dirty="0"/>
            </a:br>
            <a:endParaRPr lang="cs-CZ" sz="3200" dirty="0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>
                <a:solidFill>
                  <a:srgbClr val="990033"/>
                </a:solidFill>
              </a:rPr>
              <a:t>Ongoing Consultations:</a:t>
            </a: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IOSCO </a:t>
            </a:r>
            <a:r>
              <a:rPr lang="en-GB" noProof="1">
                <a:solidFill>
                  <a:srgbClr val="990033"/>
                </a:solidFill>
              </a:rPr>
              <a:t>Consultation Report on Principles for the Regulation </a:t>
            </a:r>
            <a:r>
              <a:rPr lang="en-GB" noProof="1" smtClean="0">
                <a:solidFill>
                  <a:srgbClr val="990033"/>
                </a:solidFill>
              </a:rPr>
              <a:t>of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Exchange </a:t>
            </a:r>
            <a:r>
              <a:rPr lang="en-GB" noProof="1">
                <a:solidFill>
                  <a:srgbClr val="990033"/>
                </a:solidFill>
              </a:rPr>
              <a:t>Traded Funds (published 14 March 2012) =&gt; deadline </a:t>
            </a:r>
            <a:r>
              <a:rPr lang="en-GB" noProof="1" smtClean="0">
                <a:solidFill>
                  <a:srgbClr val="990033"/>
                </a:solidFill>
              </a:rPr>
              <a:t>for</a:t>
            </a:r>
            <a:r>
              <a:rPr lang="cs-CZ" noProof="1" smtClean="0">
                <a:solidFill>
                  <a:srgbClr val="990033"/>
                </a:solidFill>
              </a:rPr>
              <a:t> </a:t>
            </a:r>
            <a:r>
              <a:rPr lang="en-GB" noProof="1" smtClean="0">
                <a:solidFill>
                  <a:srgbClr val="990033"/>
                </a:solidFill>
              </a:rPr>
              <a:t>comments</a:t>
            </a:r>
            <a:r>
              <a:rPr lang="en-GB" noProof="1">
                <a:solidFill>
                  <a:srgbClr val="990033"/>
                </a:solidFill>
              </a:rPr>
              <a:t>: 27 June 2012</a:t>
            </a:r>
          </a:p>
          <a:p>
            <a:pPr lvl="1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noProof="1" smtClean="0">
                <a:solidFill>
                  <a:srgbClr val="990033"/>
                </a:solidFill>
              </a:rPr>
              <a:t>European </a:t>
            </a:r>
            <a:r>
              <a:rPr lang="en-GB" noProof="1">
                <a:solidFill>
                  <a:srgbClr val="990033"/>
                </a:solidFill>
              </a:rPr>
              <a:t>Commission Communication on “Shadow Banking</a:t>
            </a:r>
            <a:r>
              <a:rPr lang="en-GB" noProof="1" smtClean="0">
                <a:solidFill>
                  <a:srgbClr val="990033"/>
                </a:solidFill>
              </a:rPr>
              <a:t>”</a:t>
            </a:r>
            <a:endParaRPr lang="cs-CZ" noProof="1" smtClean="0">
              <a:solidFill>
                <a:srgbClr val="990033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cs-CZ" noProof="1" smtClean="0">
                <a:solidFill>
                  <a:srgbClr val="990033"/>
                </a:solidFill>
              </a:rPr>
              <a:t>Past: </a:t>
            </a:r>
            <a:r>
              <a:rPr lang="en-GB" noProof="1">
                <a:solidFill>
                  <a:srgbClr val="990033"/>
                </a:solidFill>
              </a:rPr>
              <a:t>ESMA’s Consultation on UCITS ETFs and Other UCITS issues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endParaRPr lang="cs-CZ" noProof="1" smtClean="0">
              <a:solidFill>
                <a:srgbClr val="990033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GB" noProof="1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0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CC"/>
      </a:lt1>
      <a:dk2>
        <a:srgbClr val="FFCC66"/>
      </a:dk2>
      <a:lt2>
        <a:srgbClr val="666633"/>
      </a:lt2>
      <a:accent1>
        <a:srgbClr val="3366FF"/>
      </a:accent1>
      <a:accent2>
        <a:srgbClr val="009900"/>
      </a:accent2>
      <a:accent3>
        <a:srgbClr val="FFFFE2"/>
      </a:accent3>
      <a:accent4>
        <a:srgbClr val="000000"/>
      </a:accent4>
      <a:accent5>
        <a:srgbClr val="ADB8FF"/>
      </a:accent5>
      <a:accent6>
        <a:srgbClr val="008A00"/>
      </a:accent6>
      <a:hlink>
        <a:srgbClr val="0033CC"/>
      </a:hlink>
      <a:folHlink>
        <a:srgbClr val="FFCC6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6463</TotalTime>
  <Words>670</Words>
  <Application>Microsoft Office PowerPoint</Application>
  <PresentationFormat>Předvádění na obrazovce (4:3)</PresentationFormat>
  <Paragraphs>92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Default Design</vt:lpstr>
      <vt:lpstr>Prezentace aplikace PowerPoint</vt:lpstr>
      <vt:lpstr>MiFID/MIFIR</vt:lpstr>
      <vt:lpstr> UCITS V </vt:lpstr>
      <vt:lpstr> UCITS V </vt:lpstr>
      <vt:lpstr> AIFMD </vt:lpstr>
      <vt:lpstr> AIFMD </vt:lpstr>
      <vt:lpstr> Shadow banking </vt:lpstr>
      <vt:lpstr> Shadow banking </vt:lpstr>
      <vt:lpstr> ETFs </vt:lpstr>
      <vt:lpstr> Taxation Issues </vt:lpstr>
      <vt:lpstr> Taxation issues - Volcker rule </vt:lpstr>
      <vt:lpstr> Taxation issues - FATCA </vt:lpstr>
      <vt:lpstr> Taxation issues - FTT </vt:lpstr>
      <vt:lpstr> Pensions </vt:lpstr>
      <vt:lpstr>Děkuji za pozornost. </vt:lpstr>
    </vt:vector>
  </TitlesOfParts>
  <Company>SIS, a. 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pzaplet</dc:creator>
  <cp:lastModifiedBy>Jana Michalíková - AKAT</cp:lastModifiedBy>
  <cp:revision>165</cp:revision>
  <cp:lastPrinted>2012-03-06T14:15:32Z</cp:lastPrinted>
  <dcterms:created xsi:type="dcterms:W3CDTF">2002-01-28T07:46:14Z</dcterms:created>
  <dcterms:modified xsi:type="dcterms:W3CDTF">2012-04-24T13:17:20Z</dcterms:modified>
</cp:coreProperties>
</file>