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290" r:id="rId4"/>
    <p:sldId id="320" r:id="rId5"/>
    <p:sldId id="321" r:id="rId6"/>
    <p:sldId id="314" r:id="rId7"/>
    <p:sldId id="322" r:id="rId8"/>
    <p:sldId id="318" r:id="rId9"/>
    <p:sldId id="316" r:id="rId10"/>
    <p:sldId id="315" r:id="rId11"/>
    <p:sldId id="325" r:id="rId12"/>
    <p:sldId id="303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99"/>
    <a:srgbClr val="003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>
      <p:cViewPr varScale="1">
        <p:scale>
          <a:sx n="111" d="100"/>
          <a:sy n="111" d="100"/>
        </p:scale>
        <p:origin x="534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333" y="574383"/>
            <a:ext cx="9144000" cy="8386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333" y="1502103"/>
            <a:ext cx="9144000" cy="563097"/>
          </a:xfrm>
        </p:spPr>
        <p:txBody>
          <a:bodyPr>
            <a:normAutofit/>
          </a:bodyPr>
          <a:lstStyle>
            <a:lvl1pPr marL="0" indent="0" algn="ctr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2. 11. 2021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6733" cy="365125"/>
          </a:xfrm>
        </p:spPr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9" name="Zástupný symbol textu 8"/>
          <p:cNvSpPr>
            <a:spLocks noGrp="1"/>
          </p:cNvSpPr>
          <p:nvPr>
            <p:ph type="body" sz="quarter" idx="13"/>
          </p:nvPr>
        </p:nvSpPr>
        <p:spPr>
          <a:xfrm>
            <a:off x="1523334" y="2154303"/>
            <a:ext cx="9144000" cy="314669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239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227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028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246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marL="0" indent="0">
              <a:buNone/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911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673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673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521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879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879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2. 11. 2021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524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2. 11. 2021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22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2. 11. 2021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303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137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52BD-90F3-402C-AF11-6990DECA7A51}" type="datetimeFigureOut">
              <a:rPr lang="sk-SK" smtClean="0"/>
              <a:pPr/>
              <a:t>2. 11. 2021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087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6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1920000" y="6356350"/>
            <a:ext cx="166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852BD-90F3-402C-AF11-6990DECA7A51}" type="datetimeFigureOut">
              <a:rPr lang="sk-SK" smtClean="0"/>
              <a:pPr/>
              <a:t>2. 11. 2021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52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8A5C5-ACEA-4549-9724-CE4030A51A5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567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SzPct val="150000"/>
        <a:buFont typeface="Calibri Light" panose="020F0302020204030204" pitchFamily="34" charset="0"/>
        <a:buNone/>
        <a:defRPr sz="2500" b="1" kern="1200">
          <a:solidFill>
            <a:srgbClr val="002E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alibri Light" panose="020F0302020204030204" pitchFamily="34" charset="0"/>
        <a:buChar char="◦"/>
        <a:defRPr sz="2000" kern="1200">
          <a:solidFill>
            <a:srgbClr val="002E9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◦"/>
        <a:defRPr sz="1800" kern="1200">
          <a:solidFill>
            <a:srgbClr val="002E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◦"/>
        <a:defRPr sz="1600" kern="1200">
          <a:solidFill>
            <a:srgbClr val="002E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◦"/>
        <a:defRPr sz="1400" kern="1200">
          <a:solidFill>
            <a:srgbClr val="002E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◦"/>
        <a:defRPr sz="1400" kern="1200">
          <a:solidFill>
            <a:srgbClr val="002E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blackrock.com/corporate/insights/blackrock-investment-institute/interactive-charts/return-map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9000">
              <a:srgbClr val="0D1522"/>
            </a:gs>
            <a:gs pos="35000">
              <a:srgbClr val="294462"/>
            </a:gs>
            <a:gs pos="80000">
              <a:schemeClr val="tx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487488" y="2492896"/>
            <a:ext cx="9144000" cy="1080120"/>
          </a:xfrm>
        </p:spPr>
        <p:txBody>
          <a:bodyPr>
            <a:normAutofit/>
          </a:bodyPr>
          <a:lstStyle/>
          <a:p>
            <a:r>
              <a:rPr lang="sk-SK" sz="4000" dirty="0" smtClean="0">
                <a:solidFill>
                  <a:schemeClr val="tx1"/>
                </a:solidFill>
              </a:rPr>
              <a:t>Finančné trhy 2021</a:t>
            </a:r>
            <a:endParaRPr lang="sk-SK" sz="4000" dirty="0">
              <a:solidFill>
                <a:schemeClr val="tx1"/>
              </a:solidFill>
            </a:endParaRP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9708" y="5742746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Marek </a:t>
            </a:r>
            <a:r>
              <a:rPr lang="sk-SK" dirty="0" err="1" smtClean="0"/>
              <a:t>Prokopec</a:t>
            </a:r>
            <a:endParaRPr lang="sk-SK" dirty="0" smtClean="0"/>
          </a:p>
          <a:p>
            <a:r>
              <a:rPr lang="sk-SK" dirty="0" smtClean="0"/>
              <a:t>Predseda predstavenstva SASS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404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88" y="562285"/>
            <a:ext cx="9144000" cy="838618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Ropa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905" y="1484784"/>
            <a:ext cx="8360189" cy="485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08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88" y="562285"/>
            <a:ext cx="9144000" cy="838618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Výkonnosť jednotlivých tried aktív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3064" y="1400903"/>
            <a:ext cx="7632848" cy="48137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8124" y="6456141"/>
            <a:ext cx="813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4"/>
              </a:rPr>
              <a:t>BlackRock Return Map | BlackRock Investment Institute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87494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9000">
              <a:srgbClr val="0D1522"/>
            </a:gs>
            <a:gs pos="35000">
              <a:srgbClr val="294462"/>
            </a:gs>
            <a:gs pos="80000">
              <a:schemeClr val="tx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43472" y="1628800"/>
            <a:ext cx="9144000" cy="2664296"/>
          </a:xfrm>
        </p:spPr>
        <p:txBody>
          <a:bodyPr>
            <a:normAutofit/>
          </a:bodyPr>
          <a:lstStyle/>
          <a:p>
            <a:r>
              <a:rPr lang="sk-SK" sz="4400" dirty="0" smtClean="0">
                <a:solidFill>
                  <a:schemeClr val="tx1"/>
                </a:solidFill>
              </a:rPr>
              <a:t>Ďakujem za Vašu pozornosť.</a:t>
            </a:r>
            <a:endParaRPr lang="sk-SK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53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19336" y="29617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88" y="692696"/>
            <a:ext cx="9144000" cy="838618"/>
          </a:xfrm>
        </p:spPr>
        <p:txBody>
          <a:bodyPr>
            <a:normAutofit/>
          </a:bodyPr>
          <a:lstStyle/>
          <a:p>
            <a:r>
              <a:rPr lang="sk-SK" sz="3200" dirty="0" smtClean="0">
                <a:solidFill>
                  <a:schemeClr val="tx1"/>
                </a:solidFill>
              </a:rPr>
              <a:t>2021</a:t>
            </a:r>
            <a:endParaRPr lang="sk-SK" sz="32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9950" y="2033300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Silný rast akciových trhov</a:t>
            </a:r>
            <a:endParaRPr lang="sk-SK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194784" y="2075327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Vzostup inflácie</a:t>
            </a:r>
            <a:endParaRPr lang="sk-SK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31504" y="303514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/>
              <a:t>Covid</a:t>
            </a:r>
            <a:r>
              <a:rPr lang="sk-SK" sz="2400" dirty="0" smtClean="0"/>
              <a:t> 3.0</a:t>
            </a:r>
            <a:endParaRPr lang="sk-SK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71864" y="3081005"/>
            <a:ext cx="5220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Monetárne a fiškálne stimuly</a:t>
            </a:r>
            <a:endParaRPr lang="sk-SK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307468" y="4564321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Vakcin</a:t>
            </a:r>
            <a:r>
              <a:rPr lang="sk-SK" sz="2400" dirty="0" err="1" smtClean="0"/>
              <a:t>ácia</a:t>
            </a:r>
            <a:r>
              <a:rPr lang="sk-SK" sz="2400" dirty="0" smtClean="0"/>
              <a:t> </a:t>
            </a:r>
            <a:endParaRPr lang="sk-SK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752184" y="4250639"/>
            <a:ext cx="2945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Nárast cien energií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15013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9000">
              <a:srgbClr val="0D1522"/>
            </a:gs>
            <a:gs pos="35000">
              <a:srgbClr val="294462"/>
            </a:gs>
            <a:gs pos="80000">
              <a:schemeClr val="tx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88" y="562285"/>
            <a:ext cx="9144000" cy="838618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Akcie – S</a:t>
            </a:r>
            <a:r>
              <a:rPr lang="en-US" dirty="0" smtClean="0">
                <a:solidFill>
                  <a:schemeClr val="tx1"/>
                </a:solidFill>
              </a:rPr>
              <a:t>&amp;P500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846" y="1380439"/>
            <a:ext cx="8952115" cy="520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54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88" y="562285"/>
            <a:ext cx="9144000" cy="838618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Firemné zisky – motor rastu akcií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12" y="1400903"/>
            <a:ext cx="8316402" cy="517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23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88" y="562285"/>
            <a:ext cx="9144000" cy="838618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Pretrvávajúca dominancia zhodnotenia amerických akcií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883" y="1591179"/>
            <a:ext cx="8054619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145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88" y="562285"/>
            <a:ext cx="9144000" cy="838618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Inflácia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520" y="1482902"/>
            <a:ext cx="3142445" cy="50713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6160" y="1421240"/>
            <a:ext cx="3279025" cy="502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145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88" y="562285"/>
            <a:ext cx="9144000" cy="838618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Monetárna politika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5560" y="1400903"/>
            <a:ext cx="7848872" cy="533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0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88" y="562285"/>
            <a:ext cx="9144000" cy="838618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10 ročné výnosy – US, GER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80" y="1963188"/>
            <a:ext cx="5764820" cy="36165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489" y="1963188"/>
            <a:ext cx="5764820" cy="361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10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4D40B0B-60DE-4BC7-9EE3-ACEFB31A8C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4797152"/>
            <a:ext cx="2030630" cy="1805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88" y="562285"/>
            <a:ext cx="9144000" cy="838618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10 ročné výnosy – SR, CZ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6" y="6309320"/>
            <a:ext cx="4680520" cy="2936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700808"/>
            <a:ext cx="5853880" cy="36724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345" y="1700808"/>
            <a:ext cx="5853881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16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B_vseobecna_v4">
  <a:themeElements>
    <a:clrScheme name="Tmava_Modra_T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C3573"/>
      </a:accent1>
      <a:accent2>
        <a:srgbClr val="384D86"/>
      </a:accent2>
      <a:accent3>
        <a:srgbClr val="5D6B9D"/>
      </a:accent3>
      <a:accent4>
        <a:srgbClr val="858FB8"/>
      </a:accent4>
      <a:accent5>
        <a:srgbClr val="BABDD8"/>
      </a:accent5>
      <a:accent6>
        <a:srgbClr val="384D86"/>
      </a:accent6>
      <a:hlink>
        <a:srgbClr val="0563C1"/>
      </a:hlink>
      <a:folHlink>
        <a:srgbClr val="954F72"/>
      </a:folHlink>
    </a:clrScheme>
    <a:fontScheme name="NimbusTB">
      <a:majorFont>
        <a:latin typeface="Nimbus Sans D OT"/>
        <a:ea typeface=""/>
        <a:cs typeface=""/>
      </a:majorFont>
      <a:minorFont>
        <a:latin typeface="Nimbus Sans D O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M" id="{CCD1F683-3FD7-41EB-AE85-EA4C0D79471C}" vid="{46495A15-231F-4644-A19F-36F8722924E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TAM</Template>
  <TotalTime>10980</TotalTime>
  <Words>75</Words>
  <Application>Microsoft Office PowerPoint</Application>
  <PresentationFormat>Widescreen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 Light</vt:lpstr>
      <vt:lpstr>Nimbus Sans D OT</vt:lpstr>
      <vt:lpstr>TB_vseobecna_v4</vt:lpstr>
      <vt:lpstr>Finančné trhy 2021</vt:lpstr>
      <vt:lpstr>2021</vt:lpstr>
      <vt:lpstr>Akcie – S&amp;P500</vt:lpstr>
      <vt:lpstr>Firemné zisky – motor rastu akcií</vt:lpstr>
      <vt:lpstr>Pretrvávajúca dominancia zhodnotenia amerických akcií</vt:lpstr>
      <vt:lpstr>Inflácia</vt:lpstr>
      <vt:lpstr>Monetárna politika</vt:lpstr>
      <vt:lpstr>10 ročné výnosy – US, GER</vt:lpstr>
      <vt:lpstr>10 ročné výnosy – SR, CZ</vt:lpstr>
      <vt:lpstr>Ropa</vt:lpstr>
      <vt:lpstr>Výkonnosť jednotlivých tried aktív</vt:lpstr>
      <vt:lpstr>Ďakujem za Vašu pozornosť.</vt:lpstr>
    </vt:vector>
  </TitlesOfParts>
  <Company>Tatra banka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Výkonnosti TAM&amp;DDS</dc:title>
  <dc:creator>Michal Majek</dc:creator>
  <cp:lastModifiedBy>Marek Prokopec</cp:lastModifiedBy>
  <cp:revision>119</cp:revision>
  <dcterms:created xsi:type="dcterms:W3CDTF">2019-11-22T12:03:52Z</dcterms:created>
  <dcterms:modified xsi:type="dcterms:W3CDTF">2021-11-02T18:37:51Z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6524ed-fb1a-49fd-bafe-15c5e5ffd047_Enabled">
    <vt:lpwstr>true</vt:lpwstr>
  </property>
  <property fmtid="{D5CDD505-2E9C-101B-9397-08002B2CF9AE}" pid="3" name="MSIP_Label_2a6524ed-fb1a-49fd-bafe-15c5e5ffd047_SetDate">
    <vt:lpwstr>2021-01-08T10:09:48Z</vt:lpwstr>
  </property>
  <property fmtid="{D5CDD505-2E9C-101B-9397-08002B2CF9AE}" pid="4" name="MSIP_Label_2a6524ed-fb1a-49fd-bafe-15c5e5ffd047_Method">
    <vt:lpwstr>Standard</vt:lpwstr>
  </property>
  <property fmtid="{D5CDD505-2E9C-101B-9397-08002B2CF9AE}" pid="5" name="MSIP_Label_2a6524ed-fb1a-49fd-bafe-15c5e5ffd047_Name">
    <vt:lpwstr>Internal</vt:lpwstr>
  </property>
  <property fmtid="{D5CDD505-2E9C-101B-9397-08002B2CF9AE}" pid="6" name="MSIP_Label_2a6524ed-fb1a-49fd-bafe-15c5e5ffd047_SiteId">
    <vt:lpwstr>9b511fda-f0b1-43a5-b06e-1e720f64520a</vt:lpwstr>
  </property>
  <property fmtid="{D5CDD505-2E9C-101B-9397-08002B2CF9AE}" pid="7" name="MSIP_Label_2a6524ed-fb1a-49fd-bafe-15c5e5ffd047_ActionId">
    <vt:lpwstr/>
  </property>
  <property fmtid="{D5CDD505-2E9C-101B-9397-08002B2CF9AE}" pid="8" name="MSIP_Label_2a6524ed-fb1a-49fd-bafe-15c5e5ffd047_ContentBits">
    <vt:lpwstr>0</vt:lpwstr>
  </property>
</Properties>
</file>