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13" r:id="rId3"/>
    <p:sldId id="290" r:id="rId4"/>
    <p:sldId id="320" r:id="rId5"/>
    <p:sldId id="321" r:id="rId6"/>
    <p:sldId id="314" r:id="rId7"/>
    <p:sldId id="322" r:id="rId8"/>
    <p:sldId id="318" r:id="rId9"/>
    <p:sldId id="316" r:id="rId10"/>
    <p:sldId id="315" r:id="rId11"/>
    <p:sldId id="325" r:id="rId12"/>
    <p:sldId id="303" r:id="rId13"/>
  </p:sldIdLst>
  <p:sldSz cx="12192000" cy="6858000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clrMode="gray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E99"/>
    <a:srgbClr val="00397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07" autoAdjust="0"/>
    <p:restoredTop sz="94660"/>
  </p:normalViewPr>
  <p:slideViewPr>
    <p:cSldViewPr>
      <p:cViewPr varScale="1">
        <p:scale>
          <a:sx n="111" d="100"/>
          <a:sy n="111" d="100"/>
        </p:scale>
        <p:origin x="534" y="108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ok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3333" y="574383"/>
            <a:ext cx="9144000" cy="838618"/>
          </a:xfrm>
        </p:spPr>
        <p:txBody>
          <a:bodyPr anchor="ctr">
            <a:normAutofit/>
          </a:bodyPr>
          <a:lstStyle>
            <a:lvl1pPr marL="0" indent="0" algn="ctr">
              <a:buNone/>
              <a:defRPr sz="2500" b="1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sk-SK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3333" y="1502103"/>
            <a:ext cx="9144000" cy="563097"/>
          </a:xfrm>
        </p:spPr>
        <p:txBody>
          <a:bodyPr>
            <a:normAutofit/>
          </a:bodyPr>
          <a:lstStyle>
            <a:lvl1pPr marL="0" indent="0" algn="ctr">
              <a:buNone/>
              <a:defRPr sz="2200" b="1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sk-SK" dirty="0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852BD-90F3-402C-AF11-6990DECA7A51}" type="datetimeFigureOut">
              <a:rPr lang="sk-SK" smtClean="0"/>
              <a:pPr/>
              <a:t>2. 11. 2021</a:t>
            </a:fld>
            <a:endParaRPr lang="sk-SK" dirty="0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056733" cy="365125"/>
          </a:xfrm>
        </p:spPr>
        <p:txBody>
          <a:bodyPr/>
          <a:lstStyle/>
          <a:p>
            <a:fld id="{5E28A5C5-ACEA-4549-9724-CE4030A51A54}" type="slidenum">
              <a:rPr lang="sk-SK" smtClean="0"/>
              <a:pPr/>
              <a:t>‹#›</a:t>
            </a:fld>
            <a:endParaRPr lang="sk-SK" dirty="0"/>
          </a:p>
        </p:txBody>
      </p:sp>
      <p:sp>
        <p:nvSpPr>
          <p:cNvPr id="9" name="Zástupný symbol textu 8"/>
          <p:cNvSpPr>
            <a:spLocks noGrp="1"/>
          </p:cNvSpPr>
          <p:nvPr>
            <p:ph type="body" sz="quarter" idx="13"/>
          </p:nvPr>
        </p:nvSpPr>
        <p:spPr>
          <a:xfrm>
            <a:off x="1523334" y="2154303"/>
            <a:ext cx="9144000" cy="3146698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1800">
                <a:solidFill>
                  <a:schemeClr val="bg1">
                    <a:lumMod val="50000"/>
                  </a:schemeClr>
                </a:solidFill>
              </a:defRPr>
            </a:lvl2pPr>
            <a:lvl3pPr marL="914400" indent="0" algn="ctr">
              <a:buNone/>
              <a:defRPr sz="1600">
                <a:solidFill>
                  <a:schemeClr val="bg1">
                    <a:lumMod val="50000"/>
                  </a:schemeClr>
                </a:solidFill>
              </a:defRPr>
            </a:lvl3pPr>
            <a:lvl4pPr marL="1371600" indent="0" algn="ctr">
              <a:buNone/>
              <a:defRPr sz="1400">
                <a:solidFill>
                  <a:schemeClr val="bg1">
                    <a:lumMod val="50000"/>
                  </a:schemeClr>
                </a:solidFill>
              </a:defRPr>
            </a:lvl4pPr>
            <a:lvl5pPr marL="1828800" indent="0" algn="ctr">
              <a:buNone/>
              <a:defRPr sz="1400">
                <a:solidFill>
                  <a:schemeClr val="bg1">
                    <a:lumMod val="50000"/>
                  </a:schemeClr>
                </a:solidFill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823935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852BD-90F3-402C-AF11-6990DECA7A51}" type="datetimeFigureOut">
              <a:rPr lang="sk-SK" smtClean="0"/>
              <a:pPr/>
              <a:t>2. 11. 2021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8A5C5-ACEA-4549-9724-CE4030A51A54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1022790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852BD-90F3-402C-AF11-6990DECA7A51}" type="datetimeFigureOut">
              <a:rPr lang="sk-SK" smtClean="0"/>
              <a:pPr/>
              <a:t>2. 11. 2021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8A5C5-ACEA-4549-9724-CE4030A51A54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7702876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852BD-90F3-402C-AF11-6990DECA7A51}" type="datetimeFigureOut">
              <a:rPr lang="sk-SK" smtClean="0"/>
              <a:pPr/>
              <a:t>2. 11. 2021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8A5C5-ACEA-4549-9724-CE4030A51A54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8924683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 marL="0" indent="0">
              <a:buNone/>
              <a:defRPr sz="6000"/>
            </a:lvl1pPr>
          </a:lstStyle>
          <a:p>
            <a:r>
              <a:rPr lang="en-US" smtClean="0"/>
              <a:t>Click to edit Master title style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852BD-90F3-402C-AF11-6990DECA7A51}" type="datetimeFigureOut">
              <a:rPr lang="sk-SK" smtClean="0"/>
              <a:pPr/>
              <a:t>2. 11. 2021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8A5C5-ACEA-4549-9724-CE4030A51A54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8291146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267375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k-SK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267375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k-SK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852BD-90F3-402C-AF11-6990DECA7A51}" type="datetimeFigureOut">
              <a:rPr lang="sk-SK" smtClean="0"/>
              <a:pPr/>
              <a:t>2. 11. 2021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8A5C5-ACEA-4549-9724-CE4030A51A54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555218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587925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k-SK"/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587925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k-SK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852BD-90F3-402C-AF11-6990DECA7A51}" type="datetimeFigureOut">
              <a:rPr lang="sk-SK" smtClean="0"/>
              <a:pPr/>
              <a:t>2. 11. 2021</a:t>
            </a:fld>
            <a:endParaRPr lang="sk-SK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8A5C5-ACEA-4549-9724-CE4030A51A54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1052499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852BD-90F3-402C-AF11-6990DECA7A51}" type="datetimeFigureOut">
              <a:rPr lang="sk-SK" smtClean="0"/>
              <a:pPr/>
              <a:t>2. 11. 2021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8A5C5-ACEA-4549-9724-CE4030A51A54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392224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852BD-90F3-402C-AF11-6990DECA7A51}" type="datetimeFigureOut">
              <a:rPr lang="sk-SK" smtClean="0"/>
              <a:pPr/>
              <a:t>2. 11. 2021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8A5C5-ACEA-4549-9724-CE4030A51A54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4530341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852BD-90F3-402C-AF11-6990DECA7A51}" type="datetimeFigureOut">
              <a:rPr lang="sk-SK" smtClean="0"/>
              <a:pPr/>
              <a:t>2. 11. 2021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8A5C5-ACEA-4549-9724-CE4030A51A54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2213722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sk-SK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852BD-90F3-402C-AF11-6990DECA7A51}" type="datetimeFigureOut">
              <a:rPr lang="sk-SK" smtClean="0"/>
              <a:pPr/>
              <a:t>2. 11. 2021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8A5C5-ACEA-4549-9724-CE4030A51A54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9308793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ok 7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Zástupný symbol nadpi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 dirty="0"/>
              <a:t>Upravte štýly predlohy textu</a:t>
            </a:r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2673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dirty="0"/>
              <a:t>Upravte štýl predlohy textu.</a:t>
            </a:r>
          </a:p>
          <a:p>
            <a:pPr lvl="1"/>
            <a:r>
              <a:rPr lang="sk-SK" dirty="0"/>
              <a:t>Druhá úroveň</a:t>
            </a:r>
          </a:p>
          <a:p>
            <a:pPr lvl="2"/>
            <a:r>
              <a:rPr lang="sk-SK" dirty="0"/>
              <a:t>Tretia úroveň</a:t>
            </a:r>
          </a:p>
          <a:p>
            <a:pPr lvl="3"/>
            <a:r>
              <a:rPr lang="sk-SK" dirty="0"/>
              <a:t>Štvrtá úroveň</a:t>
            </a:r>
          </a:p>
          <a:p>
            <a:pPr lvl="4"/>
            <a:r>
              <a:rPr lang="sk-SK" dirty="0"/>
              <a:t>Piata úroveň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2"/>
          </p:nvPr>
        </p:nvSpPr>
        <p:spPr>
          <a:xfrm>
            <a:off x="1920000" y="6356350"/>
            <a:ext cx="166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D852BD-90F3-402C-AF11-6990DECA7A51}" type="datetimeFigureOut">
              <a:rPr lang="sk-SK" smtClean="0"/>
              <a:pPr/>
              <a:t>2. 11. 2021</a:t>
            </a:fld>
            <a:endParaRPr lang="sk-SK" dirty="0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525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28A5C5-ACEA-4549-9724-CE4030A51A54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2056793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marL="0" indent="0" algn="l" defTabSz="914400" rtl="0" eaLnBrk="1" latinLnBrk="0" hangingPunct="1">
        <a:lnSpc>
          <a:spcPct val="90000"/>
        </a:lnSpc>
        <a:spcBef>
          <a:spcPct val="0"/>
        </a:spcBef>
        <a:buSzPct val="150000"/>
        <a:buFont typeface="Calibri Light" panose="020F0302020204030204" pitchFamily="34" charset="0"/>
        <a:buNone/>
        <a:defRPr sz="2500" b="1" kern="1200">
          <a:solidFill>
            <a:srgbClr val="002E99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Calibri Light" panose="020F0302020204030204" pitchFamily="34" charset="0"/>
        <a:buChar char="◦"/>
        <a:defRPr sz="2000" kern="1200">
          <a:solidFill>
            <a:srgbClr val="002E99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Calibri Light" panose="020F0302020204030204" pitchFamily="34" charset="0"/>
        <a:buChar char="◦"/>
        <a:defRPr sz="1800" kern="1200">
          <a:solidFill>
            <a:srgbClr val="002E99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Calibri Light" panose="020F0302020204030204" pitchFamily="34" charset="0"/>
        <a:buChar char="◦"/>
        <a:defRPr sz="1600" kern="1200">
          <a:solidFill>
            <a:srgbClr val="002E99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Calibri Light" panose="020F0302020204030204" pitchFamily="34" charset="0"/>
        <a:buChar char="◦"/>
        <a:defRPr sz="1400" kern="1200">
          <a:solidFill>
            <a:srgbClr val="002E99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Calibri Light" panose="020F0302020204030204" pitchFamily="34" charset="0"/>
        <a:buChar char="◦"/>
        <a:defRPr sz="1400" kern="1200">
          <a:solidFill>
            <a:srgbClr val="002E99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www.blackrock.com/corporate/insights/blackrock-investment-institute/interactive-charts/return-map" TargetMode="Externa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1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59000">
              <a:srgbClr val="0D1522"/>
            </a:gs>
            <a:gs pos="35000">
              <a:srgbClr val="294462"/>
            </a:gs>
            <a:gs pos="80000">
              <a:schemeClr val="tx1"/>
            </a:gs>
          </a:gsLst>
          <a:lin ang="162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1487488" y="2492896"/>
            <a:ext cx="9144000" cy="1080120"/>
          </a:xfrm>
        </p:spPr>
        <p:txBody>
          <a:bodyPr>
            <a:normAutofit/>
          </a:bodyPr>
          <a:lstStyle/>
          <a:p>
            <a:r>
              <a:rPr lang="sk-SK" sz="4000" dirty="0" smtClean="0">
                <a:solidFill>
                  <a:schemeClr val="tx1"/>
                </a:solidFill>
              </a:rPr>
              <a:t>Finančné trhy 2021</a:t>
            </a:r>
            <a:endParaRPr lang="sk-SK" sz="4000" dirty="0">
              <a:solidFill>
                <a:schemeClr val="tx1"/>
              </a:solidFill>
            </a:endParaRPr>
          </a:p>
        </p:txBody>
      </p:sp>
      <p:pic>
        <p:nvPicPr>
          <p:cNvPr id="3" name="Obrázok 2">
            <a:extLst>
              <a:ext uri="{FF2B5EF4-FFF2-40B4-BE49-F238E27FC236}">
                <a16:creationId xmlns:a16="http://schemas.microsoft.com/office/drawing/2014/main" id="{E4D40B0B-60DE-4BC7-9EE3-ACEFB31A8C7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12424" y="4797152"/>
            <a:ext cx="2030630" cy="180581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419708" y="5742746"/>
            <a:ext cx="45365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/>
              <a:t>Marek </a:t>
            </a:r>
            <a:r>
              <a:rPr lang="sk-SK" dirty="0" err="1" smtClean="0"/>
              <a:t>Prokopec</a:t>
            </a:r>
            <a:endParaRPr lang="sk-SK" dirty="0" smtClean="0"/>
          </a:p>
          <a:p>
            <a:r>
              <a:rPr lang="sk-SK" dirty="0" smtClean="0"/>
              <a:t>Predseda predstavenstva SASS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940464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pic>
        <p:nvPicPr>
          <p:cNvPr id="3" name="Obrázok 2">
            <a:extLst>
              <a:ext uri="{FF2B5EF4-FFF2-40B4-BE49-F238E27FC236}">
                <a16:creationId xmlns:a16="http://schemas.microsoft.com/office/drawing/2014/main" id="{E4D40B0B-60DE-4BC7-9EE3-ACEFB31A8C7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12424" y="4797152"/>
            <a:ext cx="2030630" cy="180581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87488" y="562285"/>
            <a:ext cx="9144000" cy="838618"/>
          </a:xfrm>
        </p:spPr>
        <p:txBody>
          <a:bodyPr/>
          <a:lstStyle/>
          <a:p>
            <a:r>
              <a:rPr lang="en-US" dirty="0" err="1" smtClean="0">
                <a:solidFill>
                  <a:schemeClr val="tx1"/>
                </a:solidFill>
              </a:rPr>
              <a:t>Ropa</a:t>
            </a:r>
            <a:endParaRPr lang="sk-SK" dirty="0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79376" y="6309320"/>
            <a:ext cx="4680520" cy="29364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15905" y="1484784"/>
            <a:ext cx="8360189" cy="48580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6080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pic>
        <p:nvPicPr>
          <p:cNvPr id="3" name="Obrázok 2">
            <a:extLst>
              <a:ext uri="{FF2B5EF4-FFF2-40B4-BE49-F238E27FC236}">
                <a16:creationId xmlns:a16="http://schemas.microsoft.com/office/drawing/2014/main" id="{E4D40B0B-60DE-4BC7-9EE3-ACEFB31A8C7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12424" y="4797152"/>
            <a:ext cx="2030630" cy="180581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87488" y="562285"/>
            <a:ext cx="9144000" cy="838618"/>
          </a:xfrm>
        </p:spPr>
        <p:txBody>
          <a:bodyPr/>
          <a:lstStyle/>
          <a:p>
            <a:r>
              <a:rPr lang="sk-SK" dirty="0" smtClean="0">
                <a:solidFill>
                  <a:schemeClr val="tx1"/>
                </a:solidFill>
              </a:rPr>
              <a:t>Výkonnosť jednotlivých tried aktív</a:t>
            </a:r>
            <a:endParaRPr lang="sk-SK" dirty="0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79376" y="6309320"/>
            <a:ext cx="4680520" cy="29364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43064" y="1400903"/>
            <a:ext cx="7632848" cy="481372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488124" y="6456141"/>
            <a:ext cx="81369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hlinkClick r:id="rId4"/>
              </a:rPr>
              <a:t>BlackRock Return Map | BlackRock Investment Institute</a:t>
            </a:r>
            <a:endParaRPr lang="sk-SK" sz="1200" dirty="0"/>
          </a:p>
        </p:txBody>
      </p:sp>
    </p:spTree>
    <p:extLst>
      <p:ext uri="{BB962C8B-B14F-4D97-AF65-F5344CB8AC3E}">
        <p14:creationId xmlns:p14="http://schemas.microsoft.com/office/powerpoint/2010/main" val="874944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59000">
              <a:srgbClr val="0D1522"/>
            </a:gs>
            <a:gs pos="35000">
              <a:srgbClr val="294462"/>
            </a:gs>
            <a:gs pos="80000">
              <a:schemeClr val="tx1"/>
            </a:gs>
          </a:gsLst>
          <a:lin ang="162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pic>
        <p:nvPicPr>
          <p:cNvPr id="3" name="Obrázok 2">
            <a:extLst>
              <a:ext uri="{FF2B5EF4-FFF2-40B4-BE49-F238E27FC236}">
                <a16:creationId xmlns:a16="http://schemas.microsoft.com/office/drawing/2014/main" id="{E4D40B0B-60DE-4BC7-9EE3-ACEFB31A8C7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12424" y="4797152"/>
            <a:ext cx="2030630" cy="1805810"/>
          </a:xfrm>
          <a:prstGeom prst="rect">
            <a:avLst/>
          </a:prstGeom>
        </p:spPr>
      </p:pic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343472" y="1628800"/>
            <a:ext cx="9144000" cy="2664296"/>
          </a:xfrm>
        </p:spPr>
        <p:txBody>
          <a:bodyPr>
            <a:normAutofit/>
          </a:bodyPr>
          <a:lstStyle/>
          <a:p>
            <a:r>
              <a:rPr lang="sk-SK" sz="4400" dirty="0" smtClean="0">
                <a:solidFill>
                  <a:schemeClr val="tx1"/>
                </a:solidFill>
              </a:rPr>
              <a:t>Ďakujem za Vašu pozornosť.</a:t>
            </a:r>
            <a:endParaRPr lang="sk-SK" sz="4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3534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119336" y="29617"/>
            <a:ext cx="12192000" cy="6858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pic>
        <p:nvPicPr>
          <p:cNvPr id="3" name="Obrázok 2">
            <a:extLst>
              <a:ext uri="{FF2B5EF4-FFF2-40B4-BE49-F238E27FC236}">
                <a16:creationId xmlns:a16="http://schemas.microsoft.com/office/drawing/2014/main" id="{E4D40B0B-60DE-4BC7-9EE3-ACEFB31A8C7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12424" y="4797152"/>
            <a:ext cx="2030630" cy="180581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87488" y="692696"/>
            <a:ext cx="9144000" cy="838618"/>
          </a:xfrm>
        </p:spPr>
        <p:txBody>
          <a:bodyPr>
            <a:normAutofit/>
          </a:bodyPr>
          <a:lstStyle/>
          <a:p>
            <a:r>
              <a:rPr lang="sk-SK" sz="3200" dirty="0" smtClean="0">
                <a:solidFill>
                  <a:schemeClr val="tx1"/>
                </a:solidFill>
              </a:rPr>
              <a:t>2021</a:t>
            </a:r>
            <a:endParaRPr lang="sk-SK" sz="3200" dirty="0">
              <a:solidFill>
                <a:schemeClr val="tx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49950" y="2033300"/>
            <a:ext cx="50405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2400" dirty="0" smtClean="0"/>
              <a:t>Silný rast akciových trhov</a:t>
            </a:r>
            <a:endParaRPr lang="sk-SK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7194784" y="2075327"/>
            <a:ext cx="47525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2400" dirty="0" smtClean="0"/>
              <a:t>Vzostup inflácie</a:t>
            </a:r>
            <a:endParaRPr lang="sk-SK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1631504" y="3035142"/>
            <a:ext cx="22322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2400" dirty="0" err="1" smtClean="0"/>
              <a:t>Covid</a:t>
            </a:r>
            <a:r>
              <a:rPr lang="sk-SK" sz="2400" dirty="0" smtClean="0"/>
              <a:t> 3.0</a:t>
            </a:r>
            <a:endParaRPr lang="sk-SK" sz="2400" dirty="0"/>
          </a:p>
        </p:txBody>
      </p:sp>
      <p:sp>
        <p:nvSpPr>
          <p:cNvPr id="9" name="TextBox 8"/>
          <p:cNvSpPr txBox="1"/>
          <p:nvPr/>
        </p:nvSpPr>
        <p:spPr>
          <a:xfrm>
            <a:off x="4871864" y="3081005"/>
            <a:ext cx="52205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2400" dirty="0" smtClean="0"/>
              <a:t>Monetárne a fiškálne stimuly</a:t>
            </a:r>
            <a:endParaRPr lang="sk-SK" sz="2400" dirty="0"/>
          </a:p>
        </p:txBody>
      </p:sp>
      <p:sp>
        <p:nvSpPr>
          <p:cNvPr id="10" name="TextBox 9"/>
          <p:cNvSpPr txBox="1"/>
          <p:nvPr/>
        </p:nvSpPr>
        <p:spPr>
          <a:xfrm>
            <a:off x="1307468" y="4564321"/>
            <a:ext cx="51125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/>
              <a:t>Vakcin</a:t>
            </a:r>
            <a:r>
              <a:rPr lang="sk-SK" sz="2400" dirty="0" err="1" smtClean="0"/>
              <a:t>ácia</a:t>
            </a:r>
            <a:r>
              <a:rPr lang="sk-SK" sz="2400" dirty="0" smtClean="0"/>
              <a:t> </a:t>
            </a:r>
            <a:endParaRPr lang="sk-SK" sz="2400" dirty="0"/>
          </a:p>
        </p:txBody>
      </p:sp>
      <p:sp>
        <p:nvSpPr>
          <p:cNvPr id="11" name="TextBox 10"/>
          <p:cNvSpPr txBox="1"/>
          <p:nvPr/>
        </p:nvSpPr>
        <p:spPr>
          <a:xfrm>
            <a:off x="7752184" y="4250639"/>
            <a:ext cx="29454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2400" dirty="0" smtClean="0"/>
              <a:t>Nárast cien energií</a:t>
            </a:r>
            <a:endParaRPr lang="sk-SK" sz="2400" dirty="0"/>
          </a:p>
        </p:txBody>
      </p:sp>
    </p:spTree>
    <p:extLst>
      <p:ext uri="{BB962C8B-B14F-4D97-AF65-F5344CB8AC3E}">
        <p14:creationId xmlns:p14="http://schemas.microsoft.com/office/powerpoint/2010/main" val="11501307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  <p:bldP spid="1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59000">
              <a:srgbClr val="0D1522"/>
            </a:gs>
            <a:gs pos="35000">
              <a:srgbClr val="294462"/>
            </a:gs>
            <a:gs pos="80000">
              <a:schemeClr val="tx1"/>
            </a:gs>
          </a:gsLst>
          <a:lin ang="162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pic>
        <p:nvPicPr>
          <p:cNvPr id="3" name="Obrázok 2">
            <a:extLst>
              <a:ext uri="{FF2B5EF4-FFF2-40B4-BE49-F238E27FC236}">
                <a16:creationId xmlns:a16="http://schemas.microsoft.com/office/drawing/2014/main" id="{E4D40B0B-60DE-4BC7-9EE3-ACEFB31A8C7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12424" y="4797152"/>
            <a:ext cx="2030630" cy="180581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87488" y="562285"/>
            <a:ext cx="9144000" cy="838618"/>
          </a:xfrm>
        </p:spPr>
        <p:txBody>
          <a:bodyPr/>
          <a:lstStyle/>
          <a:p>
            <a:r>
              <a:rPr lang="sk-SK" dirty="0" smtClean="0">
                <a:solidFill>
                  <a:schemeClr val="tx1"/>
                </a:solidFill>
              </a:rPr>
              <a:t>Akcie – S</a:t>
            </a:r>
            <a:r>
              <a:rPr lang="en-US" dirty="0" smtClean="0">
                <a:solidFill>
                  <a:schemeClr val="tx1"/>
                </a:solidFill>
              </a:rPr>
              <a:t>&amp;P500</a:t>
            </a:r>
            <a:endParaRPr lang="sk-SK" dirty="0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79376" y="6309320"/>
            <a:ext cx="4680520" cy="29364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03846" y="1380439"/>
            <a:ext cx="8952115" cy="52020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2549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pic>
        <p:nvPicPr>
          <p:cNvPr id="3" name="Obrázok 2">
            <a:extLst>
              <a:ext uri="{FF2B5EF4-FFF2-40B4-BE49-F238E27FC236}">
                <a16:creationId xmlns:a16="http://schemas.microsoft.com/office/drawing/2014/main" id="{E4D40B0B-60DE-4BC7-9EE3-ACEFB31A8C7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12424" y="4797152"/>
            <a:ext cx="2030630" cy="180581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87488" y="562285"/>
            <a:ext cx="9144000" cy="838618"/>
          </a:xfrm>
        </p:spPr>
        <p:txBody>
          <a:bodyPr/>
          <a:lstStyle/>
          <a:p>
            <a:r>
              <a:rPr lang="sk-SK" dirty="0" smtClean="0">
                <a:solidFill>
                  <a:schemeClr val="tx1"/>
                </a:solidFill>
              </a:rPr>
              <a:t>Firemné zisky – motor rastu akcií</a:t>
            </a:r>
            <a:endParaRPr lang="sk-SK" dirty="0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79376" y="6309320"/>
            <a:ext cx="4680520" cy="29364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03512" y="1400903"/>
            <a:ext cx="8316402" cy="51743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5239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pic>
        <p:nvPicPr>
          <p:cNvPr id="3" name="Obrázok 2">
            <a:extLst>
              <a:ext uri="{FF2B5EF4-FFF2-40B4-BE49-F238E27FC236}">
                <a16:creationId xmlns:a16="http://schemas.microsoft.com/office/drawing/2014/main" id="{E4D40B0B-60DE-4BC7-9EE3-ACEFB31A8C7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12424" y="4797152"/>
            <a:ext cx="2030630" cy="180581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87488" y="562285"/>
            <a:ext cx="9144000" cy="838618"/>
          </a:xfrm>
        </p:spPr>
        <p:txBody>
          <a:bodyPr/>
          <a:lstStyle/>
          <a:p>
            <a:r>
              <a:rPr lang="sk-SK" dirty="0" smtClean="0">
                <a:solidFill>
                  <a:schemeClr val="tx1"/>
                </a:solidFill>
              </a:rPr>
              <a:t>Pretrvávajúca dominancia zhodnotenia amerických akcií</a:t>
            </a:r>
            <a:endParaRPr lang="sk-SK" dirty="0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79376" y="6309320"/>
            <a:ext cx="4680520" cy="29364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29883" y="1591179"/>
            <a:ext cx="8054619" cy="48965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8566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13145"/>
            <a:ext cx="12192000" cy="6858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dirty="0"/>
          </a:p>
        </p:txBody>
      </p:sp>
      <p:pic>
        <p:nvPicPr>
          <p:cNvPr id="3" name="Obrázok 2">
            <a:extLst>
              <a:ext uri="{FF2B5EF4-FFF2-40B4-BE49-F238E27FC236}">
                <a16:creationId xmlns:a16="http://schemas.microsoft.com/office/drawing/2014/main" id="{E4D40B0B-60DE-4BC7-9EE3-ACEFB31A8C7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12424" y="4797152"/>
            <a:ext cx="2030630" cy="180581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87488" y="562285"/>
            <a:ext cx="9144000" cy="838618"/>
          </a:xfrm>
        </p:spPr>
        <p:txBody>
          <a:bodyPr/>
          <a:lstStyle/>
          <a:p>
            <a:r>
              <a:rPr lang="sk-SK" dirty="0" smtClean="0">
                <a:solidFill>
                  <a:schemeClr val="tx1"/>
                </a:solidFill>
              </a:rPr>
              <a:t>Inflácia</a:t>
            </a:r>
            <a:endParaRPr lang="sk-SK" dirty="0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79376" y="6309320"/>
            <a:ext cx="4680520" cy="29364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75520" y="1482902"/>
            <a:ext cx="3142445" cy="5071353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536160" y="1421240"/>
            <a:ext cx="3279025" cy="50298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9108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13145"/>
            <a:ext cx="12192000" cy="6858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dirty="0"/>
          </a:p>
        </p:txBody>
      </p:sp>
      <p:pic>
        <p:nvPicPr>
          <p:cNvPr id="3" name="Obrázok 2">
            <a:extLst>
              <a:ext uri="{FF2B5EF4-FFF2-40B4-BE49-F238E27FC236}">
                <a16:creationId xmlns:a16="http://schemas.microsoft.com/office/drawing/2014/main" id="{E4D40B0B-60DE-4BC7-9EE3-ACEFB31A8C7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12424" y="4797152"/>
            <a:ext cx="2030630" cy="180581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87488" y="562285"/>
            <a:ext cx="9144000" cy="838618"/>
          </a:xfrm>
        </p:spPr>
        <p:txBody>
          <a:bodyPr/>
          <a:lstStyle/>
          <a:p>
            <a:r>
              <a:rPr lang="sk-SK" dirty="0" smtClean="0">
                <a:solidFill>
                  <a:schemeClr val="tx1"/>
                </a:solidFill>
              </a:rPr>
              <a:t>Monetárna politika</a:t>
            </a:r>
            <a:endParaRPr lang="sk-SK" dirty="0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79376" y="6309320"/>
            <a:ext cx="4680520" cy="29364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35560" y="1400903"/>
            <a:ext cx="7848872" cy="53384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706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pic>
        <p:nvPicPr>
          <p:cNvPr id="3" name="Obrázok 2">
            <a:extLst>
              <a:ext uri="{FF2B5EF4-FFF2-40B4-BE49-F238E27FC236}">
                <a16:creationId xmlns:a16="http://schemas.microsoft.com/office/drawing/2014/main" id="{E4D40B0B-60DE-4BC7-9EE3-ACEFB31A8C7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12424" y="4797152"/>
            <a:ext cx="2030630" cy="180581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87488" y="562285"/>
            <a:ext cx="9144000" cy="838618"/>
          </a:xfrm>
        </p:spPr>
        <p:txBody>
          <a:bodyPr/>
          <a:lstStyle/>
          <a:p>
            <a:r>
              <a:rPr lang="sk-SK" dirty="0" smtClean="0">
                <a:solidFill>
                  <a:schemeClr val="tx1"/>
                </a:solidFill>
              </a:rPr>
              <a:t>10 ročné výnosy – US, GER</a:t>
            </a:r>
            <a:endParaRPr lang="sk-SK" dirty="0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79376" y="6309320"/>
            <a:ext cx="4680520" cy="29364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1180" y="1963188"/>
            <a:ext cx="5764820" cy="3616536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59489" y="1963188"/>
            <a:ext cx="5764820" cy="36165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2102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pic>
        <p:nvPicPr>
          <p:cNvPr id="3" name="Obrázok 2">
            <a:extLst>
              <a:ext uri="{FF2B5EF4-FFF2-40B4-BE49-F238E27FC236}">
                <a16:creationId xmlns:a16="http://schemas.microsoft.com/office/drawing/2014/main" id="{E4D40B0B-60DE-4BC7-9EE3-ACEFB31A8C7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12424" y="4797152"/>
            <a:ext cx="2030630" cy="180581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87488" y="562285"/>
            <a:ext cx="9144000" cy="838618"/>
          </a:xfrm>
        </p:spPr>
        <p:txBody>
          <a:bodyPr/>
          <a:lstStyle/>
          <a:p>
            <a:r>
              <a:rPr lang="sk-SK" dirty="0" smtClean="0">
                <a:solidFill>
                  <a:schemeClr val="tx1"/>
                </a:solidFill>
              </a:rPr>
              <a:t>10 ročné výnosy – SR, CZ</a:t>
            </a:r>
            <a:endParaRPr lang="sk-SK" dirty="0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79376" y="6309320"/>
            <a:ext cx="4680520" cy="29364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3352" y="1700808"/>
            <a:ext cx="5853880" cy="3672408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57345" y="1700808"/>
            <a:ext cx="5853881" cy="36724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6168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B_vseobecna_v4">
  <a:themeElements>
    <a:clrScheme name="Tmava_Modra_TB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C3573"/>
      </a:accent1>
      <a:accent2>
        <a:srgbClr val="384D86"/>
      </a:accent2>
      <a:accent3>
        <a:srgbClr val="5D6B9D"/>
      </a:accent3>
      <a:accent4>
        <a:srgbClr val="858FB8"/>
      </a:accent4>
      <a:accent5>
        <a:srgbClr val="BABDD8"/>
      </a:accent5>
      <a:accent6>
        <a:srgbClr val="384D86"/>
      </a:accent6>
      <a:hlink>
        <a:srgbClr val="0563C1"/>
      </a:hlink>
      <a:folHlink>
        <a:srgbClr val="954F72"/>
      </a:folHlink>
    </a:clrScheme>
    <a:fontScheme name="NimbusTB">
      <a:majorFont>
        <a:latin typeface="Nimbus Sans D OT"/>
        <a:ea typeface=""/>
        <a:cs typeface=""/>
      </a:majorFont>
      <a:minorFont>
        <a:latin typeface="Nimbus Sans D O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AM" id="{CCD1F683-3FD7-41EB-AE85-EA4C0D79471C}" vid="{46495A15-231F-4644-A19F-36F8722924E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TAM</Template>
  <TotalTime>10980</TotalTime>
  <Words>75</Words>
  <Application>Microsoft Office PowerPoint</Application>
  <PresentationFormat>Widescreen</PresentationFormat>
  <Paragraphs>21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 Light</vt:lpstr>
      <vt:lpstr>Nimbus Sans D OT</vt:lpstr>
      <vt:lpstr>TB_vseobecna_v4</vt:lpstr>
      <vt:lpstr>Finančné trhy 2021</vt:lpstr>
      <vt:lpstr>2021</vt:lpstr>
      <vt:lpstr>Akcie – S&amp;P500</vt:lpstr>
      <vt:lpstr>Firemné zisky – motor rastu akcií</vt:lpstr>
      <vt:lpstr>Pretrvávajúca dominancia zhodnotenia amerických akcií</vt:lpstr>
      <vt:lpstr>Inflácia</vt:lpstr>
      <vt:lpstr>Monetárna politika</vt:lpstr>
      <vt:lpstr>10 ročné výnosy – US, GER</vt:lpstr>
      <vt:lpstr>10 ročné výnosy – SR, CZ</vt:lpstr>
      <vt:lpstr>Ropa</vt:lpstr>
      <vt:lpstr>Výkonnosť jednotlivých tried aktív</vt:lpstr>
      <vt:lpstr>Ďakujem za Vašu pozornosť.</vt:lpstr>
    </vt:vector>
  </TitlesOfParts>
  <Company>Tatra banka a.s.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Výkonnosti TAM&amp;DDS</dc:title>
  <dc:creator>Michal Majek</dc:creator>
  <cp:lastModifiedBy>Marek Prokopec</cp:lastModifiedBy>
  <cp:revision>119</cp:revision>
  <dcterms:created xsi:type="dcterms:W3CDTF">2019-11-22T12:03:52Z</dcterms:created>
  <dcterms:modified xsi:type="dcterms:W3CDTF">2021-11-02T18:37:51Z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2a6524ed-fb1a-49fd-bafe-15c5e5ffd047_Enabled">
    <vt:lpwstr>true</vt:lpwstr>
  </property>
  <property fmtid="{D5CDD505-2E9C-101B-9397-08002B2CF9AE}" pid="3" name="MSIP_Label_2a6524ed-fb1a-49fd-bafe-15c5e5ffd047_SetDate">
    <vt:lpwstr>2021-01-08T10:09:48Z</vt:lpwstr>
  </property>
  <property fmtid="{D5CDD505-2E9C-101B-9397-08002B2CF9AE}" pid="4" name="MSIP_Label_2a6524ed-fb1a-49fd-bafe-15c5e5ffd047_Method">
    <vt:lpwstr>Standard</vt:lpwstr>
  </property>
  <property fmtid="{D5CDD505-2E9C-101B-9397-08002B2CF9AE}" pid="5" name="MSIP_Label_2a6524ed-fb1a-49fd-bafe-15c5e5ffd047_Name">
    <vt:lpwstr>Internal</vt:lpwstr>
  </property>
  <property fmtid="{D5CDD505-2E9C-101B-9397-08002B2CF9AE}" pid="6" name="MSIP_Label_2a6524ed-fb1a-49fd-bafe-15c5e5ffd047_SiteId">
    <vt:lpwstr>9b511fda-f0b1-43a5-b06e-1e720f64520a</vt:lpwstr>
  </property>
  <property fmtid="{D5CDD505-2E9C-101B-9397-08002B2CF9AE}" pid="7" name="MSIP_Label_2a6524ed-fb1a-49fd-bafe-15c5e5ffd047_ActionId">
    <vt:lpwstr/>
  </property>
  <property fmtid="{D5CDD505-2E9C-101B-9397-08002B2CF9AE}" pid="8" name="MSIP_Label_2a6524ed-fb1a-49fd-bafe-15c5e5ffd047_ContentBits">
    <vt:lpwstr>0</vt:lpwstr>
  </property>
</Properties>
</file>