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603CF-9D6F-4E05-9FFE-87827FA0A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C1A5B9-6C39-4ACE-ADA9-0262817F2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1714F16-15C3-4C0F-8D36-A77811780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4E8B4D7-4DC8-4861-B21B-28122483B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324CF0F-2136-4CDB-8CF6-FE0880A7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514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9B5C7-C7BC-41D9-BF91-764985A33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89E92B9-A855-4EAF-8FD6-AE81BA5AC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C47F0B3-F3BF-4428-828D-CA0527566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C92D838-AEFA-40EF-BBC3-AB90274F0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0CFDAA5-C1CF-4B06-912D-4ABC9695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263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4EC4E25-200E-45DA-94C7-CA0BFF345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05EBA53-96EA-4D92-BFF5-24D52D5F4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D5A7CB8-DD57-4F21-B43D-DE630F14A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1A847BE-21E7-4EF8-B1F5-0C75BE57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F0A2822-AA71-4D77-87CA-D1CC5359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791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D035F-4066-4230-9E17-606564E9A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8F8CD2B-B3A4-4076-8EAE-31A279E67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132E84-EB2C-4B5A-860B-5E8D22EED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8BDD06D-30DA-4803-8ACF-30978F65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335DE8D-D8A7-4740-A5F0-1DE12D217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64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7BC1D-90A7-46C8-84DF-B1AC6B6C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17F7A9-2F2C-4A42-97C8-2C8313A92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4793A7C-8687-46A1-A6DA-3F722BA1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27E7777-7457-4E07-8AEF-18D572D57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1D260A8-43B0-447B-AE7F-60522D5FC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629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A4974-49FD-4F75-BEFA-75494F58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0A962A-4319-4D7E-811F-756EC5753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39FC03E-D9D1-4028-8CD9-DCCAF1138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C4139D0-C4F2-4998-A2BF-A42742CD5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0E2478F-6551-44EF-A909-D46546B8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CAB3C2D-6CAD-4CC2-8483-A1C7EFC1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691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56E77-F57C-4FD4-A62C-CA49D7BB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928322-C353-49E7-A768-66A3D3F82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9754121-C2F0-4C00-BEA4-7E9026441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8ABAC1-EB49-4FBA-B6B5-2F7085DB8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3AACCD2-BB99-4FF4-B1F9-065B57669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D732095-93CE-4090-893E-6FFD2E146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DD1B0449-8A2A-458A-8687-1B85A458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9C95082-1EC4-49B0-8604-29D8C3CE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800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552ED-CF83-4239-8E47-D3A74AA7F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1D49AFF-616D-4724-9391-7C0E3F23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04496D8-9A7C-4085-85F2-ED3CCFE36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60F5AAA-5EAC-495F-8F05-0017EF50F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501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21A3F35-E305-459E-907C-2DB90A3D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74824CF-9DB5-4232-A04E-5544B1301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E8E8FAB-935B-4804-88D0-68F4FB82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606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6E7BE-18D7-44B9-BE1C-14BCB3AC9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E7D565-E2AD-433E-9695-8F6AD5547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18FAA1-BC2B-4F8F-AB38-440127195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449B0FD-E33C-4E82-90CC-A8C5373E4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5C52415-CDCE-4B30-9172-6A5C9CEEF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A8A2B7A-2481-4E55-831F-2AF732F4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679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4FD86-087C-4316-AAF2-E5480F31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4BB758D-B5B1-45E2-A7B2-75EC5D353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D176D1-02B2-467C-9856-1A71E11B7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5F78A77-2920-4C4C-894B-7D3088AA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16EA3A6-4210-447F-ADBB-811426077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0194806-BE08-4A75-8F24-D54333C6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754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FDBEEF5-D8B1-4EDE-A15C-063BAA31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109F30-4B19-4B12-B621-F75C3B784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A1647C2-902E-4809-A0D4-2E4CDE1E7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BA788-8794-4578-8A50-99B03FE9978A}" type="datetimeFigureOut">
              <a:rPr lang="sk-SK" smtClean="0"/>
              <a:t>5. 11. 2021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74CCECF-4247-401C-B3BC-FF8B9359F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E6FE14A-C6A6-4547-AAD5-3C6872D39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5007F-62C7-4E27-BD31-A700F0B9A1B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144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CF851-CFB4-4C5A-9FB8-62CAE5545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Konferencia kolektívneho investovania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BD17E0-BBEA-48FE-A523-F6BBC23C1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b="1" dirty="0"/>
              <a:t>Zochova chata 4.11.2021</a:t>
            </a:r>
          </a:p>
        </p:txBody>
      </p:sp>
    </p:spTree>
    <p:extLst>
      <p:ext uri="{BB962C8B-B14F-4D97-AF65-F5344CB8AC3E}">
        <p14:creationId xmlns:p14="http://schemas.microsoft.com/office/powerpoint/2010/main" val="385058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90A7B-BA3E-4326-B72B-19F4B3D8D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sk-SK" sz="4000" b="1" dirty="0"/>
              <a:t>Vývoj legislatívy v oblasti kolektívneho investovania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C45922BC-7C21-4664-BE60-D4A200DC4B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108050"/>
              </p:ext>
            </p:extLst>
          </p:nvPr>
        </p:nvGraphicFramePr>
        <p:xfrm>
          <a:off x="838200" y="1422400"/>
          <a:ext cx="1065348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161">
                  <a:extLst>
                    <a:ext uri="{9D8B030D-6E8A-4147-A177-3AD203B41FA5}">
                      <a16:colId xmlns:a16="http://schemas.microsoft.com/office/drawing/2014/main" val="2487889188"/>
                    </a:ext>
                  </a:extLst>
                </a:gridCol>
                <a:gridCol w="1521553">
                  <a:extLst>
                    <a:ext uri="{9D8B030D-6E8A-4147-A177-3AD203B41FA5}">
                      <a16:colId xmlns:a16="http://schemas.microsoft.com/office/drawing/2014/main" val="3567153767"/>
                    </a:ext>
                  </a:extLst>
                </a:gridCol>
                <a:gridCol w="1748972">
                  <a:extLst>
                    <a:ext uri="{9D8B030D-6E8A-4147-A177-3AD203B41FA5}">
                      <a16:colId xmlns:a16="http://schemas.microsoft.com/office/drawing/2014/main" val="3434586439"/>
                    </a:ext>
                  </a:extLst>
                </a:gridCol>
                <a:gridCol w="1836057">
                  <a:extLst>
                    <a:ext uri="{9D8B030D-6E8A-4147-A177-3AD203B41FA5}">
                      <a16:colId xmlns:a16="http://schemas.microsoft.com/office/drawing/2014/main" val="564145670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1280674403"/>
                    </a:ext>
                  </a:extLst>
                </a:gridCol>
                <a:gridCol w="1890486">
                  <a:extLst>
                    <a:ext uri="{9D8B030D-6E8A-4147-A177-3AD203B41FA5}">
                      <a16:colId xmlns:a16="http://schemas.microsoft.com/office/drawing/2014/main" val="2923569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248/1992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385/1999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594/2003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203/2011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bg1"/>
                          </a:solidFill>
                        </a:rPr>
                        <a:t>?/202x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75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Počet strán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670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3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Počet paragrafov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444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560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Počet slov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5 364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22 461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45 342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122 603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245 206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532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Nárast počtu slov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4,19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2,02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2,70 x</a:t>
                      </a:r>
                    </a:p>
                    <a:p>
                      <a:pPr algn="ctr"/>
                      <a:r>
                        <a:rPr lang="sk-SK" dirty="0"/>
                        <a:t>(22,85 x r. 1992)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2,00 x 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 (45,71 x r. 1992?)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900066"/>
                  </a:ext>
                </a:extLst>
              </a:tr>
            </a:tbl>
          </a:graphicData>
        </a:graphic>
      </p:graphicFrame>
      <p:sp>
        <p:nvSpPr>
          <p:cNvPr id="5" name="BlokTextu 4">
            <a:extLst>
              <a:ext uri="{FF2B5EF4-FFF2-40B4-BE49-F238E27FC236}">
                <a16:creationId xmlns:a16="http://schemas.microsoft.com/office/drawing/2014/main" id="{EFA15D5B-8F86-4EAA-8ED8-4B663D1CC259}"/>
              </a:ext>
            </a:extLst>
          </p:cNvPr>
          <p:cNvSpPr txBox="1"/>
          <p:nvPr/>
        </p:nvSpPr>
        <p:spPr>
          <a:xfrm>
            <a:off x="876300" y="3630553"/>
            <a:ext cx="10439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Ďalšie dokumenty upravujúce/doplňujúce základnú legislatívu: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Smernica UCITS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Smernica AIFMD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Delegované nariadenia Komisie EÚ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Opatrenia NBS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Metodické usmernenia NBS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Odporúčania NBS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Stanoviská NBS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/>
              <a:t>Ďalšia pridružená legislatíva (Zákon o cenných papieroch, Obchodný zákonník, Zákon o ochrane pred legalizáciou príjmov s trestnej činnosti, ESG legislatíva....)</a:t>
            </a:r>
          </a:p>
        </p:txBody>
      </p:sp>
    </p:spTree>
    <p:extLst>
      <p:ext uri="{BB962C8B-B14F-4D97-AF65-F5344CB8AC3E}">
        <p14:creationId xmlns:p14="http://schemas.microsoft.com/office/powerpoint/2010/main" val="195116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4A847-C4F9-4371-AC72-F4619B70B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Rast regulácie - vplyv na kolektívne investovanie a finančný trh 1/2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5F95D0-68D1-40FC-B527-F28E9CD87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i="0" dirty="0">
                <a:solidFill>
                  <a:srgbClr val="000000"/>
                </a:solidFill>
                <a:effectLst/>
                <a:latin typeface="+mj-lt"/>
              </a:rPr>
              <a:t>Zvýšené personálne nároky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Zvýšené nároky na IT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Zvýšené náklady správcov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Zložitejšie - zdĺhavejšie postupy rozhodovania pri distribúcii, marketingu, poskytovaní služieb a investíciách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Nové vlny centrálnej regulácie = </a:t>
            </a:r>
            <a:r>
              <a:rPr lang="sk-SK" b="1" dirty="0" err="1">
                <a:solidFill>
                  <a:srgbClr val="000000"/>
                </a:solidFill>
                <a:latin typeface="+mj-lt"/>
              </a:rPr>
              <a:t>zneprehľadnenie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 právneho prostredia oblasti KI = ťažšie dodržiavanie zákonov = ťažšia kontrola dodržiavania (spory o výklady zákonov, zúženie pozornosti na gramatický výklad zákonov, ...)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Zmena spôsobu prítomnosti najmä zahraničných spoločností na Slovensku (pobočky...)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Odchod kreatívnych ľudí z odvetvia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Stagnácia rozvoja odvetvia</a:t>
            </a:r>
          </a:p>
          <a:p>
            <a:endParaRPr lang="sk-SK" b="1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988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D3EFF-8970-4534-BEC5-1650CF9F1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Regulácia - vplyv na kolektívne investovanie a finančný trh 2/2</a:t>
            </a:r>
            <a:endParaRPr lang="sk-SK" sz="4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616E9CA-E862-4045-AC62-25B09CA1D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81289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0000"/>
                </a:solidFill>
                <a:latin typeface="+mj-lt"/>
              </a:rPr>
              <a:t>Vznik </a:t>
            </a:r>
            <a:r>
              <a:rPr lang="sk-SK" b="1" dirty="0" err="1">
                <a:solidFill>
                  <a:srgbClr val="000000"/>
                </a:solidFill>
                <a:latin typeface="+mj-lt"/>
              </a:rPr>
              <a:t>fintechov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 (</a:t>
            </a:r>
            <a:r>
              <a:rPr lang="sk-SK" b="1" dirty="0" err="1">
                <a:solidFill>
                  <a:srgbClr val="000000"/>
                </a:solidFill>
                <a:latin typeface="+mj-lt"/>
              </a:rPr>
              <a:t>crowdfunding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, </a:t>
            </a:r>
            <a:r>
              <a:rPr lang="sk-SK" b="1" dirty="0" err="1">
                <a:solidFill>
                  <a:srgbClr val="000000"/>
                </a:solidFill>
                <a:latin typeface="+mj-lt"/>
              </a:rPr>
              <a:t>cryptomeny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, ...) – snaha o vyhnutie sa regulácii</a:t>
            </a:r>
          </a:p>
          <a:p>
            <a:endParaRPr lang="sk-SK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164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F5DA3-600F-45BD-B7F5-287DD736E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sk-SK" sz="4000" b="1" dirty="0"/>
              <a:t>Ako ďalej?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AE6993-A546-42E8-B0FB-E068593D6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Pre formuláciu pravidiel a zákonov viac používať definície princípov fungovania namiesto snahy o detailný popis všetkých procesov v subjektoch = ponechanie subjektom viac priestoru pre kreativitu.</a:t>
            </a:r>
          </a:p>
          <a:p>
            <a:r>
              <a:rPr lang="sk-SK" dirty="0"/>
              <a:t>Pri prijímaní novej legislatívy viac komunikovať so subjektami na trhu prostredníctvom konferencií a workshopov.</a:t>
            </a:r>
          </a:p>
          <a:p>
            <a:r>
              <a:rPr lang="sk-SK" dirty="0"/>
              <a:t>Nastavenie rovnakej úrovne zachádzania so subjektami na finančnom trhu v oblastiach legislatívy a v daňovej oblasti</a:t>
            </a:r>
          </a:p>
        </p:txBody>
      </p:sp>
    </p:spTree>
    <p:extLst>
      <p:ext uri="{BB962C8B-B14F-4D97-AF65-F5344CB8AC3E}">
        <p14:creationId xmlns:p14="http://schemas.microsoft.com/office/powerpoint/2010/main" val="44740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8D7FB-551D-4161-B551-B5CB661E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E60B6BD-E609-41EE-820E-EECC21825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b="1" dirty="0">
                <a:latin typeface="+mj-lt"/>
              </a:rPr>
              <a:t>„Bez regulácie to nepôjde“</a:t>
            </a:r>
          </a:p>
          <a:p>
            <a:endParaRPr lang="sk-SK" b="1" dirty="0">
              <a:latin typeface="+mj-lt"/>
            </a:endParaRPr>
          </a:p>
          <a:p>
            <a:r>
              <a:rPr lang="sk-SK" b="1" dirty="0">
                <a:latin typeface="+mj-lt"/>
              </a:rPr>
              <a:t>Regulácia je dôležitá pre:</a:t>
            </a:r>
          </a:p>
          <a:p>
            <a:pPr lvl="3"/>
            <a:r>
              <a:rPr lang="sk-SK" sz="2400" b="1" dirty="0">
                <a:latin typeface="+mj-lt"/>
              </a:rPr>
              <a:t>Nastavenie pravidiel účastníkom trhu a,</a:t>
            </a:r>
          </a:p>
          <a:p>
            <a:pPr lvl="3"/>
            <a:r>
              <a:rPr lang="sk-SK" sz="2400" b="1" dirty="0">
                <a:latin typeface="+mj-lt"/>
              </a:rPr>
              <a:t>Zvýšenie </a:t>
            </a:r>
            <a:r>
              <a:rPr lang="sk-SK" sz="2400" b="1">
                <a:latin typeface="+mj-lt"/>
              </a:rPr>
              <a:t>dôveryhodnosti verejnosti v </a:t>
            </a:r>
            <a:r>
              <a:rPr lang="sk-SK" sz="2400" b="1" dirty="0">
                <a:latin typeface="+mj-lt"/>
              </a:rPr>
              <a:t>trh ako taký</a:t>
            </a:r>
          </a:p>
          <a:p>
            <a:pPr lvl="3"/>
            <a:endParaRPr lang="sk-SK" sz="2400" b="1" dirty="0">
              <a:latin typeface="+mj-lt"/>
            </a:endParaRPr>
          </a:p>
          <a:p>
            <a:pPr marL="0" lvl="3" indent="0" algn="ctr">
              <a:spcBef>
                <a:spcPts val="1000"/>
              </a:spcBef>
              <a:buNone/>
            </a:pPr>
            <a:r>
              <a:rPr lang="sk-SK" sz="2800" b="1" dirty="0">
                <a:latin typeface="+mj-lt"/>
              </a:rPr>
              <a:t>„niekedy je však menej viac ...“</a:t>
            </a:r>
          </a:p>
          <a:p>
            <a:pPr marL="0" lvl="3" indent="0" algn="ctr">
              <a:spcBef>
                <a:spcPts val="1000"/>
              </a:spcBef>
              <a:buNone/>
            </a:pPr>
            <a:endParaRPr lang="sk-SK" sz="2800" b="1" dirty="0">
              <a:latin typeface="+mj-lt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998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405E9D-3094-4B36-9142-A71EBCA3E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Vízia budúcnosti kolektívneho investovania v SR - výzvy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E5D6DA5-1821-46AA-B0E4-B80818E3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>
                <a:latin typeface="+mj-lt"/>
              </a:rPr>
              <a:t>Obdobie nízkych úrokových sadzieb bude pravdepodobne pokračovať = investori budú hľadať nové investičné príležitosti = rast NAV v sektore</a:t>
            </a:r>
          </a:p>
          <a:p>
            <a:r>
              <a:rPr lang="sk-SK" b="1" dirty="0">
                <a:solidFill>
                  <a:srgbClr val="000000"/>
                </a:solidFill>
                <a:latin typeface="+mj-lt"/>
              </a:rPr>
              <a:t>Dostupnosť rôznorodých investičných možností online celosvetovo = rast konkurencie v sektore</a:t>
            </a:r>
            <a:endParaRPr lang="sk-SK" b="1" dirty="0">
              <a:latin typeface="+mj-lt"/>
            </a:endParaRPr>
          </a:p>
          <a:p>
            <a:r>
              <a:rPr lang="sk-SK" b="1" dirty="0">
                <a:latin typeface="+mj-lt"/>
              </a:rPr>
              <a:t>Inovácie mimo sektor kolektívneho investovania budú pokračovať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 = rast konkurencie v sektore</a:t>
            </a:r>
          </a:p>
          <a:p>
            <a:r>
              <a:rPr lang="sk-SK" b="1" dirty="0">
                <a:latin typeface="+mj-lt"/>
              </a:rPr>
              <a:t>Tlak na znižovanie nákladov na prevádzku správcovských spoločností a distribúciu podielových listov</a:t>
            </a:r>
          </a:p>
          <a:p>
            <a:r>
              <a:rPr lang="sk-SK" b="1" dirty="0">
                <a:latin typeface="+mj-lt"/>
              </a:rPr>
              <a:t>Vyššia miera digitalizácie procesov – znižovanie počtu </a:t>
            </a:r>
            <a:r>
              <a:rPr lang="sk-SK" b="1">
                <a:latin typeface="+mj-lt"/>
              </a:rPr>
              <a:t>zamestancov</a:t>
            </a:r>
            <a:endParaRPr lang="sk-SK" b="1" dirty="0">
              <a:latin typeface="+mj-lt"/>
            </a:endParaRPr>
          </a:p>
          <a:p>
            <a:endParaRPr lang="sk-SK" b="1" dirty="0">
              <a:latin typeface="+mj-lt"/>
            </a:endParaRPr>
          </a:p>
          <a:p>
            <a:endParaRPr lang="sk-SK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1434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400</Words>
  <Application>Microsoft Office PowerPoint</Application>
  <PresentationFormat>Širokouhlá</PresentationFormat>
  <Paragraphs>74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Motív Office</vt:lpstr>
      <vt:lpstr>Konferencia kolektívneho investovania</vt:lpstr>
      <vt:lpstr>Vývoj legislatívy v oblasti kolektívneho investovania</vt:lpstr>
      <vt:lpstr>Rast regulácie - vplyv na kolektívne investovanie a finančný trh 1/2</vt:lpstr>
      <vt:lpstr>Regulácia - vplyv na kolektívne investovanie a finančný trh 2/2</vt:lpstr>
      <vt:lpstr>Ako ďalej?</vt:lpstr>
      <vt:lpstr>Záver</vt:lpstr>
      <vt:lpstr>Vízia budúcnosti kolektívneho investovania v SR - výzvy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Vladimir Bencz</dc:creator>
  <cp:lastModifiedBy>Vladimir Bencz</cp:lastModifiedBy>
  <cp:revision>52</cp:revision>
  <dcterms:created xsi:type="dcterms:W3CDTF">2021-11-03T16:45:39Z</dcterms:created>
  <dcterms:modified xsi:type="dcterms:W3CDTF">2021-11-05T06:43:52Z</dcterms:modified>
</cp:coreProperties>
</file>