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97" r:id="rId3"/>
    <p:sldId id="289" r:id="rId4"/>
    <p:sldId id="261" r:id="rId5"/>
    <p:sldId id="299" r:id="rId6"/>
    <p:sldId id="262" r:id="rId7"/>
    <p:sldId id="298" r:id="rId8"/>
    <p:sldId id="295" r:id="rId9"/>
    <p:sldId id="300" r:id="rId10"/>
    <p:sldId id="259" r:id="rId11"/>
    <p:sldId id="264" r:id="rId12"/>
    <p:sldId id="265" r:id="rId13"/>
    <p:sldId id="301" r:id="rId14"/>
    <p:sldId id="267" r:id="rId15"/>
    <p:sldId id="268" r:id="rId16"/>
    <p:sldId id="287" r:id="rId17"/>
    <p:sldId id="272" r:id="rId18"/>
    <p:sldId id="304" r:id="rId19"/>
    <p:sldId id="303" r:id="rId20"/>
    <p:sldId id="273" r:id="rId21"/>
    <p:sldId id="275" r:id="rId22"/>
    <p:sldId id="276" r:id="rId23"/>
    <p:sldId id="279" r:id="rId24"/>
    <p:sldId id="280" r:id="rId25"/>
    <p:sldId id="283" r:id="rId26"/>
    <p:sldId id="282" r:id="rId27"/>
    <p:sldId id="281" r:id="rId28"/>
    <p:sldId id="286" r:id="rId29"/>
    <p:sldId id="285" r:id="rId30"/>
    <p:sldId id="288" r:id="rId31"/>
    <p:sldId id="302" r:id="rId3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1" d="100"/>
          <a:sy n="81" d="100"/>
        </p:scale>
        <p:origin x="190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40570367300585E-2"/>
          <c:y val="3.6981005210959823E-2"/>
          <c:w val="0.81340363156359841"/>
          <c:h val="0.84638614575598625"/>
        </c:manualLayout>
      </c:layout>
      <c:lineChart>
        <c:grouping val="standard"/>
        <c:varyColors val="0"/>
        <c:ser>
          <c:idx val="0"/>
          <c:order val="0"/>
          <c:tx>
            <c:v>Eurekahedge AI HF Index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305-4385-840B-55BBACDB711E}"/>
                </c:ext>
              </c:extLst>
            </c:dLbl>
            <c:dLbl>
              <c:idx val="6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305-4385-840B-55BBACDB71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Sheet1!$B$9:$B$78</c:f>
              <c:numCache>
                <c:formatCode>d\.\ m\.\ yyyy</c:formatCode>
                <c:ptCount val="70"/>
                <c:pt idx="0">
                  <c:v>42369</c:v>
                </c:pt>
                <c:pt idx="1">
                  <c:v>42400</c:v>
                </c:pt>
                <c:pt idx="2">
                  <c:v>42429</c:v>
                </c:pt>
                <c:pt idx="3">
                  <c:v>42460</c:v>
                </c:pt>
                <c:pt idx="4">
                  <c:v>42490</c:v>
                </c:pt>
                <c:pt idx="5">
                  <c:v>42521</c:v>
                </c:pt>
                <c:pt idx="6">
                  <c:v>42551</c:v>
                </c:pt>
                <c:pt idx="7">
                  <c:v>42582</c:v>
                </c:pt>
                <c:pt idx="8">
                  <c:v>42613</c:v>
                </c:pt>
                <c:pt idx="9">
                  <c:v>42643</c:v>
                </c:pt>
                <c:pt idx="10">
                  <c:v>42674</c:v>
                </c:pt>
                <c:pt idx="11">
                  <c:v>42704</c:v>
                </c:pt>
                <c:pt idx="12">
                  <c:v>42735</c:v>
                </c:pt>
                <c:pt idx="13">
                  <c:v>42766</c:v>
                </c:pt>
                <c:pt idx="14">
                  <c:v>42794</c:v>
                </c:pt>
                <c:pt idx="15">
                  <c:v>42825</c:v>
                </c:pt>
                <c:pt idx="16">
                  <c:v>42855</c:v>
                </c:pt>
                <c:pt idx="17">
                  <c:v>42886</c:v>
                </c:pt>
                <c:pt idx="18">
                  <c:v>42916</c:v>
                </c:pt>
                <c:pt idx="19">
                  <c:v>42947</c:v>
                </c:pt>
                <c:pt idx="20">
                  <c:v>42978</c:v>
                </c:pt>
                <c:pt idx="21">
                  <c:v>43008</c:v>
                </c:pt>
                <c:pt idx="22">
                  <c:v>43039</c:v>
                </c:pt>
                <c:pt idx="23">
                  <c:v>43069</c:v>
                </c:pt>
                <c:pt idx="24">
                  <c:v>43100</c:v>
                </c:pt>
                <c:pt idx="25">
                  <c:v>43131</c:v>
                </c:pt>
                <c:pt idx="26">
                  <c:v>43159</c:v>
                </c:pt>
                <c:pt idx="27">
                  <c:v>43190</c:v>
                </c:pt>
                <c:pt idx="28">
                  <c:v>43220</c:v>
                </c:pt>
                <c:pt idx="29">
                  <c:v>43251</c:v>
                </c:pt>
                <c:pt idx="30">
                  <c:v>43281</c:v>
                </c:pt>
                <c:pt idx="31">
                  <c:v>43312</c:v>
                </c:pt>
                <c:pt idx="32">
                  <c:v>43343</c:v>
                </c:pt>
                <c:pt idx="33">
                  <c:v>43373</c:v>
                </c:pt>
                <c:pt idx="34">
                  <c:v>43404</c:v>
                </c:pt>
                <c:pt idx="35">
                  <c:v>43434</c:v>
                </c:pt>
                <c:pt idx="36">
                  <c:v>43465</c:v>
                </c:pt>
                <c:pt idx="37">
                  <c:v>43496</c:v>
                </c:pt>
                <c:pt idx="38">
                  <c:v>43524</c:v>
                </c:pt>
                <c:pt idx="39">
                  <c:v>43555</c:v>
                </c:pt>
                <c:pt idx="40">
                  <c:v>43585</c:v>
                </c:pt>
                <c:pt idx="41">
                  <c:v>43616</c:v>
                </c:pt>
                <c:pt idx="42">
                  <c:v>43646</c:v>
                </c:pt>
                <c:pt idx="43">
                  <c:v>43677</c:v>
                </c:pt>
                <c:pt idx="44">
                  <c:v>43708</c:v>
                </c:pt>
                <c:pt idx="45">
                  <c:v>43738</c:v>
                </c:pt>
                <c:pt idx="46">
                  <c:v>43769</c:v>
                </c:pt>
                <c:pt idx="47">
                  <c:v>43799</c:v>
                </c:pt>
                <c:pt idx="48">
                  <c:v>43830</c:v>
                </c:pt>
                <c:pt idx="49">
                  <c:v>43861</c:v>
                </c:pt>
                <c:pt idx="50">
                  <c:v>43890</c:v>
                </c:pt>
                <c:pt idx="51">
                  <c:v>43921</c:v>
                </c:pt>
                <c:pt idx="52">
                  <c:v>43951</c:v>
                </c:pt>
                <c:pt idx="53">
                  <c:v>43982</c:v>
                </c:pt>
                <c:pt idx="54">
                  <c:v>44012</c:v>
                </c:pt>
                <c:pt idx="55">
                  <c:v>44043</c:v>
                </c:pt>
                <c:pt idx="56">
                  <c:v>44074</c:v>
                </c:pt>
                <c:pt idx="57">
                  <c:v>44104</c:v>
                </c:pt>
                <c:pt idx="58">
                  <c:v>44135</c:v>
                </c:pt>
                <c:pt idx="59">
                  <c:v>44165</c:v>
                </c:pt>
                <c:pt idx="60">
                  <c:v>44196</c:v>
                </c:pt>
                <c:pt idx="61">
                  <c:v>44227</c:v>
                </c:pt>
                <c:pt idx="62">
                  <c:v>44255</c:v>
                </c:pt>
                <c:pt idx="63">
                  <c:v>44286</c:v>
                </c:pt>
                <c:pt idx="64">
                  <c:v>44316</c:v>
                </c:pt>
                <c:pt idx="65">
                  <c:v>44347</c:v>
                </c:pt>
                <c:pt idx="66">
                  <c:v>44377</c:v>
                </c:pt>
                <c:pt idx="67">
                  <c:v>44408</c:v>
                </c:pt>
                <c:pt idx="68">
                  <c:v>44439</c:v>
                </c:pt>
                <c:pt idx="69">
                  <c:v>44469</c:v>
                </c:pt>
              </c:numCache>
            </c:numRef>
          </c:cat>
          <c:val>
            <c:numRef>
              <c:f>Sheet1!$F$9:$F$78</c:f>
              <c:numCache>
                <c:formatCode>0.00%</c:formatCode>
                <c:ptCount val="70"/>
                <c:pt idx="0">
                  <c:v>0</c:v>
                </c:pt>
                <c:pt idx="1">
                  <c:v>3.2927544734526082E-2</c:v>
                </c:pt>
                <c:pt idx="2">
                  <c:v>2.8270753886770139E-2</c:v>
                </c:pt>
                <c:pt idx="3">
                  <c:v>3.1460838955705395E-2</c:v>
                </c:pt>
                <c:pt idx="4">
                  <c:v>3.0544147843942548E-2</c:v>
                </c:pt>
                <c:pt idx="5">
                  <c:v>5.0491346435904916E-2</c:v>
                </c:pt>
                <c:pt idx="6">
                  <c:v>7.4435318275153817E-2</c:v>
                </c:pt>
                <c:pt idx="7">
                  <c:v>9.2402464065708401E-2</c:v>
                </c:pt>
                <c:pt idx="8">
                  <c:v>9.9992666471105718E-2</c:v>
                </c:pt>
                <c:pt idx="9">
                  <c:v>0.11656644177178044</c:v>
                </c:pt>
                <c:pt idx="10">
                  <c:v>0.10622616603109414</c:v>
                </c:pt>
                <c:pt idx="11">
                  <c:v>9.837929011440294E-2</c:v>
                </c:pt>
                <c:pt idx="12">
                  <c:v>0.10160604282780872</c:v>
                </c:pt>
                <c:pt idx="13">
                  <c:v>0.12177324728659422</c:v>
                </c:pt>
                <c:pt idx="14">
                  <c:v>0.1296201232032852</c:v>
                </c:pt>
                <c:pt idx="15">
                  <c:v>0.14282047521267227</c:v>
                </c:pt>
                <c:pt idx="16">
                  <c:v>0.15664417717805801</c:v>
                </c:pt>
                <c:pt idx="17">
                  <c:v>0.17233792901144018</c:v>
                </c:pt>
                <c:pt idx="18">
                  <c:v>0.16914784394250515</c:v>
                </c:pt>
                <c:pt idx="19">
                  <c:v>0.16757113523027267</c:v>
                </c:pt>
                <c:pt idx="20">
                  <c:v>0.18337488999706664</c:v>
                </c:pt>
                <c:pt idx="21">
                  <c:v>0.1848049281314168</c:v>
                </c:pt>
                <c:pt idx="22">
                  <c:v>0.19822528600762657</c:v>
                </c:pt>
                <c:pt idx="23">
                  <c:v>0.19881196831915515</c:v>
                </c:pt>
                <c:pt idx="24">
                  <c:v>0.19426518040481056</c:v>
                </c:pt>
                <c:pt idx="25">
                  <c:v>0.21586242299794645</c:v>
                </c:pt>
                <c:pt idx="26">
                  <c:v>0.19998533294221166</c:v>
                </c:pt>
                <c:pt idx="27">
                  <c:v>0.20390877090055715</c:v>
                </c:pt>
                <c:pt idx="28">
                  <c:v>0.18506160164271024</c:v>
                </c:pt>
                <c:pt idx="29">
                  <c:v>0.17329128776767377</c:v>
                </c:pt>
                <c:pt idx="30">
                  <c:v>0.16889117043121127</c:v>
                </c:pt>
                <c:pt idx="31">
                  <c:v>0.17065121736579636</c:v>
                </c:pt>
                <c:pt idx="32">
                  <c:v>0.16687444998533296</c:v>
                </c:pt>
                <c:pt idx="33">
                  <c:v>0.15539747726606046</c:v>
                </c:pt>
                <c:pt idx="34">
                  <c:v>0.12786007626870033</c:v>
                </c:pt>
                <c:pt idx="35">
                  <c:v>0.14487386330302132</c:v>
                </c:pt>
                <c:pt idx="36">
                  <c:v>0.14282047521267227</c:v>
                </c:pt>
                <c:pt idx="37">
                  <c:v>0.15935758286887647</c:v>
                </c:pt>
                <c:pt idx="38">
                  <c:v>0.1579275447345263</c:v>
                </c:pt>
                <c:pt idx="39">
                  <c:v>0.17384130243473139</c:v>
                </c:pt>
                <c:pt idx="40">
                  <c:v>0.17868143150483995</c:v>
                </c:pt>
                <c:pt idx="41">
                  <c:v>0.14670724552654724</c:v>
                </c:pt>
                <c:pt idx="42">
                  <c:v>0.180734819595189</c:v>
                </c:pt>
                <c:pt idx="43">
                  <c:v>0.1774347315928424</c:v>
                </c:pt>
                <c:pt idx="44">
                  <c:v>0.16940451745379881</c:v>
                </c:pt>
                <c:pt idx="45">
                  <c:v>0.17021120563215009</c:v>
                </c:pt>
                <c:pt idx="46">
                  <c:v>0.17501466705778812</c:v>
                </c:pt>
                <c:pt idx="47">
                  <c:v>0.19994866529774113</c:v>
                </c:pt>
                <c:pt idx="48">
                  <c:v>0.21465239073041942</c:v>
                </c:pt>
                <c:pt idx="49">
                  <c:v>0.21725579348782631</c:v>
                </c:pt>
                <c:pt idx="50">
                  <c:v>0.18216485772953916</c:v>
                </c:pt>
                <c:pt idx="51">
                  <c:v>0.18509826928718076</c:v>
                </c:pt>
                <c:pt idx="52">
                  <c:v>0.22088589029040762</c:v>
                </c:pt>
                <c:pt idx="53">
                  <c:v>0.23767967145790547</c:v>
                </c:pt>
                <c:pt idx="54">
                  <c:v>0.23782634203578734</c:v>
                </c:pt>
                <c:pt idx="55">
                  <c:v>0.23940305074801982</c:v>
                </c:pt>
                <c:pt idx="56">
                  <c:v>0.27552068055148138</c:v>
                </c:pt>
                <c:pt idx="57">
                  <c:v>0.26679378116749763</c:v>
                </c:pt>
                <c:pt idx="58">
                  <c:v>0.26558374889997038</c:v>
                </c:pt>
                <c:pt idx="59">
                  <c:v>0.3176884716925783</c:v>
                </c:pt>
                <c:pt idx="60">
                  <c:v>0.35116603109416245</c:v>
                </c:pt>
                <c:pt idx="61">
                  <c:v>0.31831182164857696</c:v>
                </c:pt>
                <c:pt idx="62">
                  <c:v>0.32164857729539431</c:v>
                </c:pt>
                <c:pt idx="63">
                  <c:v>0.3217585802288061</c:v>
                </c:pt>
                <c:pt idx="64">
                  <c:v>0.35989293047814597</c:v>
                </c:pt>
                <c:pt idx="65">
                  <c:v>0.36179964799061293</c:v>
                </c:pt>
                <c:pt idx="66">
                  <c:v>0.35248606629510104</c:v>
                </c:pt>
                <c:pt idx="67">
                  <c:v>0.36854649457318844</c:v>
                </c:pt>
                <c:pt idx="68">
                  <c:v>0.36913317688471681</c:v>
                </c:pt>
                <c:pt idx="69">
                  <c:v>0.34097242593135801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05-4385-840B-55BBACDB71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5469432"/>
        <c:axId val="665469760"/>
      </c:lineChart>
      <c:dateAx>
        <c:axId val="665469432"/>
        <c:scaling>
          <c:orientation val="minMax"/>
        </c:scaling>
        <c:delete val="0"/>
        <c:axPos val="b"/>
        <c:numFmt formatCode="d\.\ m\.\ 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65469760"/>
        <c:crosses val="autoZero"/>
        <c:auto val="1"/>
        <c:lblOffset val="100"/>
        <c:baseTimeUnit val="months"/>
        <c:majorUnit val="12"/>
        <c:majorTimeUnit val="months"/>
      </c:dateAx>
      <c:valAx>
        <c:axId val="66546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6546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46966278338025E-2"/>
          <c:y val="0.11959953568587589"/>
          <c:w val="0.36728891344722259"/>
          <c:h val="0.23491382790464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840570367300599E-2"/>
          <c:y val="3.6981005210959823E-2"/>
          <c:w val="0.81340363156359841"/>
          <c:h val="0.84638614575598625"/>
        </c:manualLayout>
      </c:layout>
      <c:lineChart>
        <c:grouping val="standard"/>
        <c:varyColors val="0"/>
        <c:ser>
          <c:idx val="0"/>
          <c:order val="0"/>
          <c:tx>
            <c:v>Eurekahedge AI HF Index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405-46BD-BEA1-F6B0FF256E3B}"/>
                </c:ext>
              </c:extLst>
            </c:dLbl>
            <c:dLbl>
              <c:idx val="6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05-46BD-BEA1-F6B0FF256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Sheet1!$B$9:$B$78</c:f>
              <c:numCache>
                <c:formatCode>d\.\ m\.\ yyyy</c:formatCode>
                <c:ptCount val="70"/>
                <c:pt idx="0">
                  <c:v>42369</c:v>
                </c:pt>
                <c:pt idx="1">
                  <c:v>42400</c:v>
                </c:pt>
                <c:pt idx="2">
                  <c:v>42429</c:v>
                </c:pt>
                <c:pt idx="3">
                  <c:v>42460</c:v>
                </c:pt>
                <c:pt idx="4">
                  <c:v>42490</c:v>
                </c:pt>
                <c:pt idx="5">
                  <c:v>42521</c:v>
                </c:pt>
                <c:pt idx="6">
                  <c:v>42551</c:v>
                </c:pt>
                <c:pt idx="7">
                  <c:v>42582</c:v>
                </c:pt>
                <c:pt idx="8">
                  <c:v>42613</c:v>
                </c:pt>
                <c:pt idx="9">
                  <c:v>42643</c:v>
                </c:pt>
                <c:pt idx="10">
                  <c:v>42674</c:v>
                </c:pt>
                <c:pt idx="11">
                  <c:v>42704</c:v>
                </c:pt>
                <c:pt idx="12">
                  <c:v>42735</c:v>
                </c:pt>
                <c:pt idx="13">
                  <c:v>42766</c:v>
                </c:pt>
                <c:pt idx="14">
                  <c:v>42794</c:v>
                </c:pt>
                <c:pt idx="15">
                  <c:v>42825</c:v>
                </c:pt>
                <c:pt idx="16">
                  <c:v>42855</c:v>
                </c:pt>
                <c:pt idx="17">
                  <c:v>42886</c:v>
                </c:pt>
                <c:pt idx="18">
                  <c:v>42916</c:v>
                </c:pt>
                <c:pt idx="19">
                  <c:v>42947</c:v>
                </c:pt>
                <c:pt idx="20">
                  <c:v>42978</c:v>
                </c:pt>
                <c:pt idx="21">
                  <c:v>43008</c:v>
                </c:pt>
                <c:pt idx="22">
                  <c:v>43039</c:v>
                </c:pt>
                <c:pt idx="23">
                  <c:v>43069</c:v>
                </c:pt>
                <c:pt idx="24">
                  <c:v>43100</c:v>
                </c:pt>
                <c:pt idx="25">
                  <c:v>43131</c:v>
                </c:pt>
                <c:pt idx="26">
                  <c:v>43159</c:v>
                </c:pt>
                <c:pt idx="27">
                  <c:v>43190</c:v>
                </c:pt>
                <c:pt idx="28">
                  <c:v>43220</c:v>
                </c:pt>
                <c:pt idx="29">
                  <c:v>43251</c:v>
                </c:pt>
                <c:pt idx="30">
                  <c:v>43281</c:v>
                </c:pt>
                <c:pt idx="31">
                  <c:v>43312</c:v>
                </c:pt>
                <c:pt idx="32">
                  <c:v>43343</c:v>
                </c:pt>
                <c:pt idx="33">
                  <c:v>43373</c:v>
                </c:pt>
                <c:pt idx="34">
                  <c:v>43404</c:v>
                </c:pt>
                <c:pt idx="35">
                  <c:v>43434</c:v>
                </c:pt>
                <c:pt idx="36">
                  <c:v>43465</c:v>
                </c:pt>
                <c:pt idx="37">
                  <c:v>43496</c:v>
                </c:pt>
                <c:pt idx="38">
                  <c:v>43524</c:v>
                </c:pt>
                <c:pt idx="39">
                  <c:v>43555</c:v>
                </c:pt>
                <c:pt idx="40">
                  <c:v>43585</c:v>
                </c:pt>
                <c:pt idx="41">
                  <c:v>43616</c:v>
                </c:pt>
                <c:pt idx="42">
                  <c:v>43646</c:v>
                </c:pt>
                <c:pt idx="43">
                  <c:v>43677</c:v>
                </c:pt>
                <c:pt idx="44">
                  <c:v>43708</c:v>
                </c:pt>
                <c:pt idx="45">
                  <c:v>43738</c:v>
                </c:pt>
                <c:pt idx="46">
                  <c:v>43769</c:v>
                </c:pt>
                <c:pt idx="47">
                  <c:v>43799</c:v>
                </c:pt>
                <c:pt idx="48">
                  <c:v>43830</c:v>
                </c:pt>
                <c:pt idx="49">
                  <c:v>43861</c:v>
                </c:pt>
                <c:pt idx="50">
                  <c:v>43890</c:v>
                </c:pt>
                <c:pt idx="51">
                  <c:v>43921</c:v>
                </c:pt>
                <c:pt idx="52">
                  <c:v>43951</c:v>
                </c:pt>
                <c:pt idx="53">
                  <c:v>43982</c:v>
                </c:pt>
                <c:pt idx="54">
                  <c:v>44012</c:v>
                </c:pt>
                <c:pt idx="55">
                  <c:v>44043</c:v>
                </c:pt>
                <c:pt idx="56">
                  <c:v>44074</c:v>
                </c:pt>
                <c:pt idx="57">
                  <c:v>44104</c:v>
                </c:pt>
                <c:pt idx="58">
                  <c:v>44135</c:v>
                </c:pt>
                <c:pt idx="59">
                  <c:v>44165</c:v>
                </c:pt>
                <c:pt idx="60">
                  <c:v>44196</c:v>
                </c:pt>
                <c:pt idx="61">
                  <c:v>44227</c:v>
                </c:pt>
                <c:pt idx="62">
                  <c:v>44255</c:v>
                </c:pt>
                <c:pt idx="63">
                  <c:v>44286</c:v>
                </c:pt>
                <c:pt idx="64">
                  <c:v>44316</c:v>
                </c:pt>
                <c:pt idx="65">
                  <c:v>44347</c:v>
                </c:pt>
                <c:pt idx="66">
                  <c:v>44377</c:v>
                </c:pt>
                <c:pt idx="67">
                  <c:v>44408</c:v>
                </c:pt>
                <c:pt idx="68">
                  <c:v>44439</c:v>
                </c:pt>
                <c:pt idx="69">
                  <c:v>44469</c:v>
                </c:pt>
              </c:numCache>
            </c:numRef>
          </c:cat>
          <c:val>
            <c:numRef>
              <c:f>Sheet1!$F$9:$F$78</c:f>
              <c:numCache>
                <c:formatCode>0.00%</c:formatCode>
                <c:ptCount val="70"/>
                <c:pt idx="0">
                  <c:v>0</c:v>
                </c:pt>
                <c:pt idx="1">
                  <c:v>3.2927544734526082E-2</c:v>
                </c:pt>
                <c:pt idx="2">
                  <c:v>2.8270753886770139E-2</c:v>
                </c:pt>
                <c:pt idx="3">
                  <c:v>3.1460838955705395E-2</c:v>
                </c:pt>
                <c:pt idx="4">
                  <c:v>3.0544147843942548E-2</c:v>
                </c:pt>
                <c:pt idx="5">
                  <c:v>5.0491346435904916E-2</c:v>
                </c:pt>
                <c:pt idx="6">
                  <c:v>7.4435318275153817E-2</c:v>
                </c:pt>
                <c:pt idx="7">
                  <c:v>9.2402464065708401E-2</c:v>
                </c:pt>
                <c:pt idx="8">
                  <c:v>9.9992666471105718E-2</c:v>
                </c:pt>
                <c:pt idx="9">
                  <c:v>0.11656644177178044</c:v>
                </c:pt>
                <c:pt idx="10">
                  <c:v>0.10622616603109414</c:v>
                </c:pt>
                <c:pt idx="11">
                  <c:v>9.837929011440294E-2</c:v>
                </c:pt>
                <c:pt idx="12">
                  <c:v>0.10160604282780872</c:v>
                </c:pt>
                <c:pt idx="13">
                  <c:v>0.12177324728659422</c:v>
                </c:pt>
                <c:pt idx="14">
                  <c:v>0.1296201232032852</c:v>
                </c:pt>
                <c:pt idx="15">
                  <c:v>0.14282047521267227</c:v>
                </c:pt>
                <c:pt idx="16">
                  <c:v>0.15664417717805801</c:v>
                </c:pt>
                <c:pt idx="17">
                  <c:v>0.17233792901144018</c:v>
                </c:pt>
                <c:pt idx="18">
                  <c:v>0.16914784394250515</c:v>
                </c:pt>
                <c:pt idx="19">
                  <c:v>0.16757113523027267</c:v>
                </c:pt>
                <c:pt idx="20">
                  <c:v>0.18337488999706664</c:v>
                </c:pt>
                <c:pt idx="21">
                  <c:v>0.1848049281314168</c:v>
                </c:pt>
                <c:pt idx="22">
                  <c:v>0.19822528600762657</c:v>
                </c:pt>
                <c:pt idx="23">
                  <c:v>0.19881196831915515</c:v>
                </c:pt>
                <c:pt idx="24">
                  <c:v>0.19426518040481056</c:v>
                </c:pt>
                <c:pt idx="25">
                  <c:v>0.21586242299794645</c:v>
                </c:pt>
                <c:pt idx="26">
                  <c:v>0.19998533294221166</c:v>
                </c:pt>
                <c:pt idx="27">
                  <c:v>0.20390877090055715</c:v>
                </c:pt>
                <c:pt idx="28">
                  <c:v>0.18506160164271024</c:v>
                </c:pt>
                <c:pt idx="29">
                  <c:v>0.17329128776767377</c:v>
                </c:pt>
                <c:pt idx="30">
                  <c:v>0.16889117043121127</c:v>
                </c:pt>
                <c:pt idx="31">
                  <c:v>0.17065121736579636</c:v>
                </c:pt>
                <c:pt idx="32">
                  <c:v>0.16687444998533296</c:v>
                </c:pt>
                <c:pt idx="33">
                  <c:v>0.15539747726606046</c:v>
                </c:pt>
                <c:pt idx="34">
                  <c:v>0.12786007626870033</c:v>
                </c:pt>
                <c:pt idx="35">
                  <c:v>0.14487386330302132</c:v>
                </c:pt>
                <c:pt idx="36">
                  <c:v>0.14282047521267227</c:v>
                </c:pt>
                <c:pt idx="37">
                  <c:v>0.15935758286887647</c:v>
                </c:pt>
                <c:pt idx="38">
                  <c:v>0.1579275447345263</c:v>
                </c:pt>
                <c:pt idx="39">
                  <c:v>0.17384130243473139</c:v>
                </c:pt>
                <c:pt idx="40">
                  <c:v>0.17868143150483995</c:v>
                </c:pt>
                <c:pt idx="41">
                  <c:v>0.14670724552654724</c:v>
                </c:pt>
                <c:pt idx="42">
                  <c:v>0.180734819595189</c:v>
                </c:pt>
                <c:pt idx="43">
                  <c:v>0.1774347315928424</c:v>
                </c:pt>
                <c:pt idx="44">
                  <c:v>0.16940451745379881</c:v>
                </c:pt>
                <c:pt idx="45">
                  <c:v>0.17021120563215009</c:v>
                </c:pt>
                <c:pt idx="46">
                  <c:v>0.17501466705778812</c:v>
                </c:pt>
                <c:pt idx="47">
                  <c:v>0.19994866529774113</c:v>
                </c:pt>
                <c:pt idx="48">
                  <c:v>0.21465239073041942</c:v>
                </c:pt>
                <c:pt idx="49">
                  <c:v>0.21725579348782631</c:v>
                </c:pt>
                <c:pt idx="50">
                  <c:v>0.18216485772953916</c:v>
                </c:pt>
                <c:pt idx="51">
                  <c:v>0.18509826928718076</c:v>
                </c:pt>
                <c:pt idx="52">
                  <c:v>0.22088589029040762</c:v>
                </c:pt>
                <c:pt idx="53">
                  <c:v>0.23767967145790547</c:v>
                </c:pt>
                <c:pt idx="54">
                  <c:v>0.23782634203578734</c:v>
                </c:pt>
                <c:pt idx="55">
                  <c:v>0.23940305074801982</c:v>
                </c:pt>
                <c:pt idx="56">
                  <c:v>0.27552068055148138</c:v>
                </c:pt>
                <c:pt idx="57">
                  <c:v>0.26679378116749763</c:v>
                </c:pt>
                <c:pt idx="58">
                  <c:v>0.26558374889997038</c:v>
                </c:pt>
                <c:pt idx="59">
                  <c:v>0.3176884716925783</c:v>
                </c:pt>
                <c:pt idx="60">
                  <c:v>0.35116603109416245</c:v>
                </c:pt>
                <c:pt idx="61">
                  <c:v>0.31831182164857696</c:v>
                </c:pt>
                <c:pt idx="62">
                  <c:v>0.32164857729539431</c:v>
                </c:pt>
                <c:pt idx="63">
                  <c:v>0.3217585802288061</c:v>
                </c:pt>
                <c:pt idx="64">
                  <c:v>0.35989293047814597</c:v>
                </c:pt>
                <c:pt idx="65">
                  <c:v>0.36179964799061293</c:v>
                </c:pt>
                <c:pt idx="66">
                  <c:v>0.35248606629510104</c:v>
                </c:pt>
                <c:pt idx="67">
                  <c:v>0.36854649457318844</c:v>
                </c:pt>
                <c:pt idx="68">
                  <c:v>0.36913317688471681</c:v>
                </c:pt>
                <c:pt idx="69">
                  <c:v>0.34097242593135801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05-46BD-BEA1-F6B0FF256E3B}"/>
            </c:ext>
          </c:extLst>
        </c:ser>
        <c:ser>
          <c:idx val="1"/>
          <c:order val="1"/>
          <c:tx>
            <c:v>TAM PrivateGrowth 1</c:v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405-46BD-BEA1-F6B0FF256E3B}"/>
                </c:ext>
              </c:extLst>
            </c:dLbl>
            <c:dLbl>
              <c:idx val="6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405-46BD-BEA1-F6B0FF256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Sheet1!$B$9:$B$78</c:f>
              <c:numCache>
                <c:formatCode>d\.\ m\.\ yyyy</c:formatCode>
                <c:ptCount val="70"/>
                <c:pt idx="0">
                  <c:v>42369</c:v>
                </c:pt>
                <c:pt idx="1">
                  <c:v>42400</c:v>
                </c:pt>
                <c:pt idx="2">
                  <c:v>42429</c:v>
                </c:pt>
                <c:pt idx="3">
                  <c:v>42460</c:v>
                </c:pt>
                <c:pt idx="4">
                  <c:v>42490</c:v>
                </c:pt>
                <c:pt idx="5">
                  <c:v>42521</c:v>
                </c:pt>
                <c:pt idx="6">
                  <c:v>42551</c:v>
                </c:pt>
                <c:pt idx="7">
                  <c:v>42582</c:v>
                </c:pt>
                <c:pt idx="8">
                  <c:v>42613</c:v>
                </c:pt>
                <c:pt idx="9">
                  <c:v>42643</c:v>
                </c:pt>
                <c:pt idx="10">
                  <c:v>42674</c:v>
                </c:pt>
                <c:pt idx="11">
                  <c:v>42704</c:v>
                </c:pt>
                <c:pt idx="12">
                  <c:v>42735</c:v>
                </c:pt>
                <c:pt idx="13">
                  <c:v>42766</c:v>
                </c:pt>
                <c:pt idx="14">
                  <c:v>42794</c:v>
                </c:pt>
                <c:pt idx="15">
                  <c:v>42825</c:v>
                </c:pt>
                <c:pt idx="16">
                  <c:v>42855</c:v>
                </c:pt>
                <c:pt idx="17">
                  <c:v>42886</c:v>
                </c:pt>
                <c:pt idx="18">
                  <c:v>42916</c:v>
                </c:pt>
                <c:pt idx="19">
                  <c:v>42947</c:v>
                </c:pt>
                <c:pt idx="20">
                  <c:v>42978</c:v>
                </c:pt>
                <c:pt idx="21">
                  <c:v>43008</c:v>
                </c:pt>
                <c:pt idx="22">
                  <c:v>43039</c:v>
                </c:pt>
                <c:pt idx="23">
                  <c:v>43069</c:v>
                </c:pt>
                <c:pt idx="24">
                  <c:v>43100</c:v>
                </c:pt>
                <c:pt idx="25">
                  <c:v>43131</c:v>
                </c:pt>
                <c:pt idx="26">
                  <c:v>43159</c:v>
                </c:pt>
                <c:pt idx="27">
                  <c:v>43190</c:v>
                </c:pt>
                <c:pt idx="28">
                  <c:v>43220</c:v>
                </c:pt>
                <c:pt idx="29">
                  <c:v>43251</c:v>
                </c:pt>
                <c:pt idx="30">
                  <c:v>43281</c:v>
                </c:pt>
                <c:pt idx="31">
                  <c:v>43312</c:v>
                </c:pt>
                <c:pt idx="32">
                  <c:v>43343</c:v>
                </c:pt>
                <c:pt idx="33">
                  <c:v>43373</c:v>
                </c:pt>
                <c:pt idx="34">
                  <c:v>43404</c:v>
                </c:pt>
                <c:pt idx="35">
                  <c:v>43434</c:v>
                </c:pt>
                <c:pt idx="36">
                  <c:v>43465</c:v>
                </c:pt>
                <c:pt idx="37">
                  <c:v>43496</c:v>
                </c:pt>
                <c:pt idx="38">
                  <c:v>43524</c:v>
                </c:pt>
                <c:pt idx="39">
                  <c:v>43555</c:v>
                </c:pt>
                <c:pt idx="40">
                  <c:v>43585</c:v>
                </c:pt>
                <c:pt idx="41">
                  <c:v>43616</c:v>
                </c:pt>
                <c:pt idx="42">
                  <c:v>43646</c:v>
                </c:pt>
                <c:pt idx="43">
                  <c:v>43677</c:v>
                </c:pt>
                <c:pt idx="44">
                  <c:v>43708</c:v>
                </c:pt>
                <c:pt idx="45">
                  <c:v>43738</c:v>
                </c:pt>
                <c:pt idx="46">
                  <c:v>43769</c:v>
                </c:pt>
                <c:pt idx="47">
                  <c:v>43799</c:v>
                </c:pt>
                <c:pt idx="48">
                  <c:v>43830</c:v>
                </c:pt>
                <c:pt idx="49">
                  <c:v>43861</c:v>
                </c:pt>
                <c:pt idx="50">
                  <c:v>43890</c:v>
                </c:pt>
                <c:pt idx="51">
                  <c:v>43921</c:v>
                </c:pt>
                <c:pt idx="52">
                  <c:v>43951</c:v>
                </c:pt>
                <c:pt idx="53">
                  <c:v>43982</c:v>
                </c:pt>
                <c:pt idx="54">
                  <c:v>44012</c:v>
                </c:pt>
                <c:pt idx="55">
                  <c:v>44043</c:v>
                </c:pt>
                <c:pt idx="56">
                  <c:v>44074</c:v>
                </c:pt>
                <c:pt idx="57">
                  <c:v>44104</c:v>
                </c:pt>
                <c:pt idx="58">
                  <c:v>44135</c:v>
                </c:pt>
                <c:pt idx="59">
                  <c:v>44165</c:v>
                </c:pt>
                <c:pt idx="60">
                  <c:v>44196</c:v>
                </c:pt>
                <c:pt idx="61">
                  <c:v>44227</c:v>
                </c:pt>
                <c:pt idx="62">
                  <c:v>44255</c:v>
                </c:pt>
                <c:pt idx="63">
                  <c:v>44286</c:v>
                </c:pt>
                <c:pt idx="64">
                  <c:v>44316</c:v>
                </c:pt>
                <c:pt idx="65">
                  <c:v>44347</c:v>
                </c:pt>
                <c:pt idx="66">
                  <c:v>44377</c:v>
                </c:pt>
                <c:pt idx="67">
                  <c:v>44408</c:v>
                </c:pt>
                <c:pt idx="68">
                  <c:v>44439</c:v>
                </c:pt>
                <c:pt idx="69">
                  <c:v>44469</c:v>
                </c:pt>
              </c:numCache>
            </c:numRef>
          </c:cat>
          <c:val>
            <c:numRef>
              <c:f>Sheet1!$G$9:$G$78</c:f>
              <c:numCache>
                <c:formatCode>0.00%</c:formatCode>
                <c:ptCount val="70"/>
                <c:pt idx="0">
                  <c:v>0</c:v>
                </c:pt>
                <c:pt idx="1">
                  <c:v>-1.1540347941490392E-2</c:v>
                </c:pt>
                <c:pt idx="2">
                  <c:v>-2.8273852456649484E-3</c:v>
                </c:pt>
                <c:pt idx="3">
                  <c:v>1.0501716626756474E-2</c:v>
                </c:pt>
                <c:pt idx="4">
                  <c:v>1.0819076195147215E-2</c:v>
                </c:pt>
                <c:pt idx="5">
                  <c:v>1.122298837309943E-2</c:v>
                </c:pt>
                <c:pt idx="6">
                  <c:v>3.1447448140561551E-2</c:v>
                </c:pt>
                <c:pt idx="7">
                  <c:v>5.1729609647730879E-2</c:v>
                </c:pt>
                <c:pt idx="8">
                  <c:v>4.7950145696892932E-2</c:v>
                </c:pt>
                <c:pt idx="9">
                  <c:v>5.1354548339632489E-2</c:v>
                </c:pt>
                <c:pt idx="10">
                  <c:v>3.7419578200282633E-2</c:v>
                </c:pt>
                <c:pt idx="11">
                  <c:v>3.3582412509737258E-2</c:v>
                </c:pt>
                <c:pt idx="12">
                  <c:v>4.422838348576219E-2</c:v>
                </c:pt>
                <c:pt idx="13">
                  <c:v>4.6190242635815615E-2</c:v>
                </c:pt>
                <c:pt idx="14">
                  <c:v>6.6732061971668477E-2</c:v>
                </c:pt>
                <c:pt idx="15">
                  <c:v>6.9732552436456041E-2</c:v>
                </c:pt>
                <c:pt idx="16">
                  <c:v>7.5820085975592422E-2</c:v>
                </c:pt>
                <c:pt idx="17">
                  <c:v>8.0868988199994218E-2</c:v>
                </c:pt>
                <c:pt idx="18">
                  <c:v>7.6541357721935377E-2</c:v>
                </c:pt>
                <c:pt idx="19">
                  <c:v>8.3898329534635607E-2</c:v>
                </c:pt>
                <c:pt idx="20">
                  <c:v>8.6206399122933597E-2</c:v>
                </c:pt>
                <c:pt idx="21">
                  <c:v>9.1861169614263938E-2</c:v>
                </c:pt>
                <c:pt idx="22">
                  <c:v>0.10588269236317482</c:v>
                </c:pt>
                <c:pt idx="23">
                  <c:v>0.107757998903667</c:v>
                </c:pt>
                <c:pt idx="24">
                  <c:v>0.11502841810680597</c:v>
                </c:pt>
                <c:pt idx="25">
                  <c:v>0.14087879749574461</c:v>
                </c:pt>
                <c:pt idx="26">
                  <c:v>0.11609590029139372</c:v>
                </c:pt>
                <c:pt idx="27">
                  <c:v>9.9304694036525198E-2</c:v>
                </c:pt>
                <c:pt idx="28">
                  <c:v>0.10345921929546198</c:v>
                </c:pt>
                <c:pt idx="29">
                  <c:v>0.11173941894348127</c:v>
                </c:pt>
                <c:pt idx="30">
                  <c:v>0.1079599549926431</c:v>
                </c:pt>
                <c:pt idx="31">
                  <c:v>0.1183462681399845</c:v>
                </c:pt>
                <c:pt idx="32">
                  <c:v>0.11889443466720517</c:v>
                </c:pt>
                <c:pt idx="33">
                  <c:v>0.11857707509881421</c:v>
                </c:pt>
                <c:pt idx="34">
                  <c:v>8.1676812555898648E-2</c:v>
                </c:pt>
                <c:pt idx="35">
                  <c:v>8.8774126539915343E-2</c:v>
                </c:pt>
                <c:pt idx="36">
                  <c:v>6.3039150630391561E-2</c:v>
                </c:pt>
                <c:pt idx="37">
                  <c:v>8.7591240875912524E-2</c:v>
                </c:pt>
                <c:pt idx="38">
                  <c:v>9.3794177894463537E-2</c:v>
                </c:pt>
                <c:pt idx="39">
                  <c:v>0.10412278930209751</c:v>
                </c:pt>
                <c:pt idx="40">
                  <c:v>0.11802890857159354</c:v>
                </c:pt>
                <c:pt idx="41">
                  <c:v>9.7977554023253921E-2</c:v>
                </c:pt>
                <c:pt idx="42">
                  <c:v>0.12157756556360177</c:v>
                </c:pt>
                <c:pt idx="43">
                  <c:v>0.12705923083580983</c:v>
                </c:pt>
                <c:pt idx="44">
                  <c:v>0.12051008337901381</c:v>
                </c:pt>
                <c:pt idx="45">
                  <c:v>0.12498196820634155</c:v>
                </c:pt>
                <c:pt idx="46">
                  <c:v>0.13205043132050442</c:v>
                </c:pt>
                <c:pt idx="47">
                  <c:v>0.14278295490609039</c:v>
                </c:pt>
                <c:pt idx="48">
                  <c:v>0.15830472288739528</c:v>
                </c:pt>
                <c:pt idx="49">
                  <c:v>0.15798736331900409</c:v>
                </c:pt>
                <c:pt idx="50">
                  <c:v>0.11424944462075537</c:v>
                </c:pt>
                <c:pt idx="51">
                  <c:v>2.7004414183087633E-2</c:v>
                </c:pt>
                <c:pt idx="52">
                  <c:v>6.9126684169527719E-2</c:v>
                </c:pt>
                <c:pt idx="53">
                  <c:v>8.5773636075127779E-2</c:v>
                </c:pt>
                <c:pt idx="54">
                  <c:v>9.9506650125501306E-2</c:v>
                </c:pt>
                <c:pt idx="55">
                  <c:v>0.11716338247598168</c:v>
                </c:pt>
                <c:pt idx="56">
                  <c:v>0.14387928796053218</c:v>
                </c:pt>
                <c:pt idx="57">
                  <c:v>0.12809786215054375</c:v>
                </c:pt>
                <c:pt idx="58">
                  <c:v>0.11159516459421259</c:v>
                </c:pt>
                <c:pt idx="59">
                  <c:v>0.18865583797351504</c:v>
                </c:pt>
                <c:pt idx="60">
                  <c:v>0.2157179538963101</c:v>
                </c:pt>
                <c:pt idx="61">
                  <c:v>0.22535414442745472</c:v>
                </c:pt>
                <c:pt idx="62">
                  <c:v>0.2465018320302359</c:v>
                </c:pt>
                <c:pt idx="63">
                  <c:v>0.26684169527711266</c:v>
                </c:pt>
                <c:pt idx="64">
                  <c:v>0.28510429589452135</c:v>
                </c:pt>
                <c:pt idx="65">
                  <c:v>0.29078791725570552</c:v>
                </c:pt>
                <c:pt idx="66">
                  <c:v>0.30997374570843328</c:v>
                </c:pt>
                <c:pt idx="67">
                  <c:v>0.3144456305357608</c:v>
                </c:pt>
                <c:pt idx="68">
                  <c:v>0.32601482934710502</c:v>
                </c:pt>
                <c:pt idx="69">
                  <c:v>0.30821384264735596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405-46BD-BEA1-F6B0FF256E3B}"/>
            </c:ext>
          </c:extLst>
        </c:ser>
        <c:ser>
          <c:idx val="2"/>
          <c:order val="2"/>
          <c:tx>
            <c:v>TAM PrivateGrowth 2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6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405-46BD-BEA1-F6B0FF256E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Sheet1!$B$9:$B$78</c:f>
              <c:numCache>
                <c:formatCode>d\.\ m\.\ yyyy</c:formatCode>
                <c:ptCount val="70"/>
                <c:pt idx="0">
                  <c:v>42369</c:v>
                </c:pt>
                <c:pt idx="1">
                  <c:v>42400</c:v>
                </c:pt>
                <c:pt idx="2">
                  <c:v>42429</c:v>
                </c:pt>
                <c:pt idx="3">
                  <c:v>42460</c:v>
                </c:pt>
                <c:pt idx="4">
                  <c:v>42490</c:v>
                </c:pt>
                <c:pt idx="5">
                  <c:v>42521</c:v>
                </c:pt>
                <c:pt idx="6">
                  <c:v>42551</c:v>
                </c:pt>
                <c:pt idx="7">
                  <c:v>42582</c:v>
                </c:pt>
                <c:pt idx="8">
                  <c:v>42613</c:v>
                </c:pt>
                <c:pt idx="9">
                  <c:v>42643</c:v>
                </c:pt>
                <c:pt idx="10">
                  <c:v>42674</c:v>
                </c:pt>
                <c:pt idx="11">
                  <c:v>42704</c:v>
                </c:pt>
                <c:pt idx="12">
                  <c:v>42735</c:v>
                </c:pt>
                <c:pt idx="13">
                  <c:v>42766</c:v>
                </c:pt>
                <c:pt idx="14">
                  <c:v>42794</c:v>
                </c:pt>
                <c:pt idx="15">
                  <c:v>42825</c:v>
                </c:pt>
                <c:pt idx="16">
                  <c:v>42855</c:v>
                </c:pt>
                <c:pt idx="17">
                  <c:v>42886</c:v>
                </c:pt>
                <c:pt idx="18">
                  <c:v>42916</c:v>
                </c:pt>
                <c:pt idx="19">
                  <c:v>42947</c:v>
                </c:pt>
                <c:pt idx="20">
                  <c:v>42978</c:v>
                </c:pt>
                <c:pt idx="21">
                  <c:v>43008</c:v>
                </c:pt>
                <c:pt idx="22">
                  <c:v>43039</c:v>
                </c:pt>
                <c:pt idx="23">
                  <c:v>43069</c:v>
                </c:pt>
                <c:pt idx="24">
                  <c:v>43100</c:v>
                </c:pt>
                <c:pt idx="25">
                  <c:v>43131</c:v>
                </c:pt>
                <c:pt idx="26">
                  <c:v>43159</c:v>
                </c:pt>
                <c:pt idx="27">
                  <c:v>43190</c:v>
                </c:pt>
                <c:pt idx="28">
                  <c:v>43220</c:v>
                </c:pt>
                <c:pt idx="29">
                  <c:v>43251</c:v>
                </c:pt>
                <c:pt idx="30">
                  <c:v>43281</c:v>
                </c:pt>
                <c:pt idx="31">
                  <c:v>43312</c:v>
                </c:pt>
                <c:pt idx="32">
                  <c:v>43343</c:v>
                </c:pt>
                <c:pt idx="33">
                  <c:v>43373</c:v>
                </c:pt>
                <c:pt idx="34">
                  <c:v>43404</c:v>
                </c:pt>
                <c:pt idx="35">
                  <c:v>43434</c:v>
                </c:pt>
                <c:pt idx="36">
                  <c:v>43465</c:v>
                </c:pt>
                <c:pt idx="37">
                  <c:v>43496</c:v>
                </c:pt>
                <c:pt idx="38">
                  <c:v>43524</c:v>
                </c:pt>
                <c:pt idx="39">
                  <c:v>43555</c:v>
                </c:pt>
                <c:pt idx="40">
                  <c:v>43585</c:v>
                </c:pt>
                <c:pt idx="41">
                  <c:v>43616</c:v>
                </c:pt>
                <c:pt idx="42">
                  <c:v>43646</c:v>
                </c:pt>
                <c:pt idx="43">
                  <c:v>43677</c:v>
                </c:pt>
                <c:pt idx="44">
                  <c:v>43708</c:v>
                </c:pt>
                <c:pt idx="45">
                  <c:v>43738</c:v>
                </c:pt>
                <c:pt idx="46">
                  <c:v>43769</c:v>
                </c:pt>
                <c:pt idx="47">
                  <c:v>43799</c:v>
                </c:pt>
                <c:pt idx="48">
                  <c:v>43830</c:v>
                </c:pt>
                <c:pt idx="49">
                  <c:v>43861</c:v>
                </c:pt>
                <c:pt idx="50">
                  <c:v>43890</c:v>
                </c:pt>
                <c:pt idx="51">
                  <c:v>43921</c:v>
                </c:pt>
                <c:pt idx="52">
                  <c:v>43951</c:v>
                </c:pt>
                <c:pt idx="53">
                  <c:v>43982</c:v>
                </c:pt>
                <c:pt idx="54">
                  <c:v>44012</c:v>
                </c:pt>
                <c:pt idx="55">
                  <c:v>44043</c:v>
                </c:pt>
                <c:pt idx="56">
                  <c:v>44074</c:v>
                </c:pt>
                <c:pt idx="57">
                  <c:v>44104</c:v>
                </c:pt>
                <c:pt idx="58">
                  <c:v>44135</c:v>
                </c:pt>
                <c:pt idx="59">
                  <c:v>44165</c:v>
                </c:pt>
                <c:pt idx="60">
                  <c:v>44196</c:v>
                </c:pt>
                <c:pt idx="61">
                  <c:v>44227</c:v>
                </c:pt>
                <c:pt idx="62">
                  <c:v>44255</c:v>
                </c:pt>
                <c:pt idx="63">
                  <c:v>44286</c:v>
                </c:pt>
                <c:pt idx="64">
                  <c:v>44316</c:v>
                </c:pt>
                <c:pt idx="65">
                  <c:v>44347</c:v>
                </c:pt>
                <c:pt idx="66">
                  <c:v>44377</c:v>
                </c:pt>
                <c:pt idx="67">
                  <c:v>44408</c:v>
                </c:pt>
                <c:pt idx="68">
                  <c:v>44439</c:v>
                </c:pt>
                <c:pt idx="69">
                  <c:v>44469</c:v>
                </c:pt>
              </c:numCache>
            </c:numRef>
          </c:cat>
          <c:val>
            <c:numRef>
              <c:f>Sheet1!$H$9:$H$78</c:f>
              <c:numCache>
                <c:formatCode>0.00%</c:formatCode>
                <c:ptCount val="70"/>
                <c:pt idx="0">
                  <c:v>0</c:v>
                </c:pt>
                <c:pt idx="1">
                  <c:v>-3.1322608158583676E-2</c:v>
                </c:pt>
                <c:pt idx="2">
                  <c:v>-2.4263992235522669E-2</c:v>
                </c:pt>
                <c:pt idx="3">
                  <c:v>9.4114878974149718E-4</c:v>
                </c:pt>
                <c:pt idx="4">
                  <c:v>4.4410458515926621E-3</c:v>
                </c:pt>
                <c:pt idx="5">
                  <c:v>8.8526808035056526E-3</c:v>
                </c:pt>
                <c:pt idx="6">
                  <c:v>2.5734537219493259E-2</c:v>
                </c:pt>
                <c:pt idx="7">
                  <c:v>5.7763006970382946E-2</c:v>
                </c:pt>
                <c:pt idx="8">
                  <c:v>5.5674833093144249E-2</c:v>
                </c:pt>
                <c:pt idx="9">
                  <c:v>5.6557160083526847E-2</c:v>
                </c:pt>
                <c:pt idx="10">
                  <c:v>3.9969412664333293E-2</c:v>
                </c:pt>
                <c:pt idx="11">
                  <c:v>3.9851769065615494E-2</c:v>
                </c:pt>
                <c:pt idx="12">
                  <c:v>5.9027675656598166E-2</c:v>
                </c:pt>
                <c:pt idx="13">
                  <c:v>6.5086320990558999E-2</c:v>
                </c:pt>
                <c:pt idx="14">
                  <c:v>9.9526484515161329E-2</c:v>
                </c:pt>
                <c:pt idx="15">
                  <c:v>0.1104673391959059</c:v>
                </c:pt>
                <c:pt idx="16">
                  <c:v>0.1216728919737653</c:v>
                </c:pt>
                <c:pt idx="17">
                  <c:v>0.13508426222758163</c:v>
                </c:pt>
                <c:pt idx="18">
                  <c:v>0.12576100702920479</c:v>
                </c:pt>
                <c:pt idx="19">
                  <c:v>0.14234875444839856</c:v>
                </c:pt>
                <c:pt idx="20">
                  <c:v>0.14864268697979455</c:v>
                </c:pt>
                <c:pt idx="21">
                  <c:v>0.15531896120702315</c:v>
                </c:pt>
                <c:pt idx="22">
                  <c:v>0.17917120084703364</c:v>
                </c:pt>
                <c:pt idx="23">
                  <c:v>0.18175936001882298</c:v>
                </c:pt>
                <c:pt idx="24">
                  <c:v>0.1940531160848209</c:v>
                </c:pt>
                <c:pt idx="25">
                  <c:v>0.23296373636069512</c:v>
                </c:pt>
                <c:pt idx="26">
                  <c:v>0.18834740154701324</c:v>
                </c:pt>
                <c:pt idx="27">
                  <c:v>0.16752448457398317</c:v>
                </c:pt>
                <c:pt idx="28">
                  <c:v>0.17214199582365208</c:v>
                </c:pt>
                <c:pt idx="29">
                  <c:v>0.18978853563130471</c:v>
                </c:pt>
                <c:pt idx="30">
                  <c:v>0.18178877091850243</c:v>
                </c:pt>
                <c:pt idx="31">
                  <c:v>0.19714126055115999</c:v>
                </c:pt>
                <c:pt idx="32">
                  <c:v>0.20152348460339398</c:v>
                </c:pt>
                <c:pt idx="33">
                  <c:v>0.19628834446045706</c:v>
                </c:pt>
                <c:pt idx="34">
                  <c:v>0.13426075703655771</c:v>
                </c:pt>
                <c:pt idx="35">
                  <c:v>0.14396635393076673</c:v>
                </c:pt>
                <c:pt idx="36">
                  <c:v>0.10264403988117965</c:v>
                </c:pt>
                <c:pt idx="37">
                  <c:v>0.1382312284932794</c:v>
                </c:pt>
                <c:pt idx="38">
                  <c:v>0.14714273109614395</c:v>
                </c:pt>
                <c:pt idx="39">
                  <c:v>0.16787741537013612</c:v>
                </c:pt>
                <c:pt idx="40">
                  <c:v>0.18970030293226658</c:v>
                </c:pt>
                <c:pt idx="41">
                  <c:v>0.16161289373841936</c:v>
                </c:pt>
                <c:pt idx="42">
                  <c:v>0.19772947854474876</c:v>
                </c:pt>
                <c:pt idx="43">
                  <c:v>0.20408223287550342</c:v>
                </c:pt>
                <c:pt idx="44">
                  <c:v>0.2036116584806329</c:v>
                </c:pt>
                <c:pt idx="45">
                  <c:v>0.20861151142613443</c:v>
                </c:pt>
                <c:pt idx="46">
                  <c:v>0.22014058410046755</c:v>
                </c:pt>
                <c:pt idx="47">
                  <c:v>0.23711067321549373</c:v>
                </c:pt>
                <c:pt idx="48">
                  <c:v>0.25834534278403565</c:v>
                </c:pt>
                <c:pt idx="49">
                  <c:v>0.2579335901885238</c:v>
                </c:pt>
                <c:pt idx="50">
                  <c:v>0.18537690067939172</c:v>
                </c:pt>
                <c:pt idx="51">
                  <c:v>5.7233610776153521E-2</c:v>
                </c:pt>
                <c:pt idx="52">
                  <c:v>0.1189082674038997</c:v>
                </c:pt>
                <c:pt idx="53">
                  <c:v>0.13976059527660945</c:v>
                </c:pt>
                <c:pt idx="54">
                  <c:v>0.15696597158907077</c:v>
                </c:pt>
                <c:pt idx="55">
                  <c:v>0.18190641451722001</c:v>
                </c:pt>
                <c:pt idx="56">
                  <c:v>0.22152289638540035</c:v>
                </c:pt>
                <c:pt idx="57">
                  <c:v>0.19849416193641356</c:v>
                </c:pt>
                <c:pt idx="58">
                  <c:v>0.17455368959736473</c:v>
                </c:pt>
                <c:pt idx="59">
                  <c:v>0.28637393017852397</c:v>
                </c:pt>
                <c:pt idx="60">
                  <c:v>0.32754918972971359</c:v>
                </c:pt>
                <c:pt idx="61">
                  <c:v>0.33901944060468803</c:v>
                </c:pt>
                <c:pt idx="62">
                  <c:v>0.37322431693185498</c:v>
                </c:pt>
                <c:pt idx="63">
                  <c:v>0.40828210934972486</c:v>
                </c:pt>
                <c:pt idx="64">
                  <c:v>0.43663421664068691</c:v>
                </c:pt>
                <c:pt idx="65">
                  <c:v>0.44522219934707796</c:v>
                </c:pt>
                <c:pt idx="66">
                  <c:v>0.47648598570630241</c:v>
                </c:pt>
                <c:pt idx="67">
                  <c:v>0.48330931443192826</c:v>
                </c:pt>
                <c:pt idx="68">
                  <c:v>0.5040439987059202</c:v>
                </c:pt>
                <c:pt idx="69">
                  <c:v>0.47675068380341745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405-46BD-BEA1-F6B0FF256E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5469432"/>
        <c:axId val="665469760"/>
      </c:lineChart>
      <c:dateAx>
        <c:axId val="665469432"/>
        <c:scaling>
          <c:orientation val="minMax"/>
        </c:scaling>
        <c:delete val="0"/>
        <c:axPos val="b"/>
        <c:numFmt formatCode="d\.\ m\.\ 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65469760"/>
        <c:crosses val="autoZero"/>
        <c:auto val="1"/>
        <c:lblOffset val="100"/>
        <c:baseTimeUnit val="months"/>
        <c:majorUnit val="12"/>
        <c:majorTimeUnit val="months"/>
      </c:dateAx>
      <c:valAx>
        <c:axId val="66546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6546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146966278338025E-2"/>
          <c:y val="0.11959953568587589"/>
          <c:w val="0.36728891344722259"/>
          <c:h val="0.23491382790464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C6B2F-4074-49AC-9D57-353A4E81903F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02199-8292-49CF-B5B4-B616786C58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838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333" y="574383"/>
            <a:ext cx="9144000" cy="838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333" y="1502103"/>
            <a:ext cx="9144000" cy="563097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6733" cy="365125"/>
          </a:xfrm>
        </p:spPr>
        <p:txBody>
          <a:bodyPr/>
          <a:lstStyle/>
          <a:p>
            <a:fld id="{5E28A5C5-ACEA-4549-9724-CE4030A51A54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13"/>
          </p:nvPr>
        </p:nvSpPr>
        <p:spPr>
          <a:xfrm>
            <a:off x="1523334" y="2154303"/>
            <a:ext cx="8820666" cy="30746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239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2279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28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246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marL="0" indent="0">
              <a:buNone/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911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521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52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22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303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372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52BD-90F3-402C-AF11-6990DECA7A51}" type="datetimeFigureOut">
              <a:rPr lang="sk-SK" smtClean="0"/>
              <a:t>29. 10. 2021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A5C5-ACEA-4549-9724-CE4030A51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087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1920000" y="6356350"/>
            <a:ext cx="166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852BD-90F3-402C-AF11-6990DECA7A51}" type="datetimeFigureOut">
              <a:rPr lang="sk-SK" smtClean="0"/>
              <a:pPr/>
              <a:t>29. 10. 2021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5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A5C5-ACEA-4549-9724-CE4030A51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567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42900" indent="-342900" algn="l" defTabSz="914400" rtl="0" eaLnBrk="1" latinLnBrk="0" hangingPunct="1">
        <a:lnSpc>
          <a:spcPct val="90000"/>
        </a:lnSpc>
        <a:spcBef>
          <a:spcPct val="0"/>
        </a:spcBef>
        <a:buSzPct val="150000"/>
        <a:buFont typeface="Calibri Light" panose="020F0302020204030204" pitchFamily="34" charset="0"/>
        <a:buChar char="◦"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 Light" panose="020F0302020204030204" pitchFamily="34" charset="0"/>
        <a:buChar char="◦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9496" y="1988840"/>
            <a:ext cx="9144000" cy="1512168"/>
          </a:xfrm>
        </p:spPr>
        <p:txBody>
          <a:bodyPr>
            <a:noAutofit/>
          </a:bodyPr>
          <a:lstStyle/>
          <a:p>
            <a:r>
              <a:rPr lang="sk-SK" sz="4000" dirty="0" smtClean="0"/>
              <a:t>Moderné trendy pri správe investičných portfólií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1344" y="6093296"/>
            <a:ext cx="9144000" cy="563097"/>
          </a:xfrm>
        </p:spPr>
        <p:txBody>
          <a:bodyPr>
            <a:normAutofit/>
          </a:bodyPr>
          <a:lstStyle/>
          <a:p>
            <a:pPr algn="l"/>
            <a:r>
              <a:rPr lang="sk-SK" sz="1600" dirty="0" smtClean="0"/>
              <a:t>Michal Májek, CIO Tatra </a:t>
            </a:r>
            <a:r>
              <a:rPr lang="sk-SK" sz="1600" dirty="0" err="1" smtClean="0"/>
              <a:t>Asset</a:t>
            </a:r>
            <a:r>
              <a:rPr lang="sk-SK" sz="1600" dirty="0" smtClean="0"/>
              <a:t> Management</a:t>
            </a:r>
            <a:endParaRPr lang="sk-SK" sz="16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C5FB69D-C026-4EF7-A893-560F65A3A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08" y="4153999"/>
            <a:ext cx="3528392" cy="27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24192" y="1916832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Najpopulárnejšie trendy ostatných rokov v investovaní</a:t>
            </a:r>
            <a:endParaRPr lang="sk-SK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384" y="126876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1. ESG (Spoločensky zodpovedné investovanie)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384" y="198884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2. Pasívne investovanie (cez ETF fondy)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384" y="270892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3. Tematické investovanie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384" y="342900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4. </a:t>
            </a:r>
            <a:r>
              <a:rPr lang="sk-SK" sz="2000" dirty="0" err="1" smtClean="0">
                <a:solidFill>
                  <a:schemeClr val="bg1"/>
                </a:solidFill>
              </a:rPr>
              <a:t>Kryptomeny</a:t>
            </a:r>
            <a:r>
              <a:rPr lang="sk-SK" sz="2000" dirty="0" smtClean="0">
                <a:solidFill>
                  <a:schemeClr val="bg1"/>
                </a:solidFill>
              </a:rPr>
              <a:t> (</a:t>
            </a:r>
            <a:r>
              <a:rPr lang="sk-SK" sz="2000" dirty="0" err="1" smtClean="0">
                <a:solidFill>
                  <a:schemeClr val="bg1"/>
                </a:solidFill>
              </a:rPr>
              <a:t>Blockchain</a:t>
            </a:r>
            <a:r>
              <a:rPr lang="sk-SK" sz="2000" dirty="0" smtClean="0">
                <a:solidFill>
                  <a:schemeClr val="bg1"/>
                </a:solidFill>
              </a:rPr>
              <a:t>)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1384" y="4122311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5. Umelá inteligencia (A.I.)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384" y="4869160"/>
            <a:ext cx="576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chemeClr val="bg1"/>
                </a:solidFill>
              </a:rPr>
              <a:t>6</a:t>
            </a:r>
            <a:r>
              <a:rPr lang="sk-SK" sz="2000" dirty="0" smtClean="0">
                <a:solidFill>
                  <a:schemeClr val="bg1"/>
                </a:solidFill>
              </a:rPr>
              <a:t>. Big </a:t>
            </a:r>
            <a:r>
              <a:rPr lang="sk-SK" sz="2000" dirty="0" err="1" smtClean="0">
                <a:solidFill>
                  <a:schemeClr val="bg1"/>
                </a:solidFill>
              </a:rPr>
              <a:t>data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9496" y="2420888"/>
            <a:ext cx="9144000" cy="83861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Ako spravovať fondy pre najbližšiu dekádu?</a:t>
            </a:r>
            <a:endParaRPr lang="sk-SK" sz="32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C5FB69D-C026-4EF7-A893-560F65A3A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08" y="4153999"/>
            <a:ext cx="3528392" cy="27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24192" y="1916832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V akom začiatočnom bode sa nachádzame?</a:t>
            </a:r>
            <a:endParaRPr lang="sk-SK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84" y="119675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„Za ostatných 50 rokov prinieslo zmiešané portfólio 60/40  (akcie/dlhopisy) výnos na úrovni 9.4%“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24192" y="1916832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solidFill>
                  <a:schemeClr val="bg1"/>
                </a:solidFill>
              </a:rPr>
              <a:t>V akom začiatočnom bode sa nachádzame?</a:t>
            </a:r>
            <a:endParaRPr lang="sk-SK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84" y="119675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„Za ostatných 50 rokov prinieslo zmiešané portfólio 60/40  (akcie/dlhopisy) výnos na úrovni 9.4%“</a:t>
            </a:r>
            <a:endParaRPr lang="sk-SK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376" y="3861048"/>
            <a:ext cx="842493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Očakávané výnosy aktív najbližších 10 rokov:</a:t>
            </a:r>
          </a:p>
          <a:p>
            <a:endParaRPr lang="sk-SK" sz="2000" dirty="0">
              <a:solidFill>
                <a:schemeClr val="bg1"/>
              </a:solidFill>
            </a:endParaRPr>
          </a:p>
          <a:p>
            <a:r>
              <a:rPr lang="sk-SK" sz="2000" dirty="0" smtClean="0">
                <a:solidFill>
                  <a:schemeClr val="bg1"/>
                </a:solidFill>
              </a:rPr>
              <a:t>	Svetové akcie: 7.5%</a:t>
            </a:r>
          </a:p>
          <a:p>
            <a:r>
              <a:rPr lang="sk-SK" sz="2000" dirty="0">
                <a:solidFill>
                  <a:schemeClr val="bg1"/>
                </a:solidFill>
              </a:rPr>
              <a:t>	</a:t>
            </a:r>
            <a:r>
              <a:rPr lang="sk-SK" sz="2000" dirty="0" smtClean="0">
                <a:solidFill>
                  <a:schemeClr val="bg1"/>
                </a:solidFill>
              </a:rPr>
              <a:t>US </a:t>
            </a:r>
            <a:r>
              <a:rPr lang="sk-SK" sz="2000" dirty="0" smtClean="0">
                <a:solidFill>
                  <a:schemeClr val="bg1"/>
                </a:solidFill>
              </a:rPr>
              <a:t>štátne </a:t>
            </a:r>
            <a:r>
              <a:rPr lang="sk-SK" sz="2000" dirty="0" smtClean="0">
                <a:solidFill>
                  <a:schemeClr val="bg1"/>
                </a:solidFill>
              </a:rPr>
              <a:t>dlhopisy</a:t>
            </a:r>
            <a:r>
              <a:rPr lang="sk-SK" sz="2000" dirty="0" smtClean="0">
                <a:solidFill>
                  <a:schemeClr val="bg1"/>
                </a:solidFill>
              </a:rPr>
              <a:t>: 0% (po </a:t>
            </a:r>
            <a:r>
              <a:rPr lang="sk-SK" sz="2000" dirty="0" err="1" smtClean="0">
                <a:solidFill>
                  <a:schemeClr val="bg1"/>
                </a:solidFill>
              </a:rPr>
              <a:t>hedgingu</a:t>
            </a:r>
            <a:r>
              <a:rPr lang="sk-SK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sk-SK" sz="2000" dirty="0">
                <a:solidFill>
                  <a:schemeClr val="bg1"/>
                </a:solidFill>
              </a:rPr>
              <a:t>	</a:t>
            </a:r>
            <a:r>
              <a:rPr lang="sk-SK" sz="2000" dirty="0" smtClean="0">
                <a:solidFill>
                  <a:schemeClr val="bg1"/>
                </a:solidFill>
              </a:rPr>
              <a:t>EU </a:t>
            </a:r>
            <a:r>
              <a:rPr lang="sk-SK" sz="2000" dirty="0" smtClean="0">
                <a:solidFill>
                  <a:schemeClr val="bg1"/>
                </a:solidFill>
              </a:rPr>
              <a:t>štátne dlhopisy</a:t>
            </a:r>
            <a:r>
              <a:rPr lang="sk-SK" sz="2000" dirty="0" smtClean="0">
                <a:solidFill>
                  <a:schemeClr val="bg1"/>
                </a:solidFill>
              </a:rPr>
              <a:t>: 0%</a:t>
            </a:r>
          </a:p>
          <a:p>
            <a:endParaRPr lang="sk-SK" sz="2000" dirty="0">
              <a:solidFill>
                <a:schemeClr val="bg1"/>
              </a:solidFill>
            </a:endParaRPr>
          </a:p>
          <a:p>
            <a:r>
              <a:rPr lang="sk-SK" sz="2000" dirty="0" smtClean="0">
                <a:solidFill>
                  <a:schemeClr val="bg1"/>
                </a:solidFill>
              </a:rPr>
              <a:t>Očakávaný výnos 60/40 portfólia najbližších 10 rokov je </a:t>
            </a:r>
            <a:r>
              <a:rPr lang="sk-SK" sz="2800" b="1" dirty="0" smtClean="0">
                <a:solidFill>
                  <a:schemeClr val="bg1"/>
                </a:solidFill>
              </a:rPr>
              <a:t>4.50% </a:t>
            </a:r>
            <a:r>
              <a:rPr lang="sk-SK" sz="2000" dirty="0" err="1" smtClean="0">
                <a:solidFill>
                  <a:schemeClr val="bg1"/>
                </a:solidFill>
              </a:rPr>
              <a:t>p.a</a:t>
            </a:r>
            <a:r>
              <a:rPr lang="sk-SK" sz="2000" dirty="0" smtClean="0">
                <a:solidFill>
                  <a:schemeClr val="bg1"/>
                </a:solidFill>
              </a:rPr>
              <a:t>. 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" y="14018"/>
            <a:ext cx="12135717" cy="68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9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9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8" y="44624"/>
            <a:ext cx="12097344" cy="6768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44472" y="652534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/>
              <a:t>Source</a:t>
            </a:r>
            <a:r>
              <a:rPr lang="sk-SK" sz="1400" dirty="0" smtClean="0"/>
              <a:t>: </a:t>
            </a:r>
            <a:r>
              <a:rPr lang="sk-SK" sz="1400" dirty="0" err="1" smtClean="0"/>
              <a:t>Acadian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6728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384" y="3645024"/>
            <a:ext cx="113772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600" dirty="0" smtClean="0">
                <a:solidFill>
                  <a:schemeClr val="bg1"/>
                </a:solidFill>
              </a:rPr>
              <a:t>EVOLÚCIA</a:t>
            </a:r>
            <a:endParaRPr lang="sk-SK" sz="1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384" y="3645024"/>
            <a:ext cx="113772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600" dirty="0" smtClean="0">
                <a:solidFill>
                  <a:schemeClr val="bg1"/>
                </a:solidFill>
              </a:rPr>
              <a:t>EVOLÚCIA</a:t>
            </a:r>
            <a:endParaRPr lang="sk-SK" sz="1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5600" y="692696"/>
            <a:ext cx="11377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800" dirty="0" smtClean="0">
                <a:solidFill>
                  <a:schemeClr val="bg1"/>
                </a:solidFill>
              </a:rPr>
              <a:t>Adaptabilita</a:t>
            </a:r>
            <a:endParaRPr lang="sk-SK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6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384" y="3645024"/>
            <a:ext cx="113772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600" dirty="0" smtClean="0">
                <a:solidFill>
                  <a:schemeClr val="bg1"/>
                </a:solidFill>
              </a:rPr>
              <a:t>EVOLÚCIA</a:t>
            </a:r>
            <a:endParaRPr lang="sk-SK" sz="16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5600" y="692696"/>
            <a:ext cx="11377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800" dirty="0" smtClean="0">
                <a:solidFill>
                  <a:schemeClr val="bg1"/>
                </a:solidFill>
              </a:rPr>
              <a:t>Adaptabilita</a:t>
            </a:r>
            <a:endParaRPr lang="sk-SK" sz="8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5680" y="2276872"/>
            <a:ext cx="11377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800" dirty="0" smtClean="0">
                <a:solidFill>
                  <a:schemeClr val="bg1"/>
                </a:solidFill>
              </a:rPr>
              <a:t>Flexibilita</a:t>
            </a:r>
            <a:endParaRPr lang="sk-SK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951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5800" y="558924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Spoločensky zodpovedné investovanie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5378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9616" y="47667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Čo to znamená pri správe investičných portfólií?</a:t>
            </a:r>
            <a:endParaRPr lang="sk-SK" sz="2400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>
            <a:stCxn id="2" idx="2"/>
          </p:cNvCxnSpPr>
          <p:nvPr/>
        </p:nvCxnSpPr>
        <p:spPr>
          <a:xfrm rot="5400000">
            <a:off x="3752546" y="-1182705"/>
            <a:ext cx="330424" cy="4572508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" idx="2"/>
          </p:cNvCxnSpPr>
          <p:nvPr/>
        </p:nvCxnSpPr>
        <p:spPr>
          <a:xfrm rot="16200000" flipH="1">
            <a:off x="8217042" y="-1074693"/>
            <a:ext cx="330424" cy="4356484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59496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32504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360" y="17728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Očakávané výnosy hlavných aktív na najbližších 10 rokov sú nízke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0296" y="177281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V každej dekáde najsilnejšie </a:t>
            </a:r>
            <a:r>
              <a:rPr lang="sk-SK" dirty="0" err="1" smtClean="0">
                <a:solidFill>
                  <a:schemeClr val="bg1"/>
                </a:solidFill>
              </a:rPr>
              <a:t>performuje</a:t>
            </a:r>
            <a:r>
              <a:rPr lang="sk-SK" dirty="0" smtClean="0">
                <a:solidFill>
                  <a:schemeClr val="bg1"/>
                </a:solidFill>
              </a:rPr>
              <a:t> niečo iné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03512" y="242088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67908" y="2461535"/>
            <a:ext cx="18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Riešenie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336" y="28529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Pridávajte iné aktíva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03512" y="328498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7348" y="38610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Reality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703512" y="4293096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7348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Komodity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6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3" grpId="0"/>
      <p:bldP spid="28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8328" y="155679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KOMODITY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4005064"/>
            <a:ext cx="5772650" cy="2736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244132"/>
            <a:ext cx="8208912" cy="36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3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600" y="4766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Čo to znamená pri správe investičných portfólií?</a:t>
            </a:r>
            <a:endParaRPr lang="sk-SK" sz="2400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>
            <a:stCxn id="2" idx="2"/>
          </p:cNvCxnSpPr>
          <p:nvPr/>
        </p:nvCxnSpPr>
        <p:spPr>
          <a:xfrm rot="5400000">
            <a:off x="3752546" y="-1182705"/>
            <a:ext cx="330424" cy="4572508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" idx="2"/>
          </p:cNvCxnSpPr>
          <p:nvPr/>
        </p:nvCxnSpPr>
        <p:spPr>
          <a:xfrm rot="16200000" flipH="1">
            <a:off x="8217042" y="-1074693"/>
            <a:ext cx="330424" cy="4356484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59496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32504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360" y="17728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Očakávané výnosy hlavných aktív na najbližších 10 rokov sú nízke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0296" y="177281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V každej dekáde najsilnejšie </a:t>
            </a:r>
            <a:r>
              <a:rPr lang="sk-SK" dirty="0" err="1" smtClean="0">
                <a:solidFill>
                  <a:schemeClr val="bg1"/>
                </a:solidFill>
              </a:rPr>
              <a:t>performuje</a:t>
            </a:r>
            <a:r>
              <a:rPr lang="sk-SK" dirty="0" smtClean="0">
                <a:solidFill>
                  <a:schemeClr val="bg1"/>
                </a:solidFill>
              </a:rPr>
              <a:t> niečo iné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03512" y="242088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67908" y="2461535"/>
            <a:ext cx="18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Riešenie</a:t>
            </a:r>
            <a:endParaRPr lang="sk-SK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9336" y="28529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Pridávajte iné aktíva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03512" y="328498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7348" y="38610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Reality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703512" y="4293096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7348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Komodity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703512" y="530120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7348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Krypto</a:t>
            </a:r>
            <a:r>
              <a:rPr lang="sk-SK" dirty="0" smtClean="0">
                <a:solidFill>
                  <a:schemeClr val="bg1"/>
                </a:solidFill>
              </a:rPr>
              <a:t>?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592" y="476672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Čo to znamená pri správe investičných portfólií?</a:t>
            </a:r>
            <a:endParaRPr lang="sk-SK" sz="2400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>
            <a:stCxn id="2" idx="2"/>
          </p:cNvCxnSpPr>
          <p:nvPr/>
        </p:nvCxnSpPr>
        <p:spPr>
          <a:xfrm rot="5400000">
            <a:off x="3770548" y="-1200707"/>
            <a:ext cx="330424" cy="4608512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" idx="2"/>
          </p:cNvCxnSpPr>
          <p:nvPr/>
        </p:nvCxnSpPr>
        <p:spPr>
          <a:xfrm rot="16200000" flipH="1">
            <a:off x="8235044" y="-1056691"/>
            <a:ext cx="330424" cy="4320480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59496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32504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360" y="177281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Očakávané výnosy hlavných aktív na najbližších 10 rokov sú nízke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0296" y="177281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V každej dekáde najsilnejšie </a:t>
            </a:r>
            <a:r>
              <a:rPr lang="sk-SK" dirty="0" err="1" smtClean="0">
                <a:solidFill>
                  <a:schemeClr val="bg1"/>
                </a:solidFill>
              </a:rPr>
              <a:t>performuje</a:t>
            </a:r>
            <a:r>
              <a:rPr lang="sk-SK" dirty="0" smtClean="0">
                <a:solidFill>
                  <a:schemeClr val="bg1"/>
                </a:solidFill>
              </a:rPr>
              <a:t> niečo iné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03512" y="242088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67908" y="2461535"/>
            <a:ext cx="18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Riešenie</a:t>
            </a:r>
            <a:endParaRPr lang="sk-SK" sz="2800" dirty="0">
              <a:solidFill>
                <a:schemeClr val="bg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287688" y="240745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336" y="28529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Pridávajte iné aktíva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1584" y="285213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Kombinujte prístupy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03512" y="328498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7348" y="38610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Reality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03512" y="4293096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7348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Komodity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703512" y="530120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7348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Krypto</a:t>
            </a:r>
            <a:r>
              <a:rPr lang="sk-SK" dirty="0" smtClean="0">
                <a:solidFill>
                  <a:schemeClr val="bg1"/>
                </a:solidFill>
              </a:rPr>
              <a:t>?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83732" y="335002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7568" y="39260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Pasívny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83732" y="435814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07568" y="49342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Kvantitatívny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683732" y="536625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07568" y="59423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Diskréčny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0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640" y="476672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Čo to znamená pri správe investičných portfólií?</a:t>
            </a:r>
            <a:endParaRPr lang="sk-SK" sz="2400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>
            <a:stCxn id="2" idx="2"/>
          </p:cNvCxnSpPr>
          <p:nvPr/>
        </p:nvCxnSpPr>
        <p:spPr>
          <a:xfrm rot="5400000">
            <a:off x="3770548" y="-1200707"/>
            <a:ext cx="330424" cy="4608512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" idx="2"/>
          </p:cNvCxnSpPr>
          <p:nvPr/>
        </p:nvCxnSpPr>
        <p:spPr>
          <a:xfrm rot="16200000" flipH="1">
            <a:off x="8235044" y="-1056691"/>
            <a:ext cx="330424" cy="4320480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59496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32504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360" y="17728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Očakávané výnosy hlavných aktív na najbližších 10 rokov sú nízke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0296" y="177281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V každej dekáde najsilnejšie </a:t>
            </a:r>
            <a:r>
              <a:rPr lang="sk-SK" dirty="0" err="1" smtClean="0">
                <a:solidFill>
                  <a:schemeClr val="bg1"/>
                </a:solidFill>
              </a:rPr>
              <a:t>performuje</a:t>
            </a:r>
            <a:r>
              <a:rPr lang="sk-SK" dirty="0" smtClean="0">
                <a:solidFill>
                  <a:schemeClr val="bg1"/>
                </a:solidFill>
              </a:rPr>
              <a:t> niečo iné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03512" y="242088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67908" y="2461535"/>
            <a:ext cx="18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Riešenie</a:t>
            </a:r>
            <a:endParaRPr lang="sk-SK" sz="28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616280" y="235759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87688" y="240745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336" y="28529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Pridávajte iné aktíva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1584" y="285213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Kombinujte prístupy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8088" y="286164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Zapájajte nové trendy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03512" y="328498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7348" y="38610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Reality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03512" y="4293096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7348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Komodity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703512" y="530120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7348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Krypto</a:t>
            </a:r>
            <a:r>
              <a:rPr lang="sk-SK" dirty="0" smtClean="0">
                <a:solidFill>
                  <a:schemeClr val="bg1"/>
                </a:solidFill>
              </a:rPr>
              <a:t>?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364252" y="320601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88088" y="37820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ESG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364252" y="421412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88088" y="47901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AI/</a:t>
            </a:r>
            <a:r>
              <a:rPr lang="sk-SK" dirty="0" err="1" smtClean="0">
                <a:solidFill>
                  <a:schemeClr val="bg1"/>
                </a:solidFill>
              </a:rPr>
              <a:t>Machine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Learning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83732" y="335002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7568" y="39260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Pasívny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83732" y="435814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07568" y="49342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Kvantitatívny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683732" y="536625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07568" y="59423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Diskréčny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" y="44624"/>
            <a:ext cx="12098663" cy="6768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0336" y="1268760"/>
            <a:ext cx="2664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AI / </a:t>
            </a:r>
            <a:r>
              <a:rPr lang="sk-SK" sz="3600" b="1" dirty="0" err="1" smtClean="0">
                <a:solidFill>
                  <a:schemeClr val="bg1"/>
                </a:solidFill>
              </a:rPr>
              <a:t>Machine</a:t>
            </a:r>
            <a:r>
              <a:rPr lang="sk-SK" sz="3600" b="1" dirty="0" smtClean="0">
                <a:solidFill>
                  <a:schemeClr val="bg1"/>
                </a:solidFill>
              </a:rPr>
              <a:t> </a:t>
            </a:r>
            <a:r>
              <a:rPr lang="sk-SK" sz="3600" b="1" dirty="0" err="1" smtClean="0">
                <a:solidFill>
                  <a:schemeClr val="bg1"/>
                </a:solidFill>
              </a:rPr>
              <a:t>Learning</a:t>
            </a:r>
            <a:endParaRPr lang="sk-SK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052736"/>
            <a:ext cx="7980885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360" y="6093296"/>
            <a:ext cx="1116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Prvá </a:t>
            </a:r>
            <a:r>
              <a:rPr lang="sk-SK" sz="2400" b="1" dirty="0" err="1" smtClean="0">
                <a:solidFill>
                  <a:schemeClr val="bg1"/>
                </a:solidFill>
              </a:rPr>
              <a:t>Machine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Learning</a:t>
            </a:r>
            <a:r>
              <a:rPr lang="sk-SK" sz="2400" b="1" dirty="0" smtClean="0">
                <a:solidFill>
                  <a:schemeClr val="bg1"/>
                </a:solidFill>
              </a:rPr>
              <a:t> stratégia na Slovensku spravujúca peniaze</a:t>
            </a:r>
            <a:endParaRPr 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608" y="476672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Čo to znamená pri správe investičných portfólií?</a:t>
            </a:r>
            <a:endParaRPr lang="sk-SK" sz="2400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>
            <a:stCxn id="2" idx="2"/>
          </p:cNvCxnSpPr>
          <p:nvPr/>
        </p:nvCxnSpPr>
        <p:spPr>
          <a:xfrm rot="5400000">
            <a:off x="3734544" y="-1164703"/>
            <a:ext cx="330424" cy="4536504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" idx="2"/>
          </p:cNvCxnSpPr>
          <p:nvPr/>
        </p:nvCxnSpPr>
        <p:spPr>
          <a:xfrm rot="16200000" flipH="1">
            <a:off x="8199040" y="-1092695"/>
            <a:ext cx="330424" cy="4392488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59496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32504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360" y="177281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Očakávané výnosy hlavných aktív na najbližších 10 rokov sú nízke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0296" y="177281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V každej dekáde najsilnejšie </a:t>
            </a:r>
            <a:r>
              <a:rPr lang="sk-SK" dirty="0" err="1" smtClean="0">
                <a:solidFill>
                  <a:schemeClr val="bg1"/>
                </a:solidFill>
              </a:rPr>
              <a:t>performuje</a:t>
            </a:r>
            <a:r>
              <a:rPr lang="sk-SK" dirty="0" smtClean="0">
                <a:solidFill>
                  <a:schemeClr val="bg1"/>
                </a:solidFill>
              </a:rPr>
              <a:t> niečo iné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03512" y="242088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67908" y="2461535"/>
            <a:ext cx="18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Riešenie</a:t>
            </a:r>
            <a:endParaRPr lang="sk-SK" sz="28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616280" y="235759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87688" y="240745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336" y="28529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Pridávajte iné aktíva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1584" y="285213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Kombinujte prístupy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8088" y="286164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Zapájajte nové trendy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03512" y="328498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7348" y="38610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Reality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03512" y="4293096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7348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Komodity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703512" y="530120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7348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Krypto</a:t>
            </a:r>
            <a:r>
              <a:rPr lang="sk-SK" dirty="0" smtClean="0">
                <a:solidFill>
                  <a:schemeClr val="bg1"/>
                </a:solidFill>
              </a:rPr>
              <a:t>?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364252" y="320601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88088" y="37820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ESG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364252" y="421412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88088" y="47901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AI/</a:t>
            </a:r>
            <a:r>
              <a:rPr lang="sk-SK" dirty="0" err="1" smtClean="0">
                <a:solidFill>
                  <a:schemeClr val="bg1"/>
                </a:solidFill>
              </a:rPr>
              <a:t>Machine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Learning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364252" y="5222236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88088" y="57983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Big </a:t>
            </a:r>
            <a:r>
              <a:rPr lang="sk-SK" dirty="0" err="1" smtClean="0">
                <a:solidFill>
                  <a:schemeClr val="bg1"/>
                </a:solidFill>
              </a:rPr>
              <a:t>data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83732" y="335002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7568" y="39260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Pasívny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83732" y="435814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07568" y="49342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Kvantitatívny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683732" y="536625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07568" y="59423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Diskréčny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6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970" y="46387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Čo to znamená pri správe investičných portfólií?</a:t>
            </a:r>
            <a:endParaRPr lang="sk-SK" sz="2400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>
            <a:stCxn id="2" idx="2"/>
          </p:cNvCxnSpPr>
          <p:nvPr/>
        </p:nvCxnSpPr>
        <p:spPr>
          <a:xfrm rot="5400000">
            <a:off x="3994053" y="-1437008"/>
            <a:ext cx="329749" cy="5054846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" idx="2"/>
          </p:cNvCxnSpPr>
          <p:nvPr/>
        </p:nvCxnSpPr>
        <p:spPr>
          <a:xfrm rot="16200000" flipH="1">
            <a:off x="8411348" y="-799457"/>
            <a:ext cx="330424" cy="3780420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59496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32504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360" y="177281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Očakávané výnosy hlavných aktív na najbližších 10 rokov sú nízke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0296" y="1772815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V každej dekáde najsilnejšie </a:t>
            </a:r>
            <a:r>
              <a:rPr lang="sk-SK" dirty="0" err="1" smtClean="0">
                <a:solidFill>
                  <a:schemeClr val="bg1"/>
                </a:solidFill>
              </a:rPr>
              <a:t>performuje</a:t>
            </a:r>
            <a:r>
              <a:rPr lang="sk-SK" dirty="0" smtClean="0">
                <a:solidFill>
                  <a:schemeClr val="bg1"/>
                </a:solidFill>
              </a:rPr>
              <a:t> niečo iné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03512" y="242088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67908" y="2461535"/>
            <a:ext cx="18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Riešenie</a:t>
            </a:r>
            <a:endParaRPr lang="sk-SK" sz="28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616280" y="235759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87688" y="240745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776520" y="238871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336" y="28529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Pridávajte iné aktíva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1584" y="285213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Kombinujte prístupy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8088" y="286164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Zapájajte nové trendy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83688" y="286256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Vyhodnocujte režimy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03512" y="328498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7348" y="38610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Reality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03512" y="4293096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7348" y="486916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Komodity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703512" y="530120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7348" y="587727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Krypto</a:t>
            </a:r>
            <a:r>
              <a:rPr lang="sk-SK" dirty="0" smtClean="0">
                <a:solidFill>
                  <a:schemeClr val="bg1"/>
                </a:solidFill>
              </a:rPr>
              <a:t>?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364252" y="320601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88088" y="37820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ESG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364252" y="421412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88088" y="47901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AI/</a:t>
            </a:r>
            <a:r>
              <a:rPr lang="sk-SK" dirty="0" err="1" smtClean="0">
                <a:solidFill>
                  <a:schemeClr val="bg1"/>
                </a:solidFill>
              </a:rPr>
              <a:t>Machine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Learning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364252" y="5222236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88088" y="57983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Big </a:t>
            </a:r>
            <a:r>
              <a:rPr lang="sk-SK" dirty="0" err="1" smtClean="0">
                <a:solidFill>
                  <a:schemeClr val="bg1"/>
                </a:solidFill>
              </a:rPr>
              <a:t>data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83732" y="335002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7568" y="39260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Pasívny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83732" y="435814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07568" y="49342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Kvantitatívny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683732" y="536625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07568" y="59423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Diskréčny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0776520" y="328498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365957" y="378449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Inflácia </a:t>
            </a:r>
            <a:r>
              <a:rPr lang="sk-SK" dirty="0" err="1" smtClean="0">
                <a:solidFill>
                  <a:schemeClr val="bg1"/>
                </a:solidFill>
              </a:rPr>
              <a:t>vs</a:t>
            </a:r>
            <a:r>
              <a:rPr lang="sk-SK" dirty="0" smtClean="0">
                <a:solidFill>
                  <a:schemeClr val="bg1"/>
                </a:solidFill>
              </a:rPr>
              <a:t> rast HDP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7" y="116632"/>
            <a:ext cx="1190958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8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7448" y="476672"/>
            <a:ext cx="979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>
                <a:solidFill>
                  <a:schemeClr val="bg1"/>
                </a:solidFill>
              </a:rPr>
              <a:t>Čo to znamená pri správe investičných portfólií?</a:t>
            </a:r>
            <a:endParaRPr lang="sk-SK" sz="2400" dirty="0">
              <a:solidFill>
                <a:schemeClr val="bg1"/>
              </a:solidFill>
            </a:endParaRPr>
          </a:p>
        </p:txBody>
      </p:sp>
      <p:cxnSp>
        <p:nvCxnSpPr>
          <p:cNvPr id="7" name="Elbow Connector 6"/>
          <p:cNvCxnSpPr>
            <a:stCxn id="2" idx="2"/>
          </p:cNvCxnSpPr>
          <p:nvPr/>
        </p:nvCxnSpPr>
        <p:spPr>
          <a:xfrm rot="5400000">
            <a:off x="3662537" y="-1092696"/>
            <a:ext cx="330423" cy="4392488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" idx="2"/>
          </p:cNvCxnSpPr>
          <p:nvPr/>
        </p:nvCxnSpPr>
        <p:spPr>
          <a:xfrm rot="16200000" flipH="1">
            <a:off x="8127033" y="-1164704"/>
            <a:ext cx="330423" cy="4536504"/>
          </a:xfrm>
          <a:prstGeom prst="bentConnector2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59496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0632504" y="126876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5360" y="17728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Očakávané výnosy hlavných aktív na najbližších 10 rokov sú nízke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56240" y="177281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V každej dekáde najsilnejšie </a:t>
            </a:r>
            <a:r>
              <a:rPr lang="sk-SK" dirty="0" err="1" smtClean="0">
                <a:solidFill>
                  <a:schemeClr val="bg1"/>
                </a:solidFill>
              </a:rPr>
              <a:t>performuje</a:t>
            </a:r>
            <a:r>
              <a:rPr lang="sk-SK" dirty="0" smtClean="0">
                <a:solidFill>
                  <a:schemeClr val="bg1"/>
                </a:solidFill>
              </a:rPr>
              <a:t> niečo iné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03512" y="242088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67908" y="2461535"/>
            <a:ext cx="180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</a:rPr>
              <a:t>Riešenie</a:t>
            </a:r>
            <a:endParaRPr lang="sk-SK" sz="2800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8616280" y="235759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87688" y="240745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776520" y="238871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9336" y="28529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Pridávajte iné aktíva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1584" y="285213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Kombinujte prístupy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88088" y="286164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Zapájajte nové trendy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83688" y="286256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Vyhodnocujte režimy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703512" y="328498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7348" y="3861048"/>
            <a:ext cx="316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Reality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703512" y="4293096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7348" y="4869160"/>
            <a:ext cx="316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Komodity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703512" y="530120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7348" y="5877272"/>
            <a:ext cx="3166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Krypto</a:t>
            </a:r>
            <a:r>
              <a:rPr lang="sk-SK" dirty="0" smtClean="0">
                <a:solidFill>
                  <a:schemeClr val="bg1"/>
                </a:solidFill>
              </a:rPr>
              <a:t>?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364252" y="320601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888088" y="37820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ESG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8364252" y="4214124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888088" y="479018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AI/</a:t>
            </a:r>
            <a:r>
              <a:rPr lang="sk-SK" dirty="0" err="1" smtClean="0">
                <a:solidFill>
                  <a:schemeClr val="bg1"/>
                </a:solidFill>
              </a:rPr>
              <a:t>Machine</a:t>
            </a:r>
            <a:r>
              <a:rPr lang="sk-SK" dirty="0" smtClean="0">
                <a:solidFill>
                  <a:schemeClr val="bg1"/>
                </a:solidFill>
              </a:rPr>
              <a:t> </a:t>
            </a:r>
            <a:r>
              <a:rPr lang="sk-SK" dirty="0" err="1" smtClean="0">
                <a:solidFill>
                  <a:schemeClr val="bg1"/>
                </a:solidFill>
              </a:rPr>
              <a:t>Learning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8364252" y="5222236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888088" y="57983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Big </a:t>
            </a:r>
            <a:r>
              <a:rPr lang="sk-SK" dirty="0" err="1" smtClean="0">
                <a:solidFill>
                  <a:schemeClr val="bg1"/>
                </a:solidFill>
              </a:rPr>
              <a:t>data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83732" y="335002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207568" y="39260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Pasívny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683732" y="4358140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07568" y="49342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Kvantitatívny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683732" y="536625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07568" y="59423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err="1" smtClean="0">
                <a:solidFill>
                  <a:schemeClr val="bg1"/>
                </a:solidFill>
              </a:rPr>
              <a:t>Diskréčny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0848528" y="3206012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365957" y="378449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Inflácia </a:t>
            </a:r>
            <a:r>
              <a:rPr lang="sk-SK" dirty="0" err="1" smtClean="0">
                <a:solidFill>
                  <a:schemeClr val="bg1"/>
                </a:solidFill>
              </a:rPr>
              <a:t>vs</a:t>
            </a:r>
            <a:r>
              <a:rPr lang="sk-SK" dirty="0" smtClean="0">
                <a:solidFill>
                  <a:schemeClr val="bg1"/>
                </a:solidFill>
              </a:rPr>
              <a:t> rast HDP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0866259" y="4211707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372364" y="461412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Reštriktívna </a:t>
            </a:r>
            <a:r>
              <a:rPr lang="sk-SK" dirty="0" err="1" smtClean="0">
                <a:solidFill>
                  <a:schemeClr val="bg1"/>
                </a:solidFill>
              </a:rPr>
              <a:t>vs</a:t>
            </a:r>
            <a:r>
              <a:rPr lang="sk-SK" dirty="0" smtClean="0">
                <a:solidFill>
                  <a:schemeClr val="bg1"/>
                </a:solidFill>
              </a:rPr>
              <a:t> expanzívna monetárna politika</a:t>
            </a:r>
            <a:endParaRPr lang="sk-SK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0840968" y="5510268"/>
            <a:ext cx="0" cy="4320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83688" y="596757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chemeClr val="bg1"/>
                </a:solidFill>
              </a:rPr>
              <a:t>Stav trhového cyklu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0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5440" y="1628800"/>
            <a:ext cx="105851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900" b="1" dirty="0" smtClean="0">
                <a:solidFill>
                  <a:schemeClr val="bg1"/>
                </a:solidFill>
              </a:rPr>
              <a:t>E		T		F</a:t>
            </a:r>
            <a:endParaRPr lang="sk-SK" sz="23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5400" y="2204864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Recept na úspech v dekáde 2021-2030</a:t>
            </a:r>
            <a:endParaRPr lang="sk-SK" sz="3600" b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295800" y="1409153"/>
            <a:ext cx="1584176" cy="14401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9984432" y="1409153"/>
            <a:ext cx="1656184" cy="14401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79976" y="2849313"/>
            <a:ext cx="0" cy="266429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79519" y="2849313"/>
            <a:ext cx="0" cy="266429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79976" y="5513609"/>
            <a:ext cx="409954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87888" y="1065528"/>
            <a:ext cx="158417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Pridanie nových aktív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84032" y="1628800"/>
            <a:ext cx="1656184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b="1" dirty="0" smtClean="0">
                <a:solidFill>
                  <a:schemeClr val="tx1"/>
                </a:solidFill>
              </a:rPr>
              <a:t>Použitie rôznych prístupov</a:t>
            </a:r>
            <a:endParaRPr lang="sk-SK" sz="17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80176" y="908720"/>
            <a:ext cx="1656184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b="1" dirty="0" smtClean="0">
                <a:solidFill>
                  <a:schemeClr val="tx1"/>
                </a:solidFill>
              </a:rPr>
              <a:t>Aplikácia nových trendov</a:t>
            </a:r>
            <a:endParaRPr lang="sk-SK" sz="17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48328" y="1497576"/>
            <a:ext cx="1656184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700" b="1" dirty="0" smtClean="0">
                <a:solidFill>
                  <a:schemeClr val="tx1"/>
                </a:solidFill>
              </a:rPr>
              <a:t>Pohľad na rôzne režimy</a:t>
            </a:r>
            <a:endParaRPr lang="sk-SK" sz="17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35960" y="5644833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chemeClr val="bg1"/>
                </a:solidFill>
              </a:rPr>
              <a:t>INVESTIČNÉ PORTFÓLIO</a:t>
            </a:r>
            <a:endParaRPr lang="sk-SK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6498 0.51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03255 0.3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01484 0.535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0 L -0.06198 0.334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9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59496" y="2420888"/>
            <a:ext cx="9144000" cy="838618"/>
          </a:xfrm>
        </p:spPr>
        <p:txBody>
          <a:bodyPr>
            <a:normAutofit/>
          </a:bodyPr>
          <a:lstStyle/>
          <a:p>
            <a:r>
              <a:rPr lang="sk-SK" sz="3200" dirty="0" smtClean="0"/>
              <a:t>Ďakujem za Vašu pozornosť.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1344" y="6093296"/>
            <a:ext cx="9144000" cy="563097"/>
          </a:xfrm>
        </p:spPr>
        <p:txBody>
          <a:bodyPr>
            <a:normAutofit/>
          </a:bodyPr>
          <a:lstStyle/>
          <a:p>
            <a:pPr algn="l"/>
            <a:r>
              <a:rPr lang="en-US" sz="1600" dirty="0" err="1"/>
              <a:t>m</a:t>
            </a:r>
            <a:r>
              <a:rPr lang="sk-SK" sz="1600" dirty="0" err="1" smtClean="0"/>
              <a:t>ichal_majek</a:t>
            </a:r>
            <a:r>
              <a:rPr lang="en-US" sz="1600" dirty="0" smtClean="0"/>
              <a:t>@tam.sk</a:t>
            </a:r>
            <a:endParaRPr lang="sk-SK" sz="16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1C5FB69D-C026-4EF7-A893-560F65A3A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608" y="4153999"/>
            <a:ext cx="3528392" cy="27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8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50"/>
            <a:ext cx="12192000" cy="6846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268760"/>
            <a:ext cx="6010505" cy="37046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76120" y="26064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Tematické investovanie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59456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" y="0"/>
            <a:ext cx="12191628" cy="6858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656" y="62068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 err="1" smtClean="0">
                <a:solidFill>
                  <a:schemeClr val="bg1"/>
                </a:solidFill>
              </a:rPr>
              <a:t>Bitcoin</a:t>
            </a:r>
            <a:r>
              <a:rPr lang="sk-SK" sz="6000" dirty="0" smtClean="0">
                <a:solidFill>
                  <a:schemeClr val="bg1"/>
                </a:solidFill>
              </a:rPr>
              <a:t>/</a:t>
            </a:r>
            <a:r>
              <a:rPr lang="sk-SK" sz="6000" dirty="0" err="1" smtClean="0">
                <a:solidFill>
                  <a:schemeClr val="bg1"/>
                </a:solidFill>
              </a:rPr>
              <a:t>Blockchain</a:t>
            </a:r>
            <a:endParaRPr lang="sk-SK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" y="44624"/>
            <a:ext cx="12098663" cy="6768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392" y="4725144"/>
            <a:ext cx="2304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800" dirty="0" smtClean="0">
                <a:solidFill>
                  <a:schemeClr val="bg1"/>
                </a:solidFill>
              </a:rPr>
              <a:t>A.I.</a:t>
            </a:r>
            <a:endParaRPr lang="sk-SK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6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" y="44624"/>
            <a:ext cx="12098663" cy="6768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392" y="4725144"/>
            <a:ext cx="2304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800" dirty="0" smtClean="0">
                <a:solidFill>
                  <a:schemeClr val="bg1"/>
                </a:solidFill>
              </a:rPr>
              <a:t>A.I.</a:t>
            </a:r>
            <a:endParaRPr lang="sk-SK" sz="8800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7057958"/>
              </p:ext>
            </p:extLst>
          </p:nvPr>
        </p:nvGraphicFramePr>
        <p:xfrm>
          <a:off x="3935760" y="1052736"/>
          <a:ext cx="8014731" cy="4281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07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7" y="44624"/>
            <a:ext cx="12098663" cy="6768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392" y="4725144"/>
            <a:ext cx="2304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800" dirty="0" smtClean="0">
                <a:solidFill>
                  <a:schemeClr val="bg1"/>
                </a:solidFill>
              </a:rPr>
              <a:t>A.I.</a:t>
            </a:r>
            <a:endParaRPr lang="sk-SK" sz="8800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303526"/>
              </p:ext>
            </p:extLst>
          </p:nvPr>
        </p:nvGraphicFramePr>
        <p:xfrm>
          <a:off x="4583832" y="892120"/>
          <a:ext cx="6912768" cy="377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99856" y="4941168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Problémy:</a:t>
            </a:r>
          </a:p>
          <a:p>
            <a:endParaRPr lang="sk-SK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 smtClean="0">
                <a:solidFill>
                  <a:schemeClr val="bg1"/>
                </a:solidFill>
              </a:rPr>
              <a:t>Malý počet fondov v indexe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sz="2400" dirty="0" smtClean="0">
                <a:solidFill>
                  <a:schemeClr val="bg1"/>
                </a:solidFill>
              </a:rPr>
              <a:t>Obrovský </a:t>
            </a:r>
            <a:r>
              <a:rPr lang="sk-SK" sz="2400" dirty="0" err="1" smtClean="0">
                <a:solidFill>
                  <a:schemeClr val="bg1"/>
                </a:solidFill>
              </a:rPr>
              <a:t>survivorship</a:t>
            </a:r>
            <a:r>
              <a:rPr lang="sk-SK" sz="2400" dirty="0" smtClean="0">
                <a:solidFill>
                  <a:schemeClr val="bg1"/>
                </a:solidFill>
              </a:rPr>
              <a:t> </a:t>
            </a:r>
            <a:r>
              <a:rPr lang="sk-SK" sz="2400" dirty="0" err="1" smtClean="0">
                <a:solidFill>
                  <a:schemeClr val="bg1"/>
                </a:solidFill>
              </a:rPr>
              <a:t>bias</a:t>
            </a:r>
            <a:endParaRPr lang="sk-SK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1249" cy="6813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96400" y="11663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Big </a:t>
            </a:r>
            <a:r>
              <a:rPr lang="sk-SK" sz="3600" b="1" dirty="0" err="1" smtClean="0">
                <a:solidFill>
                  <a:schemeClr val="bg1"/>
                </a:solidFill>
              </a:rPr>
              <a:t>data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Šeda_T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333333"/>
      </a:accent2>
      <a:accent3>
        <a:srgbClr val="666666"/>
      </a:accent3>
      <a:accent4>
        <a:srgbClr val="999999"/>
      </a:accent4>
      <a:accent5>
        <a:srgbClr val="C9C9C9"/>
      </a:accent5>
      <a:accent6>
        <a:srgbClr val="E5E5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B_inovacie" id="{8C038473-1D6F-45F2-B759-5B15D8169930}" vid="{0B46A437-F0AB-42C5-8F6C-F2B743BEC7B3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TB_inovacie</Template>
  <TotalTime>1238</TotalTime>
  <Words>548</Words>
  <Application>Microsoft Office PowerPoint</Application>
  <PresentationFormat>Widescreen</PresentationFormat>
  <Paragraphs>154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Motív Office</vt:lpstr>
      <vt:lpstr>Moderné trendy pri správe investičných portfólií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Ako spravovať fondy pre najbližšiu dekádu?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Ďakujem za Vašu pozornosť.</vt:lpstr>
    </vt:vector>
  </TitlesOfParts>
  <Company>Tatra banka,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Majek</dc:creator>
  <cp:lastModifiedBy>Michal Majek</cp:lastModifiedBy>
  <cp:revision>56</cp:revision>
  <dcterms:created xsi:type="dcterms:W3CDTF">2021-10-18T08:10:16Z</dcterms:created>
  <dcterms:modified xsi:type="dcterms:W3CDTF">2021-10-29T14:01:33Z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2021-10-18T08:10:46Z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/>
  </property>
  <property fmtid="{D5CDD505-2E9C-101B-9397-08002B2CF9AE}" pid="8" name="MSIP_Label_2a6524ed-fb1a-49fd-bafe-15c5e5ffd047_ContentBits">
    <vt:lpwstr>0</vt:lpwstr>
  </property>
</Properties>
</file>