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320" r:id="rId3"/>
    <p:sldId id="311" r:id="rId4"/>
    <p:sldId id="315" r:id="rId5"/>
  </p:sldIdLst>
  <p:sldSz cx="20104100" cy="11309350"/>
  <p:notesSz cx="20104100" cy="1130935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DBCC"/>
    <a:srgbClr val="004154"/>
    <a:srgbClr val="F0004B"/>
    <a:srgbClr val="D4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07" autoAdjust="0"/>
    <p:restoredTop sz="95226" autoAdjust="0"/>
  </p:normalViewPr>
  <p:slideViewPr>
    <p:cSldViewPr>
      <p:cViewPr varScale="1">
        <p:scale>
          <a:sx n="66" d="100"/>
          <a:sy n="66" d="100"/>
        </p:scale>
        <p:origin x="528" y="96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5E341-3E37-417E-92DE-AFF8A77283FD}" type="datetimeFigureOut">
              <a:rPr lang="sk-SK" smtClean="0"/>
              <a:t>22. 10. 2021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BBF21-8523-4AAC-97C4-4DC5C46782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1018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CBBF21-8523-4AAC-97C4-4DC5C4678220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4348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CBBF21-8523-4AAC-97C4-4DC5C4678220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7253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CBBF21-8523-4AAC-97C4-4DC5C4678220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7383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0" i="0">
                <a:solidFill>
                  <a:srgbClr val="004154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725"/>
              </a:lnSpc>
            </a:pPr>
            <a:r>
              <a:rPr spc="20" dirty="0"/>
              <a:t>Strana</a:t>
            </a:r>
            <a:r>
              <a:rPr spc="-70" dirty="0"/>
              <a:t> </a:t>
            </a:r>
            <a:fld id="{81D60167-4931-47E6-BA6A-407CBD079E47}" type="slidenum">
              <a:rPr spc="-90" dirty="0"/>
              <a:t>‹#›</a:t>
            </a:fld>
            <a:endParaRPr spc="-9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00415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300" b="0" i="0">
                <a:solidFill>
                  <a:srgbClr val="00415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0" i="0">
                <a:solidFill>
                  <a:srgbClr val="004154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725"/>
              </a:lnSpc>
            </a:pPr>
            <a:r>
              <a:rPr spc="20" dirty="0"/>
              <a:t>Strana</a:t>
            </a:r>
            <a:r>
              <a:rPr spc="-70" dirty="0"/>
              <a:t> </a:t>
            </a:r>
            <a:fld id="{81D60167-4931-47E6-BA6A-407CBD079E47}" type="slidenum">
              <a:rPr spc="-90" dirty="0"/>
              <a:t>‹#›</a:t>
            </a:fld>
            <a:endParaRPr spc="-9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00415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0" i="0">
                <a:solidFill>
                  <a:srgbClr val="004154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725"/>
              </a:lnSpc>
            </a:pPr>
            <a:r>
              <a:rPr spc="20" dirty="0"/>
              <a:t>Strana</a:t>
            </a:r>
            <a:r>
              <a:rPr spc="-70" dirty="0"/>
              <a:t> </a:t>
            </a:r>
            <a:fld id="{81D60167-4931-47E6-BA6A-407CBD079E47}" type="slidenum">
              <a:rPr spc="-90" dirty="0"/>
              <a:t>‹#›</a:t>
            </a:fld>
            <a:endParaRPr spc="-9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00415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0" i="0">
                <a:solidFill>
                  <a:srgbClr val="004154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725"/>
              </a:lnSpc>
            </a:pPr>
            <a:r>
              <a:rPr spc="20" dirty="0"/>
              <a:t>Strana</a:t>
            </a:r>
            <a:r>
              <a:rPr spc="-70" dirty="0"/>
              <a:t> </a:t>
            </a:r>
            <a:fld id="{81D60167-4931-47E6-BA6A-407CBD079E47}" type="slidenum">
              <a:rPr spc="-90" dirty="0"/>
              <a:t>‹#›</a:t>
            </a:fld>
            <a:endParaRPr spc="-9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0" i="0">
                <a:solidFill>
                  <a:srgbClr val="004154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725"/>
              </a:lnSpc>
            </a:pPr>
            <a:r>
              <a:rPr spc="20" dirty="0"/>
              <a:t>Strana</a:t>
            </a:r>
            <a:r>
              <a:rPr spc="-70" dirty="0"/>
              <a:t> </a:t>
            </a:r>
            <a:fld id="{81D60167-4931-47E6-BA6A-407CBD079E47}" type="slidenum">
              <a:rPr spc="-90" dirty="0"/>
              <a:t>‹#›</a:t>
            </a:fld>
            <a:endParaRPr spc="-9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theme" Target="../theme/theme1.xml" /><Relationship Id="rId5" Type="http://schemas.openxmlformats.org/officeDocument/2006/relationships/slideLayout" Target="../slideLayouts/slideLayout5.xml" /><Relationship Id="rId4" Type="http://schemas.openxmlformats.org/officeDocument/2006/relationships/slideLayout" Target="../slideLayouts/slideLayout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F4F6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80258" y="1958444"/>
            <a:ext cx="11743583" cy="19735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0" i="0">
                <a:solidFill>
                  <a:srgbClr val="00415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23897" y="4478711"/>
            <a:ext cx="12056304" cy="50590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00415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24970" y="10432741"/>
            <a:ext cx="842644" cy="2387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0">
                <a:solidFill>
                  <a:srgbClr val="004154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725"/>
              </a:lnSpc>
            </a:pPr>
            <a:r>
              <a:rPr spc="20" dirty="0"/>
              <a:t>Strana</a:t>
            </a:r>
            <a:r>
              <a:rPr spc="-70" dirty="0"/>
              <a:t> </a:t>
            </a:r>
            <a:fld id="{81D60167-4931-47E6-BA6A-407CBD079E47}" type="slidenum">
              <a:rPr spc="-90" dirty="0"/>
              <a:t>‹#›</a:t>
            </a:fld>
            <a:endParaRPr spc="-9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5.png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7773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45DB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7050" y="854075"/>
            <a:ext cx="13411200" cy="3103414"/>
          </a:xfrm>
          <a:prstGeom prst="rect">
            <a:avLst/>
          </a:prstGeom>
          <a:solidFill>
            <a:srgbClr val="004154"/>
          </a:solidFill>
        </p:spPr>
        <p:txBody>
          <a:bodyPr vert="horz" wrap="square" lIns="0" tIns="0" rIns="0" bIns="0" rtlCol="0">
            <a:spAutoFit/>
          </a:bodyPr>
          <a:lstStyle/>
          <a:p>
            <a:pPr marL="63500">
              <a:lnSpc>
                <a:spcPts val="12070"/>
              </a:lnSpc>
            </a:pPr>
            <a:r>
              <a:rPr lang="sk-SK" sz="10650" spc="-300" dirty="0">
                <a:solidFill>
                  <a:srgbClr val="FFFFFF"/>
                </a:solidFill>
              </a:rPr>
              <a:t>Ekologický neznamená podvýkonný</a:t>
            </a:r>
            <a:endParaRPr sz="10650" dirty="0"/>
          </a:p>
        </p:txBody>
      </p:sp>
      <p:sp>
        <p:nvSpPr>
          <p:cNvPr id="5" name="object 5"/>
          <p:cNvSpPr/>
          <p:nvPr/>
        </p:nvSpPr>
        <p:spPr>
          <a:xfrm>
            <a:off x="18854966" y="10077215"/>
            <a:ext cx="38735" cy="176530"/>
          </a:xfrm>
          <a:custGeom>
            <a:avLst/>
            <a:gdLst/>
            <a:ahLst/>
            <a:cxnLst/>
            <a:rect l="l" t="t" r="r" b="b"/>
            <a:pathLst>
              <a:path w="38734" h="176529">
                <a:moveTo>
                  <a:pt x="30467" y="54991"/>
                </a:moveTo>
                <a:lnTo>
                  <a:pt x="7797" y="54991"/>
                </a:lnTo>
                <a:lnTo>
                  <a:pt x="7797" y="176479"/>
                </a:lnTo>
                <a:lnTo>
                  <a:pt x="30467" y="176479"/>
                </a:lnTo>
                <a:lnTo>
                  <a:pt x="30467" y="54991"/>
                </a:lnTo>
                <a:close/>
              </a:path>
              <a:path w="38734" h="176529">
                <a:moveTo>
                  <a:pt x="38239" y="19113"/>
                </a:moveTo>
                <a:lnTo>
                  <a:pt x="36741" y="11671"/>
                </a:lnTo>
                <a:lnTo>
                  <a:pt x="32651" y="5588"/>
                </a:lnTo>
                <a:lnTo>
                  <a:pt x="26568" y="1498"/>
                </a:lnTo>
                <a:lnTo>
                  <a:pt x="19126" y="0"/>
                </a:lnTo>
                <a:lnTo>
                  <a:pt x="11684" y="1498"/>
                </a:lnTo>
                <a:lnTo>
                  <a:pt x="5613" y="5588"/>
                </a:lnTo>
                <a:lnTo>
                  <a:pt x="1511" y="11671"/>
                </a:lnTo>
                <a:lnTo>
                  <a:pt x="0" y="19113"/>
                </a:lnTo>
                <a:lnTo>
                  <a:pt x="1511" y="26555"/>
                </a:lnTo>
                <a:lnTo>
                  <a:pt x="5613" y="32626"/>
                </a:lnTo>
                <a:lnTo>
                  <a:pt x="11684" y="36728"/>
                </a:lnTo>
                <a:lnTo>
                  <a:pt x="19126" y="38239"/>
                </a:lnTo>
                <a:lnTo>
                  <a:pt x="26568" y="36728"/>
                </a:lnTo>
                <a:lnTo>
                  <a:pt x="32651" y="32626"/>
                </a:lnTo>
                <a:lnTo>
                  <a:pt x="36741" y="26555"/>
                </a:lnTo>
                <a:lnTo>
                  <a:pt x="38239" y="19113"/>
                </a:lnTo>
                <a:close/>
              </a:path>
            </a:pathLst>
          </a:custGeom>
          <a:solidFill>
            <a:srgbClr val="003F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839147" y="8911596"/>
            <a:ext cx="2151380" cy="1358265"/>
          </a:xfrm>
          <a:custGeom>
            <a:avLst/>
            <a:gdLst/>
            <a:ahLst/>
            <a:cxnLst/>
            <a:rect l="l" t="t" r="r" b="b"/>
            <a:pathLst>
              <a:path w="2151380" h="1358265">
                <a:moveTo>
                  <a:pt x="803351" y="1195235"/>
                </a:moveTo>
                <a:lnTo>
                  <a:pt x="797852" y="1156309"/>
                </a:lnTo>
                <a:lnTo>
                  <a:pt x="782256" y="1120775"/>
                </a:lnTo>
                <a:lnTo>
                  <a:pt x="757847" y="1089736"/>
                </a:lnTo>
                <a:lnTo>
                  <a:pt x="725944" y="1064310"/>
                </a:lnTo>
                <a:lnTo>
                  <a:pt x="752970" y="1040599"/>
                </a:lnTo>
                <a:lnTo>
                  <a:pt x="773557" y="1012329"/>
                </a:lnTo>
                <a:lnTo>
                  <a:pt x="786663" y="980389"/>
                </a:lnTo>
                <a:lnTo>
                  <a:pt x="791260" y="945654"/>
                </a:lnTo>
                <a:lnTo>
                  <a:pt x="784872" y="904811"/>
                </a:lnTo>
                <a:lnTo>
                  <a:pt x="766826" y="868121"/>
                </a:lnTo>
                <a:lnTo>
                  <a:pt x="758583" y="858977"/>
                </a:lnTo>
                <a:lnTo>
                  <a:pt x="738822" y="837031"/>
                </a:lnTo>
                <a:lnTo>
                  <a:pt x="702589" y="813015"/>
                </a:lnTo>
                <a:lnTo>
                  <a:pt x="659828" y="797534"/>
                </a:lnTo>
                <a:lnTo>
                  <a:pt x="612228" y="792035"/>
                </a:lnTo>
                <a:lnTo>
                  <a:pt x="564642" y="797534"/>
                </a:lnTo>
                <a:lnTo>
                  <a:pt x="521881" y="813015"/>
                </a:lnTo>
                <a:lnTo>
                  <a:pt x="485648" y="837031"/>
                </a:lnTo>
                <a:lnTo>
                  <a:pt x="457657" y="868121"/>
                </a:lnTo>
                <a:lnTo>
                  <a:pt x="439623" y="904811"/>
                </a:lnTo>
                <a:lnTo>
                  <a:pt x="433222" y="945654"/>
                </a:lnTo>
                <a:lnTo>
                  <a:pt x="506069" y="945654"/>
                </a:lnTo>
                <a:lnTo>
                  <a:pt x="507873" y="929932"/>
                </a:lnTo>
                <a:lnTo>
                  <a:pt x="513181" y="914831"/>
                </a:lnTo>
                <a:lnTo>
                  <a:pt x="550329" y="875461"/>
                </a:lnTo>
                <a:lnTo>
                  <a:pt x="590118" y="860856"/>
                </a:lnTo>
                <a:lnTo>
                  <a:pt x="612228" y="858977"/>
                </a:lnTo>
                <a:lnTo>
                  <a:pt x="634352" y="860856"/>
                </a:lnTo>
                <a:lnTo>
                  <a:pt x="674154" y="875461"/>
                </a:lnTo>
                <a:lnTo>
                  <a:pt x="711288" y="914831"/>
                </a:lnTo>
                <a:lnTo>
                  <a:pt x="718413" y="945654"/>
                </a:lnTo>
                <a:lnTo>
                  <a:pt x="716597" y="961364"/>
                </a:lnTo>
                <a:lnTo>
                  <a:pt x="690854" y="1003490"/>
                </a:lnTo>
                <a:lnTo>
                  <a:pt x="655269" y="1024851"/>
                </a:lnTo>
                <a:lnTo>
                  <a:pt x="612508" y="1032332"/>
                </a:lnTo>
                <a:lnTo>
                  <a:pt x="573112" y="1032332"/>
                </a:lnTo>
                <a:lnTo>
                  <a:pt x="573112" y="1099261"/>
                </a:lnTo>
                <a:lnTo>
                  <a:pt x="612228" y="1099261"/>
                </a:lnTo>
                <a:lnTo>
                  <a:pt x="636739" y="1101344"/>
                </a:lnTo>
                <a:lnTo>
                  <a:pt x="680834" y="1117396"/>
                </a:lnTo>
                <a:lnTo>
                  <a:pt x="712584" y="1145235"/>
                </a:lnTo>
                <a:lnTo>
                  <a:pt x="730211" y="1195235"/>
                </a:lnTo>
                <a:lnTo>
                  <a:pt x="728192" y="1212710"/>
                </a:lnTo>
                <a:lnTo>
                  <a:pt x="699376" y="1259471"/>
                </a:lnTo>
                <a:lnTo>
                  <a:pt x="659777" y="1283004"/>
                </a:lnTo>
                <a:lnTo>
                  <a:pt x="612228" y="1291183"/>
                </a:lnTo>
                <a:lnTo>
                  <a:pt x="587743" y="1289113"/>
                </a:lnTo>
                <a:lnTo>
                  <a:pt x="543636" y="1273060"/>
                </a:lnTo>
                <a:lnTo>
                  <a:pt x="513918" y="1247775"/>
                </a:lnTo>
                <a:lnTo>
                  <a:pt x="495261" y="1207325"/>
                </a:lnTo>
                <a:lnTo>
                  <a:pt x="421652" y="1207325"/>
                </a:lnTo>
                <a:lnTo>
                  <a:pt x="431304" y="1247800"/>
                </a:lnTo>
                <a:lnTo>
                  <a:pt x="451891" y="1283893"/>
                </a:lnTo>
                <a:lnTo>
                  <a:pt x="481876" y="1314335"/>
                </a:lnTo>
                <a:lnTo>
                  <a:pt x="519645" y="1337754"/>
                </a:lnTo>
                <a:lnTo>
                  <a:pt x="563626" y="1352804"/>
                </a:lnTo>
                <a:lnTo>
                  <a:pt x="612228" y="1358112"/>
                </a:lnTo>
                <a:lnTo>
                  <a:pt x="663041" y="1352296"/>
                </a:lnTo>
                <a:lnTo>
                  <a:pt x="708698" y="1335874"/>
                </a:lnTo>
                <a:lnTo>
                  <a:pt x="747369" y="1310411"/>
                </a:lnTo>
                <a:lnTo>
                  <a:pt x="764794" y="1291183"/>
                </a:lnTo>
                <a:lnTo>
                  <a:pt x="777252" y="1277442"/>
                </a:lnTo>
                <a:lnTo>
                  <a:pt x="796518" y="1238529"/>
                </a:lnTo>
                <a:lnTo>
                  <a:pt x="803351" y="1195235"/>
                </a:lnTo>
                <a:close/>
              </a:path>
              <a:path w="2151380" h="1358265">
                <a:moveTo>
                  <a:pt x="1266545" y="1168222"/>
                </a:moveTo>
                <a:lnTo>
                  <a:pt x="1261478" y="1124673"/>
                </a:lnTo>
                <a:lnTo>
                  <a:pt x="1247025" y="1084707"/>
                </a:lnTo>
                <a:lnTo>
                  <a:pt x="1224343" y="1049439"/>
                </a:lnTo>
                <a:lnTo>
                  <a:pt x="1199616" y="1025017"/>
                </a:lnTo>
                <a:lnTo>
                  <a:pt x="1199616" y="1168222"/>
                </a:lnTo>
                <a:lnTo>
                  <a:pt x="1189761" y="1216710"/>
                </a:lnTo>
                <a:lnTo>
                  <a:pt x="1162913" y="1256360"/>
                </a:lnTo>
                <a:lnTo>
                  <a:pt x="1123111" y="1283106"/>
                </a:lnTo>
                <a:lnTo>
                  <a:pt x="1074432" y="1292923"/>
                </a:lnTo>
                <a:lnTo>
                  <a:pt x="1025740" y="1283106"/>
                </a:lnTo>
                <a:lnTo>
                  <a:pt x="985951" y="1256360"/>
                </a:lnTo>
                <a:lnTo>
                  <a:pt x="959091" y="1216710"/>
                </a:lnTo>
                <a:lnTo>
                  <a:pt x="949236" y="1168222"/>
                </a:lnTo>
                <a:lnTo>
                  <a:pt x="959091" y="1119720"/>
                </a:lnTo>
                <a:lnTo>
                  <a:pt x="985951" y="1080084"/>
                </a:lnTo>
                <a:lnTo>
                  <a:pt x="1025740" y="1053325"/>
                </a:lnTo>
                <a:lnTo>
                  <a:pt x="1074432" y="1043508"/>
                </a:lnTo>
                <a:lnTo>
                  <a:pt x="1123111" y="1053325"/>
                </a:lnTo>
                <a:lnTo>
                  <a:pt x="1162913" y="1080084"/>
                </a:lnTo>
                <a:lnTo>
                  <a:pt x="1189761" y="1119720"/>
                </a:lnTo>
                <a:lnTo>
                  <a:pt x="1199616" y="1168222"/>
                </a:lnTo>
                <a:lnTo>
                  <a:pt x="1199616" y="1025017"/>
                </a:lnTo>
                <a:lnTo>
                  <a:pt x="1158925" y="997623"/>
                </a:lnTo>
                <a:lnTo>
                  <a:pt x="1118489" y="983335"/>
                </a:lnTo>
                <a:lnTo>
                  <a:pt x="1079119" y="978852"/>
                </a:lnTo>
                <a:lnTo>
                  <a:pt x="1074432" y="978319"/>
                </a:lnTo>
                <a:lnTo>
                  <a:pt x="1069517" y="978319"/>
                </a:lnTo>
                <a:lnTo>
                  <a:pt x="1064653" y="978496"/>
                </a:lnTo>
                <a:lnTo>
                  <a:pt x="1059827" y="978852"/>
                </a:lnTo>
                <a:lnTo>
                  <a:pt x="1191501" y="800912"/>
                </a:lnTo>
                <a:lnTo>
                  <a:pt x="1108240" y="800912"/>
                </a:lnTo>
                <a:lnTo>
                  <a:pt x="921435" y="1053363"/>
                </a:lnTo>
                <a:lnTo>
                  <a:pt x="904976" y="1078699"/>
                </a:lnTo>
                <a:lnTo>
                  <a:pt x="892670" y="1106563"/>
                </a:lnTo>
                <a:lnTo>
                  <a:pt x="884986" y="1136548"/>
                </a:lnTo>
                <a:lnTo>
                  <a:pt x="882319" y="1168222"/>
                </a:lnTo>
                <a:lnTo>
                  <a:pt x="887387" y="1211757"/>
                </a:lnTo>
                <a:lnTo>
                  <a:pt x="901839" y="1251724"/>
                </a:lnTo>
                <a:lnTo>
                  <a:pt x="924521" y="1286992"/>
                </a:lnTo>
                <a:lnTo>
                  <a:pt x="954278" y="1316393"/>
                </a:lnTo>
                <a:lnTo>
                  <a:pt x="989939" y="1338821"/>
                </a:lnTo>
                <a:lnTo>
                  <a:pt x="1030376" y="1353108"/>
                </a:lnTo>
                <a:lnTo>
                  <a:pt x="1074432" y="1358112"/>
                </a:lnTo>
                <a:lnTo>
                  <a:pt x="1118489" y="1353108"/>
                </a:lnTo>
                <a:lnTo>
                  <a:pt x="1158925" y="1338821"/>
                </a:lnTo>
                <a:lnTo>
                  <a:pt x="1194587" y="1316393"/>
                </a:lnTo>
                <a:lnTo>
                  <a:pt x="1218336" y="1292923"/>
                </a:lnTo>
                <a:lnTo>
                  <a:pt x="1224343" y="1286992"/>
                </a:lnTo>
                <a:lnTo>
                  <a:pt x="1247025" y="1251724"/>
                </a:lnTo>
                <a:lnTo>
                  <a:pt x="1261478" y="1211757"/>
                </a:lnTo>
                <a:lnTo>
                  <a:pt x="1266545" y="1168222"/>
                </a:lnTo>
                <a:close/>
              </a:path>
              <a:path w="2151380" h="1358265">
                <a:moveTo>
                  <a:pt x="1732089" y="1168222"/>
                </a:moveTo>
                <a:lnTo>
                  <a:pt x="1727009" y="1124673"/>
                </a:lnTo>
                <a:lnTo>
                  <a:pt x="1712556" y="1084707"/>
                </a:lnTo>
                <a:lnTo>
                  <a:pt x="1689874" y="1049439"/>
                </a:lnTo>
                <a:lnTo>
                  <a:pt x="1660118" y="1020038"/>
                </a:lnTo>
                <a:lnTo>
                  <a:pt x="1624457" y="997623"/>
                </a:lnTo>
                <a:lnTo>
                  <a:pt x="1584020" y="983335"/>
                </a:lnTo>
                <a:lnTo>
                  <a:pt x="1539963" y="978319"/>
                </a:lnTo>
                <a:lnTo>
                  <a:pt x="1506016" y="981417"/>
                </a:lnTo>
                <a:lnTo>
                  <a:pt x="1476946" y="989672"/>
                </a:lnTo>
                <a:lnTo>
                  <a:pt x="1452118" y="1001534"/>
                </a:lnTo>
                <a:lnTo>
                  <a:pt x="1430845" y="1015492"/>
                </a:lnTo>
                <a:lnTo>
                  <a:pt x="1430845" y="867841"/>
                </a:lnTo>
                <a:lnTo>
                  <a:pt x="1696808" y="867841"/>
                </a:lnTo>
                <a:lnTo>
                  <a:pt x="1696808" y="800912"/>
                </a:lnTo>
                <a:lnTo>
                  <a:pt x="1363916" y="800912"/>
                </a:lnTo>
                <a:lnTo>
                  <a:pt x="1363916" y="1108138"/>
                </a:lnTo>
                <a:lnTo>
                  <a:pt x="1430845" y="1108138"/>
                </a:lnTo>
                <a:lnTo>
                  <a:pt x="1450378" y="1082027"/>
                </a:lnTo>
                <a:lnTo>
                  <a:pt x="1475917" y="1061593"/>
                </a:lnTo>
                <a:lnTo>
                  <a:pt x="1506207" y="1048270"/>
                </a:lnTo>
                <a:lnTo>
                  <a:pt x="1539963" y="1043508"/>
                </a:lnTo>
                <a:lnTo>
                  <a:pt x="1588643" y="1053325"/>
                </a:lnTo>
                <a:lnTo>
                  <a:pt x="1628444" y="1080084"/>
                </a:lnTo>
                <a:lnTo>
                  <a:pt x="1655305" y="1119720"/>
                </a:lnTo>
                <a:lnTo>
                  <a:pt x="1665160" y="1168222"/>
                </a:lnTo>
                <a:lnTo>
                  <a:pt x="1655305" y="1216710"/>
                </a:lnTo>
                <a:lnTo>
                  <a:pt x="1628444" y="1256360"/>
                </a:lnTo>
                <a:lnTo>
                  <a:pt x="1588643" y="1283106"/>
                </a:lnTo>
                <a:lnTo>
                  <a:pt x="1539963" y="1292923"/>
                </a:lnTo>
                <a:lnTo>
                  <a:pt x="1500378" y="1286535"/>
                </a:lnTo>
                <a:lnTo>
                  <a:pt x="1465973" y="1268755"/>
                </a:lnTo>
                <a:lnTo>
                  <a:pt x="1438846" y="1241653"/>
                </a:lnTo>
                <a:lnTo>
                  <a:pt x="1421091" y="1207325"/>
                </a:lnTo>
                <a:lnTo>
                  <a:pt x="1351940" y="1207325"/>
                </a:lnTo>
                <a:lnTo>
                  <a:pt x="1365770" y="1248397"/>
                </a:lnTo>
                <a:lnTo>
                  <a:pt x="1388224" y="1284693"/>
                </a:lnTo>
                <a:lnTo>
                  <a:pt x="1418094" y="1315021"/>
                </a:lnTo>
                <a:lnTo>
                  <a:pt x="1454137" y="1338160"/>
                </a:lnTo>
                <a:lnTo>
                  <a:pt x="1495171" y="1352931"/>
                </a:lnTo>
                <a:lnTo>
                  <a:pt x="1539963" y="1358112"/>
                </a:lnTo>
                <a:lnTo>
                  <a:pt x="1584020" y="1353108"/>
                </a:lnTo>
                <a:lnTo>
                  <a:pt x="1624457" y="1338821"/>
                </a:lnTo>
                <a:lnTo>
                  <a:pt x="1660118" y="1316393"/>
                </a:lnTo>
                <a:lnTo>
                  <a:pt x="1683867" y="1292923"/>
                </a:lnTo>
                <a:lnTo>
                  <a:pt x="1689874" y="1286992"/>
                </a:lnTo>
                <a:lnTo>
                  <a:pt x="1712556" y="1251724"/>
                </a:lnTo>
                <a:lnTo>
                  <a:pt x="1727009" y="1211757"/>
                </a:lnTo>
                <a:lnTo>
                  <a:pt x="1732089" y="1168222"/>
                </a:lnTo>
                <a:close/>
              </a:path>
              <a:path w="2151380" h="1358265">
                <a:moveTo>
                  <a:pt x="2150986" y="1075486"/>
                </a:moveTo>
                <a:lnTo>
                  <a:pt x="2149932" y="1027264"/>
                </a:lnTo>
                <a:lnTo>
                  <a:pt x="2146782" y="979398"/>
                </a:lnTo>
                <a:lnTo>
                  <a:pt x="2141537" y="931913"/>
                </a:lnTo>
                <a:lnTo>
                  <a:pt x="2134197" y="884847"/>
                </a:lnTo>
                <a:lnTo>
                  <a:pt x="2124773" y="838225"/>
                </a:lnTo>
                <a:lnTo>
                  <a:pt x="2113280" y="792073"/>
                </a:lnTo>
                <a:lnTo>
                  <a:pt x="2099716" y="746429"/>
                </a:lnTo>
                <a:lnTo>
                  <a:pt x="2084095" y="701332"/>
                </a:lnTo>
                <a:lnTo>
                  <a:pt x="2066417" y="656818"/>
                </a:lnTo>
                <a:lnTo>
                  <a:pt x="2045004" y="609396"/>
                </a:lnTo>
                <a:lnTo>
                  <a:pt x="2021433" y="563245"/>
                </a:lnTo>
                <a:lnTo>
                  <a:pt x="1995728" y="518401"/>
                </a:lnTo>
                <a:lnTo>
                  <a:pt x="1967903" y="474891"/>
                </a:lnTo>
                <a:lnTo>
                  <a:pt x="1937994" y="432765"/>
                </a:lnTo>
                <a:lnTo>
                  <a:pt x="1906016" y="392049"/>
                </a:lnTo>
                <a:lnTo>
                  <a:pt x="1872005" y="352780"/>
                </a:lnTo>
                <a:lnTo>
                  <a:pt x="1835975" y="314998"/>
                </a:lnTo>
                <a:lnTo>
                  <a:pt x="1798205" y="278980"/>
                </a:lnTo>
                <a:lnTo>
                  <a:pt x="1758937" y="244970"/>
                </a:lnTo>
                <a:lnTo>
                  <a:pt x="1718208" y="212991"/>
                </a:lnTo>
                <a:lnTo>
                  <a:pt x="1676082" y="183083"/>
                </a:lnTo>
                <a:lnTo>
                  <a:pt x="1632572" y="155257"/>
                </a:lnTo>
                <a:lnTo>
                  <a:pt x="1587728" y="129552"/>
                </a:lnTo>
                <a:lnTo>
                  <a:pt x="1541576" y="105981"/>
                </a:lnTo>
                <a:lnTo>
                  <a:pt x="1494167" y="84569"/>
                </a:lnTo>
                <a:lnTo>
                  <a:pt x="1449641" y="66890"/>
                </a:lnTo>
                <a:lnTo>
                  <a:pt x="1404543" y="51257"/>
                </a:lnTo>
                <a:lnTo>
                  <a:pt x="1358912" y="37706"/>
                </a:lnTo>
                <a:lnTo>
                  <a:pt x="1312760" y="26212"/>
                </a:lnTo>
                <a:lnTo>
                  <a:pt x="1266139" y="16789"/>
                </a:lnTo>
                <a:lnTo>
                  <a:pt x="1219060" y="9448"/>
                </a:lnTo>
                <a:lnTo>
                  <a:pt x="1171575" y="4203"/>
                </a:lnTo>
                <a:lnTo>
                  <a:pt x="1123708" y="1054"/>
                </a:lnTo>
                <a:lnTo>
                  <a:pt x="1075499" y="0"/>
                </a:lnTo>
                <a:lnTo>
                  <a:pt x="1027290" y="1054"/>
                </a:lnTo>
                <a:lnTo>
                  <a:pt x="979424" y="4203"/>
                </a:lnTo>
                <a:lnTo>
                  <a:pt x="931938" y="9448"/>
                </a:lnTo>
                <a:lnTo>
                  <a:pt x="884872" y="16789"/>
                </a:lnTo>
                <a:lnTo>
                  <a:pt x="838238" y="26212"/>
                </a:lnTo>
                <a:lnTo>
                  <a:pt x="792099" y="37706"/>
                </a:lnTo>
                <a:lnTo>
                  <a:pt x="746455" y="51257"/>
                </a:lnTo>
                <a:lnTo>
                  <a:pt x="701357" y="66890"/>
                </a:lnTo>
                <a:lnTo>
                  <a:pt x="656831" y="84569"/>
                </a:lnTo>
                <a:lnTo>
                  <a:pt x="609422" y="105981"/>
                </a:lnTo>
                <a:lnTo>
                  <a:pt x="563270" y="129552"/>
                </a:lnTo>
                <a:lnTo>
                  <a:pt x="518426" y="155257"/>
                </a:lnTo>
                <a:lnTo>
                  <a:pt x="474916" y="183083"/>
                </a:lnTo>
                <a:lnTo>
                  <a:pt x="432777" y="212991"/>
                </a:lnTo>
                <a:lnTo>
                  <a:pt x="392061" y="244970"/>
                </a:lnTo>
                <a:lnTo>
                  <a:pt x="352793" y="278980"/>
                </a:lnTo>
                <a:lnTo>
                  <a:pt x="315010" y="314998"/>
                </a:lnTo>
                <a:lnTo>
                  <a:pt x="278980" y="352780"/>
                </a:lnTo>
                <a:lnTo>
                  <a:pt x="244970" y="392049"/>
                </a:lnTo>
                <a:lnTo>
                  <a:pt x="213004" y="432765"/>
                </a:lnTo>
                <a:lnTo>
                  <a:pt x="183083" y="474891"/>
                </a:lnTo>
                <a:lnTo>
                  <a:pt x="155270" y="518401"/>
                </a:lnTo>
                <a:lnTo>
                  <a:pt x="129552" y="563245"/>
                </a:lnTo>
                <a:lnTo>
                  <a:pt x="105981" y="609396"/>
                </a:lnTo>
                <a:lnTo>
                  <a:pt x="84582" y="656818"/>
                </a:lnTo>
                <a:lnTo>
                  <a:pt x="66903" y="701332"/>
                </a:lnTo>
                <a:lnTo>
                  <a:pt x="51282" y="746429"/>
                </a:lnTo>
                <a:lnTo>
                  <a:pt x="37719" y="792073"/>
                </a:lnTo>
                <a:lnTo>
                  <a:pt x="26225" y="838225"/>
                </a:lnTo>
                <a:lnTo>
                  <a:pt x="16802" y="884847"/>
                </a:lnTo>
                <a:lnTo>
                  <a:pt x="9461" y="931913"/>
                </a:lnTo>
                <a:lnTo>
                  <a:pt x="4216" y="979398"/>
                </a:lnTo>
                <a:lnTo>
                  <a:pt x="1054" y="1027264"/>
                </a:lnTo>
                <a:lnTo>
                  <a:pt x="0" y="1075486"/>
                </a:lnTo>
                <a:lnTo>
                  <a:pt x="133870" y="1075486"/>
                </a:lnTo>
                <a:lnTo>
                  <a:pt x="135089" y="1027023"/>
                </a:lnTo>
                <a:lnTo>
                  <a:pt x="138722" y="979208"/>
                </a:lnTo>
                <a:lnTo>
                  <a:pt x="144716" y="932078"/>
                </a:lnTo>
                <a:lnTo>
                  <a:pt x="152996" y="885710"/>
                </a:lnTo>
                <a:lnTo>
                  <a:pt x="163512" y="840155"/>
                </a:lnTo>
                <a:lnTo>
                  <a:pt x="176199" y="795464"/>
                </a:lnTo>
                <a:lnTo>
                  <a:pt x="191008" y="751713"/>
                </a:lnTo>
                <a:lnTo>
                  <a:pt x="207860" y="708952"/>
                </a:lnTo>
                <a:lnTo>
                  <a:pt x="226720" y="667245"/>
                </a:lnTo>
                <a:lnTo>
                  <a:pt x="247523" y="626643"/>
                </a:lnTo>
                <a:lnTo>
                  <a:pt x="270192" y="587209"/>
                </a:lnTo>
                <a:lnTo>
                  <a:pt x="294678" y="549008"/>
                </a:lnTo>
                <a:lnTo>
                  <a:pt x="320941" y="512089"/>
                </a:lnTo>
                <a:lnTo>
                  <a:pt x="348894" y="476516"/>
                </a:lnTo>
                <a:lnTo>
                  <a:pt x="378485" y="442353"/>
                </a:lnTo>
                <a:lnTo>
                  <a:pt x="409663" y="409651"/>
                </a:lnTo>
                <a:lnTo>
                  <a:pt x="442366" y="378472"/>
                </a:lnTo>
                <a:lnTo>
                  <a:pt x="476542" y="348869"/>
                </a:lnTo>
                <a:lnTo>
                  <a:pt x="512102" y="320916"/>
                </a:lnTo>
                <a:lnTo>
                  <a:pt x="549021" y="294665"/>
                </a:lnTo>
                <a:lnTo>
                  <a:pt x="587235" y="270167"/>
                </a:lnTo>
                <a:lnTo>
                  <a:pt x="626668" y="247497"/>
                </a:lnTo>
                <a:lnTo>
                  <a:pt x="667270" y="226707"/>
                </a:lnTo>
                <a:lnTo>
                  <a:pt x="708977" y="207848"/>
                </a:lnTo>
                <a:lnTo>
                  <a:pt x="751738" y="190982"/>
                </a:lnTo>
                <a:lnTo>
                  <a:pt x="795489" y="176187"/>
                </a:lnTo>
                <a:lnTo>
                  <a:pt x="840168" y="163487"/>
                </a:lnTo>
                <a:lnTo>
                  <a:pt x="885736" y="152971"/>
                </a:lnTo>
                <a:lnTo>
                  <a:pt x="932103" y="144691"/>
                </a:lnTo>
                <a:lnTo>
                  <a:pt x="979220" y="138709"/>
                </a:lnTo>
                <a:lnTo>
                  <a:pt x="1027049" y="135077"/>
                </a:lnTo>
                <a:lnTo>
                  <a:pt x="1075499" y="133845"/>
                </a:lnTo>
                <a:lnTo>
                  <a:pt x="1123962" y="135077"/>
                </a:lnTo>
                <a:lnTo>
                  <a:pt x="1171778" y="138709"/>
                </a:lnTo>
                <a:lnTo>
                  <a:pt x="1218907" y="144691"/>
                </a:lnTo>
                <a:lnTo>
                  <a:pt x="1265275" y="152971"/>
                </a:lnTo>
                <a:lnTo>
                  <a:pt x="1310830" y="163487"/>
                </a:lnTo>
                <a:lnTo>
                  <a:pt x="1355509" y="176187"/>
                </a:lnTo>
                <a:lnTo>
                  <a:pt x="1399260" y="190982"/>
                </a:lnTo>
                <a:lnTo>
                  <a:pt x="1442021" y="207848"/>
                </a:lnTo>
                <a:lnTo>
                  <a:pt x="1483741" y="226707"/>
                </a:lnTo>
                <a:lnTo>
                  <a:pt x="1524342" y="247497"/>
                </a:lnTo>
                <a:lnTo>
                  <a:pt x="1563776" y="270167"/>
                </a:lnTo>
                <a:lnTo>
                  <a:pt x="1601978" y="294665"/>
                </a:lnTo>
                <a:lnTo>
                  <a:pt x="1638896" y="320916"/>
                </a:lnTo>
                <a:lnTo>
                  <a:pt x="1674469" y="348869"/>
                </a:lnTo>
                <a:lnTo>
                  <a:pt x="1708632" y="378472"/>
                </a:lnTo>
                <a:lnTo>
                  <a:pt x="1741335" y="409651"/>
                </a:lnTo>
                <a:lnTo>
                  <a:pt x="1772513" y="442353"/>
                </a:lnTo>
                <a:lnTo>
                  <a:pt x="1802104" y="476516"/>
                </a:lnTo>
                <a:lnTo>
                  <a:pt x="1830057" y="512089"/>
                </a:lnTo>
                <a:lnTo>
                  <a:pt x="1856308" y="549008"/>
                </a:lnTo>
                <a:lnTo>
                  <a:pt x="1880806" y="587209"/>
                </a:lnTo>
                <a:lnTo>
                  <a:pt x="1903476" y="626643"/>
                </a:lnTo>
                <a:lnTo>
                  <a:pt x="1924278" y="667245"/>
                </a:lnTo>
                <a:lnTo>
                  <a:pt x="1943125" y="708952"/>
                </a:lnTo>
                <a:lnTo>
                  <a:pt x="1959991" y="751713"/>
                </a:lnTo>
                <a:lnTo>
                  <a:pt x="1974799" y="795464"/>
                </a:lnTo>
                <a:lnTo>
                  <a:pt x="1987486" y="840155"/>
                </a:lnTo>
                <a:lnTo>
                  <a:pt x="1998002" y="885710"/>
                </a:lnTo>
                <a:lnTo>
                  <a:pt x="2006282" y="932078"/>
                </a:lnTo>
                <a:lnTo>
                  <a:pt x="2012264" y="979208"/>
                </a:lnTo>
                <a:lnTo>
                  <a:pt x="2015909" y="1027023"/>
                </a:lnTo>
                <a:lnTo>
                  <a:pt x="2017128" y="1075486"/>
                </a:lnTo>
                <a:lnTo>
                  <a:pt x="2150986" y="1075486"/>
                </a:lnTo>
                <a:close/>
              </a:path>
            </a:pathLst>
          </a:custGeom>
          <a:solidFill>
            <a:srgbClr val="003F5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18951708" y="10129027"/>
            <a:ext cx="427990" cy="128270"/>
            <a:chOff x="18951708" y="10129027"/>
            <a:chExt cx="427990" cy="128270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951708" y="10129037"/>
              <a:ext cx="110478" cy="12465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261053" y="10129027"/>
              <a:ext cx="118205" cy="12782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102502" y="10132197"/>
              <a:ext cx="125954" cy="121493"/>
            </a:xfrm>
            <a:prstGeom prst="rect">
              <a:avLst/>
            </a:prstGeom>
          </p:spPr>
        </p:pic>
      </p:grpSp>
      <p:grpSp>
        <p:nvGrpSpPr>
          <p:cNvPr id="11" name="object 11"/>
          <p:cNvGrpSpPr/>
          <p:nvPr/>
        </p:nvGrpSpPr>
        <p:grpSpPr>
          <a:xfrm>
            <a:off x="19424388" y="10093728"/>
            <a:ext cx="214629" cy="163195"/>
            <a:chOff x="19424388" y="10093728"/>
            <a:chExt cx="214629" cy="163195"/>
          </a:xfrm>
        </p:grpSpPr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9561179" y="10093728"/>
              <a:ext cx="77400" cy="16312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9424388" y="10129040"/>
              <a:ext cx="97253" cy="12782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824971" y="949798"/>
            <a:ext cx="3893080" cy="45719"/>
          </a:xfrm>
          <a:custGeom>
            <a:avLst/>
            <a:gdLst/>
            <a:ahLst/>
            <a:cxnLst/>
            <a:rect l="l" t="t" r="r" b="b"/>
            <a:pathLst>
              <a:path w="5864225">
                <a:moveTo>
                  <a:pt x="0" y="0"/>
                </a:moveTo>
                <a:lnTo>
                  <a:pt x="5863695" y="0"/>
                </a:lnTo>
              </a:path>
            </a:pathLst>
          </a:custGeom>
          <a:ln w="7329">
            <a:solidFill>
              <a:srgbClr val="00415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120201" y="949799"/>
            <a:ext cx="12146280" cy="0"/>
          </a:xfrm>
          <a:custGeom>
            <a:avLst/>
            <a:gdLst/>
            <a:ahLst/>
            <a:cxnLst/>
            <a:rect l="l" t="t" r="r" b="b"/>
            <a:pathLst>
              <a:path w="12146280">
                <a:moveTo>
                  <a:pt x="0" y="0"/>
                </a:moveTo>
                <a:lnTo>
                  <a:pt x="12146227" y="0"/>
                </a:lnTo>
              </a:path>
            </a:pathLst>
          </a:custGeom>
          <a:ln w="7329">
            <a:solidFill>
              <a:srgbClr val="00415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25"/>
              </a:lnSpc>
            </a:pPr>
            <a:r>
              <a:rPr spc="20" dirty="0"/>
              <a:t>Strana</a:t>
            </a:r>
            <a:r>
              <a:rPr spc="-70" dirty="0"/>
              <a:t> </a:t>
            </a:r>
            <a:fld id="{81D60167-4931-47E6-BA6A-407CBD079E47}" type="slidenum">
              <a:rPr spc="-90" dirty="0"/>
              <a:t>2</a:t>
            </a:fld>
            <a:endParaRPr spc="-90" dirty="0"/>
          </a:p>
        </p:txBody>
      </p:sp>
      <p:sp>
        <p:nvSpPr>
          <p:cNvPr id="14" name="object 14"/>
          <p:cNvSpPr txBox="1"/>
          <p:nvPr/>
        </p:nvSpPr>
        <p:spPr>
          <a:xfrm>
            <a:off x="824970" y="636466"/>
            <a:ext cx="864869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spc="-5" dirty="0">
                <a:solidFill>
                  <a:srgbClr val="004154"/>
                </a:solidFill>
                <a:latin typeface="Arial"/>
                <a:cs typeface="Arial"/>
              </a:rPr>
              <a:t>365.invest</a:t>
            </a:r>
            <a:endParaRPr sz="14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07501" y="636466"/>
            <a:ext cx="995044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spc="-45" dirty="0">
                <a:solidFill>
                  <a:srgbClr val="004154"/>
                </a:solidFill>
                <a:latin typeface="Arial"/>
                <a:cs typeface="Arial"/>
              </a:rPr>
              <a:t>Pr</a:t>
            </a:r>
            <a:r>
              <a:rPr sz="1450" spc="-85" dirty="0">
                <a:solidFill>
                  <a:srgbClr val="004154"/>
                </a:solidFill>
                <a:latin typeface="Arial"/>
                <a:cs typeface="Arial"/>
              </a:rPr>
              <a:t>e</a:t>
            </a:r>
            <a:r>
              <a:rPr sz="1450" spc="-125" dirty="0">
                <a:solidFill>
                  <a:srgbClr val="004154"/>
                </a:solidFill>
                <a:latin typeface="Arial"/>
                <a:cs typeface="Arial"/>
              </a:rPr>
              <a:t>z</a:t>
            </a:r>
            <a:r>
              <a:rPr sz="1450" spc="-10" dirty="0">
                <a:solidFill>
                  <a:srgbClr val="004154"/>
                </a:solidFill>
                <a:latin typeface="Arial"/>
                <a:cs typeface="Arial"/>
              </a:rPr>
              <a:t>e</a:t>
            </a:r>
            <a:r>
              <a:rPr sz="1450" spc="-30" dirty="0">
                <a:solidFill>
                  <a:srgbClr val="004154"/>
                </a:solidFill>
                <a:latin typeface="Arial"/>
                <a:cs typeface="Arial"/>
              </a:rPr>
              <a:t>n</a:t>
            </a:r>
            <a:r>
              <a:rPr sz="1450" spc="95" dirty="0">
                <a:solidFill>
                  <a:srgbClr val="004154"/>
                </a:solidFill>
                <a:latin typeface="Arial"/>
                <a:cs typeface="Arial"/>
              </a:rPr>
              <a:t>t</a:t>
            </a:r>
            <a:r>
              <a:rPr sz="1450" spc="45" dirty="0">
                <a:solidFill>
                  <a:srgbClr val="004154"/>
                </a:solidFill>
                <a:latin typeface="Arial"/>
                <a:cs typeface="Arial"/>
              </a:rPr>
              <a:t>ácia</a:t>
            </a:r>
            <a:endParaRPr sz="1450">
              <a:latin typeface="Arial"/>
              <a:cs typeface="Arial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:a16="http://schemas.microsoft.com/office/drawing/2014/main" id="{3BEE31D4-14A2-450A-8FBA-F7B146650396}"/>
              </a:ext>
            </a:extLst>
          </p:cNvPr>
          <p:cNvSpPr txBox="1">
            <a:spLocks/>
          </p:cNvSpPr>
          <p:nvPr/>
        </p:nvSpPr>
        <p:spPr>
          <a:xfrm>
            <a:off x="775114" y="1379095"/>
            <a:ext cx="8895936" cy="577081"/>
          </a:xfrm>
          <a:prstGeom prst="rect">
            <a:avLst/>
          </a:prstGeom>
          <a:solidFill>
            <a:srgbClr val="004154"/>
          </a:solidFill>
        </p:spPr>
        <p:txBody>
          <a:bodyPr vert="horz" wrap="square" lIns="0" tIns="0" rIns="0" bIns="0" rtlCol="0">
            <a:spAutoFit/>
          </a:bodyPr>
          <a:lstStyle>
            <a:lvl1pPr>
              <a:defRPr sz="4100" b="0" i="0">
                <a:solidFill>
                  <a:srgbClr val="004154"/>
                </a:solidFill>
                <a:latin typeface="Arial"/>
                <a:ea typeface="+mj-ea"/>
                <a:cs typeface="Arial"/>
              </a:defRPr>
            </a:lvl1pPr>
          </a:lstStyle>
          <a:p>
            <a:pPr marL="23495">
              <a:lnSpc>
                <a:spcPts val="4470"/>
              </a:lnSpc>
            </a:pPr>
            <a:r>
              <a:rPr lang="sk-SK" sz="3950" kern="0" spc="10" dirty="0">
                <a:solidFill>
                  <a:srgbClr val="FFFFFF"/>
                </a:solidFill>
              </a:rPr>
              <a:t>Keď byť eko neznamená zarobiť menej</a:t>
            </a:r>
            <a:endParaRPr lang="en-US" sz="3950" kern="0" dirty="0"/>
          </a:p>
        </p:txBody>
      </p:sp>
      <p:sp>
        <p:nvSpPr>
          <p:cNvPr id="25" name="object 7">
            <a:extLst>
              <a:ext uri="{FF2B5EF4-FFF2-40B4-BE49-F238E27FC236}">
                <a16:creationId xmlns:a16="http://schemas.microsoft.com/office/drawing/2014/main" id="{A1720C13-6DF2-48D4-BCC6-8C2F192B7164}"/>
              </a:ext>
            </a:extLst>
          </p:cNvPr>
          <p:cNvSpPr txBox="1"/>
          <p:nvPr/>
        </p:nvSpPr>
        <p:spPr>
          <a:xfrm>
            <a:off x="651082" y="2827355"/>
            <a:ext cx="18801936" cy="70788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4200" marR="5080" indent="-571500" algn="just">
              <a:lnSpc>
                <a:spcPct val="120000"/>
              </a:lnSpc>
              <a:buClr>
                <a:schemeClr val="accent5"/>
              </a:buClr>
              <a:buFont typeface="Courier New" panose="02070309020205020404" pitchFamily="49" charset="0"/>
              <a:buChar char="o"/>
            </a:pPr>
            <a:r>
              <a:rPr lang="sk-SK" sz="2400" b="1" dirty="0">
                <a:solidFill>
                  <a:srgbClr val="004154"/>
                </a:solidFill>
                <a:highlight>
                  <a:srgbClr val="45DBCC"/>
                </a:highlight>
                <a:latin typeface="Arial"/>
                <a:cs typeface="Arial"/>
              </a:rPr>
              <a:t>Popularita fondov</a:t>
            </a:r>
            <a:r>
              <a:rPr lang="sk-SK" sz="2400" b="1" dirty="0">
                <a:solidFill>
                  <a:srgbClr val="004154"/>
                </a:solidFill>
                <a:latin typeface="Arial"/>
                <a:cs typeface="Arial"/>
              </a:rPr>
              <a:t> </a:t>
            </a:r>
            <a:r>
              <a:rPr lang="sk-SK" sz="2400" dirty="0">
                <a:solidFill>
                  <a:srgbClr val="004154"/>
                </a:solidFill>
                <a:latin typeface="Arial"/>
                <a:cs typeface="Arial"/>
              </a:rPr>
              <a:t>zameraných na akcie spoločensky zodpovedných firiem v posledných rokoch </a:t>
            </a:r>
            <a:r>
              <a:rPr lang="sk-SK" sz="2400" b="1" dirty="0">
                <a:solidFill>
                  <a:srgbClr val="004154"/>
                </a:solidFill>
                <a:highlight>
                  <a:srgbClr val="45DBCC"/>
                </a:highlight>
                <a:latin typeface="Arial"/>
                <a:cs typeface="Arial"/>
              </a:rPr>
              <a:t>neustále narastá</a:t>
            </a:r>
          </a:p>
          <a:p>
            <a:pPr marL="12700" marR="5080" algn="just">
              <a:lnSpc>
                <a:spcPct val="120000"/>
              </a:lnSpc>
              <a:buClr>
                <a:schemeClr val="accent5"/>
              </a:buClr>
            </a:pPr>
            <a:endParaRPr lang="sk-SK" sz="2400" b="1" dirty="0">
              <a:solidFill>
                <a:srgbClr val="004154"/>
              </a:solidFill>
              <a:highlight>
                <a:srgbClr val="45DBCC"/>
              </a:highlight>
              <a:latin typeface="Arial"/>
              <a:cs typeface="Arial"/>
            </a:endParaRPr>
          </a:p>
          <a:p>
            <a:pPr marL="584200" marR="5080" indent="-571500" algn="just">
              <a:lnSpc>
                <a:spcPct val="120000"/>
              </a:lnSpc>
              <a:buClr>
                <a:schemeClr val="accent5"/>
              </a:buClr>
              <a:buFont typeface="Courier New" panose="02070309020205020404" pitchFamily="49" charset="0"/>
              <a:buChar char="o"/>
            </a:pPr>
            <a:r>
              <a:rPr lang="sk-SK" sz="2400" dirty="0">
                <a:solidFill>
                  <a:srgbClr val="003F54"/>
                </a:solidFill>
                <a:latin typeface="Arial"/>
                <a:cs typeface="Arial"/>
              </a:rPr>
              <a:t>Nové generácie investorov zaujíma aj </a:t>
            </a:r>
            <a:r>
              <a:rPr lang="sk-SK" sz="2400" b="1" dirty="0">
                <a:solidFill>
                  <a:srgbClr val="003F54"/>
                </a:solidFill>
                <a:highlight>
                  <a:srgbClr val="45DBCC"/>
                </a:highlight>
                <a:latin typeface="Arial"/>
                <a:cs typeface="Arial"/>
              </a:rPr>
              <a:t>pridaná hodnota</a:t>
            </a:r>
            <a:r>
              <a:rPr lang="sk-SK" sz="2400" dirty="0">
                <a:solidFill>
                  <a:srgbClr val="003F54"/>
                </a:solidFill>
                <a:latin typeface="Arial"/>
                <a:cs typeface="Arial"/>
              </a:rPr>
              <a:t> v podobe </a:t>
            </a:r>
            <a:r>
              <a:rPr lang="sk-SK" sz="2400" b="1" dirty="0">
                <a:solidFill>
                  <a:srgbClr val="003F54"/>
                </a:solidFill>
                <a:highlight>
                  <a:srgbClr val="45DBCC"/>
                </a:highlight>
                <a:latin typeface="Arial"/>
                <a:cs typeface="Arial"/>
              </a:rPr>
              <a:t>podpory životného prostredia</a:t>
            </a:r>
            <a:r>
              <a:rPr lang="sk-SK" sz="2400" dirty="0">
                <a:solidFill>
                  <a:srgbClr val="003F54"/>
                </a:solidFill>
                <a:latin typeface="Arial"/>
                <a:cs typeface="Arial"/>
              </a:rPr>
              <a:t> a </a:t>
            </a:r>
            <a:r>
              <a:rPr lang="sk-SK" sz="2400" b="1" dirty="0">
                <a:solidFill>
                  <a:srgbClr val="003F54"/>
                </a:solidFill>
                <a:highlight>
                  <a:srgbClr val="45DBCC"/>
                </a:highlight>
                <a:latin typeface="Arial"/>
                <a:cs typeface="Arial"/>
              </a:rPr>
              <a:t>udržateľného</a:t>
            </a:r>
            <a:r>
              <a:rPr lang="sk-SK" sz="2400" b="1" dirty="0">
                <a:solidFill>
                  <a:srgbClr val="003F54"/>
                </a:solidFill>
                <a:latin typeface="Arial"/>
                <a:cs typeface="Arial"/>
              </a:rPr>
              <a:t> </a:t>
            </a:r>
            <a:r>
              <a:rPr lang="sk-SK" sz="2400" b="1" dirty="0">
                <a:solidFill>
                  <a:srgbClr val="003F54"/>
                </a:solidFill>
                <a:highlight>
                  <a:srgbClr val="45DBCC"/>
                </a:highlight>
                <a:latin typeface="Arial"/>
                <a:cs typeface="Arial"/>
              </a:rPr>
              <a:t>rastu</a:t>
            </a:r>
          </a:p>
          <a:p>
            <a:pPr marL="584200" marR="5080" indent="-571500" algn="just">
              <a:lnSpc>
                <a:spcPct val="120000"/>
              </a:lnSpc>
              <a:buClr>
                <a:schemeClr val="accent5"/>
              </a:buClr>
              <a:buFont typeface="Courier New" panose="02070309020205020404" pitchFamily="49" charset="0"/>
              <a:buChar char="o"/>
            </a:pPr>
            <a:endParaRPr lang="sk-SK" sz="2400" dirty="0">
              <a:solidFill>
                <a:srgbClr val="003F54"/>
              </a:solidFill>
              <a:latin typeface="Arial"/>
              <a:cs typeface="Arial"/>
            </a:endParaRPr>
          </a:p>
          <a:p>
            <a:pPr marL="584200" marR="5080" indent="-571500" algn="just">
              <a:lnSpc>
                <a:spcPct val="120000"/>
              </a:lnSpc>
              <a:buClr>
                <a:schemeClr val="accent5"/>
              </a:buClr>
              <a:buFont typeface="Courier New" panose="02070309020205020404" pitchFamily="49" charset="0"/>
              <a:buChar char="o"/>
            </a:pPr>
            <a:r>
              <a:rPr lang="sk-SK" sz="2400" dirty="0">
                <a:solidFill>
                  <a:srgbClr val="003F54"/>
                </a:solidFill>
                <a:latin typeface="Arial"/>
                <a:cs typeface="Arial"/>
              </a:rPr>
              <a:t>Firmy, ktoré investujú do ekologickej výroby, sa stávajú </a:t>
            </a:r>
            <a:r>
              <a:rPr lang="sk-SK" sz="2400" b="1" dirty="0">
                <a:solidFill>
                  <a:srgbClr val="003F54"/>
                </a:solidFill>
                <a:highlight>
                  <a:srgbClr val="45DBCC"/>
                </a:highlight>
                <a:latin typeface="Arial"/>
                <a:cs typeface="Arial"/>
              </a:rPr>
              <a:t>nenahraditeľnou súčasťou svetovej ekonomiky</a:t>
            </a:r>
            <a:r>
              <a:rPr lang="sk-SK" sz="2400" dirty="0">
                <a:solidFill>
                  <a:srgbClr val="003F54"/>
                </a:solidFill>
                <a:latin typeface="Arial"/>
                <a:cs typeface="Arial"/>
              </a:rPr>
              <a:t> </a:t>
            </a:r>
          </a:p>
          <a:p>
            <a:pPr marL="584200" marR="5080" indent="-571500" algn="just">
              <a:lnSpc>
                <a:spcPct val="120000"/>
              </a:lnSpc>
              <a:buClr>
                <a:schemeClr val="accent5"/>
              </a:buClr>
              <a:buFont typeface="Courier New" panose="02070309020205020404" pitchFamily="49" charset="0"/>
              <a:buChar char="o"/>
            </a:pPr>
            <a:endParaRPr lang="sk-SK" sz="2400" dirty="0">
              <a:solidFill>
                <a:srgbClr val="003F54"/>
              </a:solidFill>
              <a:latin typeface="Arial"/>
              <a:cs typeface="Arial"/>
            </a:endParaRPr>
          </a:p>
          <a:p>
            <a:pPr marL="584200" marR="5080" indent="-571500" algn="just">
              <a:lnSpc>
                <a:spcPct val="120000"/>
              </a:lnSpc>
              <a:buClr>
                <a:schemeClr val="accent5"/>
              </a:buClr>
              <a:buFont typeface="Courier New" panose="02070309020205020404" pitchFamily="49" charset="0"/>
              <a:buChar char="o"/>
            </a:pPr>
            <a:r>
              <a:rPr lang="sk-SK" sz="2400" b="1" dirty="0">
                <a:solidFill>
                  <a:srgbClr val="003F54"/>
                </a:solidFill>
                <a:highlight>
                  <a:srgbClr val="45DBCC"/>
                </a:highlight>
                <a:latin typeface="Arial"/>
                <a:cs typeface="Arial"/>
              </a:rPr>
              <a:t>Čoraz väčšia podpora a nutnosť byť ekologický</a:t>
            </a:r>
            <a:r>
              <a:rPr lang="sk-SK" sz="2400" b="1" dirty="0">
                <a:solidFill>
                  <a:srgbClr val="003F54"/>
                </a:solidFill>
                <a:latin typeface="Arial"/>
                <a:cs typeface="Arial"/>
              </a:rPr>
              <a:t> </a:t>
            </a:r>
            <a:r>
              <a:rPr lang="sk-SK" sz="2400" dirty="0">
                <a:solidFill>
                  <a:srgbClr val="003F54"/>
                </a:solidFill>
                <a:latin typeface="Arial"/>
                <a:cs typeface="Arial"/>
              </a:rPr>
              <a:t>vytvára stabilnú pôdu pre budúci potenciál rastu takýchto spoločností</a:t>
            </a:r>
          </a:p>
          <a:p>
            <a:pPr marL="584200" marR="5080" indent="-571500" algn="just">
              <a:lnSpc>
                <a:spcPct val="120000"/>
              </a:lnSpc>
              <a:buClr>
                <a:schemeClr val="accent5"/>
              </a:buClr>
              <a:buFont typeface="Courier New" panose="02070309020205020404" pitchFamily="49" charset="0"/>
              <a:buChar char="o"/>
            </a:pPr>
            <a:endParaRPr lang="sk-SK" sz="2400" dirty="0">
              <a:solidFill>
                <a:srgbClr val="003F54"/>
              </a:solidFill>
              <a:latin typeface="Arial"/>
              <a:cs typeface="Arial"/>
            </a:endParaRPr>
          </a:p>
          <a:p>
            <a:pPr marL="584200" marR="5080" indent="-571500" algn="just">
              <a:lnSpc>
                <a:spcPct val="120000"/>
              </a:lnSpc>
              <a:buClr>
                <a:schemeClr val="accent5"/>
              </a:buClr>
              <a:buFont typeface="Courier New" panose="02070309020205020404" pitchFamily="49" charset="0"/>
              <a:buChar char="o"/>
            </a:pPr>
            <a:r>
              <a:rPr lang="sk-SK" sz="2400" dirty="0">
                <a:solidFill>
                  <a:srgbClr val="003F54"/>
                </a:solidFill>
                <a:latin typeface="Arial"/>
                <a:cs typeface="Arial"/>
              </a:rPr>
              <a:t>Environmentálne výzvy si do budúcna vyžadujú </a:t>
            </a:r>
            <a:r>
              <a:rPr lang="sk-SK" sz="2400" b="1" dirty="0">
                <a:solidFill>
                  <a:srgbClr val="003F54"/>
                </a:solidFill>
                <a:highlight>
                  <a:srgbClr val="45DBCC"/>
                </a:highlight>
                <a:latin typeface="Arial"/>
                <a:cs typeface="Arial"/>
              </a:rPr>
              <a:t>rozsiahle investície</a:t>
            </a:r>
          </a:p>
          <a:p>
            <a:pPr marL="584200" marR="5080" indent="-571500" algn="just">
              <a:lnSpc>
                <a:spcPct val="120000"/>
              </a:lnSpc>
              <a:buClr>
                <a:schemeClr val="accent5"/>
              </a:buClr>
              <a:buFont typeface="Courier New" panose="02070309020205020404" pitchFamily="49" charset="0"/>
              <a:buChar char="o"/>
            </a:pPr>
            <a:endParaRPr lang="sk-SK" sz="2400" dirty="0">
              <a:solidFill>
                <a:srgbClr val="003F54"/>
              </a:solidFill>
              <a:latin typeface="Arial"/>
              <a:cs typeface="Arial"/>
            </a:endParaRPr>
          </a:p>
          <a:p>
            <a:pPr marL="584200" marR="5080" indent="-571500" algn="just">
              <a:lnSpc>
                <a:spcPct val="120000"/>
              </a:lnSpc>
              <a:buClr>
                <a:schemeClr val="accent5"/>
              </a:buClr>
              <a:buFont typeface="Courier New" panose="02070309020205020404" pitchFamily="49" charset="0"/>
              <a:buChar char="o"/>
            </a:pPr>
            <a:r>
              <a:rPr lang="sk-SK" sz="2400" b="1" dirty="0">
                <a:solidFill>
                  <a:srgbClr val="003F54"/>
                </a:solidFill>
                <a:highlight>
                  <a:srgbClr val="45DBCC"/>
                </a:highlight>
                <a:latin typeface="Arial"/>
                <a:cs typeface="Arial"/>
              </a:rPr>
              <a:t>Široká škála príležitostí a možnosti diverzifikácie</a:t>
            </a:r>
            <a:r>
              <a:rPr lang="sk-SK" sz="2400" dirty="0">
                <a:solidFill>
                  <a:srgbClr val="003F54"/>
                </a:solidFill>
                <a:latin typeface="Arial"/>
                <a:cs typeface="Arial"/>
              </a:rPr>
              <a:t> naprieč rôznymi sektormi a sub-temami v oblasti ekológie</a:t>
            </a:r>
          </a:p>
          <a:p>
            <a:pPr marL="584200" marR="5080" indent="-571500" algn="just">
              <a:lnSpc>
                <a:spcPct val="120000"/>
              </a:lnSpc>
              <a:buClr>
                <a:schemeClr val="accent5"/>
              </a:buClr>
              <a:buFont typeface="Courier New" panose="02070309020205020404" pitchFamily="49" charset="0"/>
              <a:buChar char="o"/>
            </a:pPr>
            <a:endParaRPr lang="sk-SK" sz="2400" dirty="0">
              <a:solidFill>
                <a:srgbClr val="003F54"/>
              </a:solidFill>
              <a:latin typeface="Arial"/>
              <a:cs typeface="Arial"/>
            </a:endParaRPr>
          </a:p>
          <a:p>
            <a:pPr marL="584200" marR="5080" indent="-571500" algn="just">
              <a:lnSpc>
                <a:spcPct val="120000"/>
              </a:lnSpc>
              <a:buClr>
                <a:schemeClr val="accent5"/>
              </a:buClr>
              <a:buFont typeface="Courier New" panose="02070309020205020404" pitchFamily="49" charset="0"/>
              <a:buChar char="o"/>
            </a:pPr>
            <a:r>
              <a:rPr lang="sk-SK" sz="2400" dirty="0">
                <a:solidFill>
                  <a:srgbClr val="003F54"/>
                </a:solidFill>
                <a:latin typeface="Arial"/>
                <a:cs typeface="Arial"/>
              </a:rPr>
              <a:t>Veľký priestor pre </a:t>
            </a:r>
            <a:r>
              <a:rPr lang="sk-SK" sz="2400" b="1" dirty="0">
                <a:solidFill>
                  <a:srgbClr val="003F54"/>
                </a:solidFill>
                <a:highlight>
                  <a:srgbClr val="45DBCC"/>
                </a:highlight>
                <a:latin typeface="Arial"/>
                <a:cs typeface="Arial"/>
              </a:rPr>
              <a:t>aktívny manažment portfólia</a:t>
            </a:r>
          </a:p>
          <a:p>
            <a:pPr marL="584200" marR="5080" indent="-571500" algn="just">
              <a:lnSpc>
                <a:spcPct val="120000"/>
              </a:lnSpc>
              <a:buClr>
                <a:schemeClr val="accent5"/>
              </a:buClr>
              <a:buFont typeface="Courier New" panose="02070309020205020404" pitchFamily="49" charset="0"/>
              <a:buChar char="o"/>
            </a:pPr>
            <a:endParaRPr lang="sk-SK" sz="2400" dirty="0">
              <a:solidFill>
                <a:srgbClr val="003F54"/>
              </a:solidFill>
              <a:latin typeface="Arial"/>
              <a:cs typeface="Arial"/>
            </a:endParaRPr>
          </a:p>
          <a:p>
            <a:pPr marL="584200" marR="5080" indent="-571500" algn="just">
              <a:lnSpc>
                <a:spcPct val="120000"/>
              </a:lnSpc>
              <a:buClr>
                <a:schemeClr val="accent5"/>
              </a:buClr>
              <a:buFont typeface="Courier New" panose="02070309020205020404" pitchFamily="49" charset="0"/>
              <a:buChar char="o"/>
            </a:pPr>
            <a:r>
              <a:rPr lang="sk-SK" sz="2400" dirty="0">
                <a:solidFill>
                  <a:srgbClr val="003F54"/>
                </a:solidFill>
                <a:latin typeface="Arial"/>
                <a:cs typeface="Arial"/>
              </a:rPr>
              <a:t>Formujúci sa </a:t>
            </a:r>
            <a:r>
              <a:rPr lang="sk-SK" sz="2400" b="1" dirty="0">
                <a:solidFill>
                  <a:srgbClr val="003F54"/>
                </a:solidFill>
                <a:highlight>
                  <a:srgbClr val="45DBCC"/>
                </a:highlight>
                <a:latin typeface="Arial"/>
                <a:cs typeface="Arial"/>
              </a:rPr>
              <a:t>megatrend</a:t>
            </a:r>
            <a:r>
              <a:rPr lang="sk-SK" sz="2400" dirty="0">
                <a:solidFill>
                  <a:srgbClr val="003F54"/>
                </a:solidFill>
                <a:latin typeface="Arial"/>
                <a:cs typeface="Arial"/>
              </a:rPr>
              <a:t> so silnou vládnou podporou (Nie len prechodná záležitosť)</a:t>
            </a:r>
          </a:p>
          <a:p>
            <a:pPr marL="12700" marR="5080" algn="just">
              <a:buClr>
                <a:schemeClr val="accent5"/>
              </a:buClr>
            </a:pPr>
            <a:endParaRPr lang="sk-SK" sz="2800" dirty="0">
              <a:solidFill>
                <a:srgbClr val="003F5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933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824971" y="949798"/>
            <a:ext cx="3893080" cy="45719"/>
          </a:xfrm>
          <a:custGeom>
            <a:avLst/>
            <a:gdLst/>
            <a:ahLst/>
            <a:cxnLst/>
            <a:rect l="l" t="t" r="r" b="b"/>
            <a:pathLst>
              <a:path w="5864225">
                <a:moveTo>
                  <a:pt x="0" y="0"/>
                </a:moveTo>
                <a:lnTo>
                  <a:pt x="5863695" y="0"/>
                </a:lnTo>
              </a:path>
            </a:pathLst>
          </a:custGeom>
          <a:ln w="7329">
            <a:solidFill>
              <a:srgbClr val="00415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120201" y="949799"/>
            <a:ext cx="12146280" cy="0"/>
          </a:xfrm>
          <a:custGeom>
            <a:avLst/>
            <a:gdLst/>
            <a:ahLst/>
            <a:cxnLst/>
            <a:rect l="l" t="t" r="r" b="b"/>
            <a:pathLst>
              <a:path w="12146280">
                <a:moveTo>
                  <a:pt x="0" y="0"/>
                </a:moveTo>
                <a:lnTo>
                  <a:pt x="12146227" y="0"/>
                </a:lnTo>
              </a:path>
            </a:pathLst>
          </a:custGeom>
          <a:ln w="7329">
            <a:solidFill>
              <a:srgbClr val="00415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25"/>
              </a:lnSpc>
            </a:pPr>
            <a:r>
              <a:rPr spc="20" dirty="0"/>
              <a:t>Strana</a:t>
            </a:r>
            <a:r>
              <a:rPr spc="-70" dirty="0"/>
              <a:t> </a:t>
            </a:r>
            <a:fld id="{81D60167-4931-47E6-BA6A-407CBD079E47}" type="slidenum">
              <a:rPr spc="-90" dirty="0"/>
              <a:t>3</a:t>
            </a:fld>
            <a:endParaRPr spc="-90" dirty="0"/>
          </a:p>
        </p:txBody>
      </p:sp>
      <p:sp>
        <p:nvSpPr>
          <p:cNvPr id="14" name="object 14"/>
          <p:cNvSpPr txBox="1"/>
          <p:nvPr/>
        </p:nvSpPr>
        <p:spPr>
          <a:xfrm>
            <a:off x="824970" y="636466"/>
            <a:ext cx="864869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spc="-5" dirty="0">
                <a:solidFill>
                  <a:srgbClr val="004154"/>
                </a:solidFill>
                <a:latin typeface="Arial"/>
                <a:cs typeface="Arial"/>
              </a:rPr>
              <a:t>365.invest</a:t>
            </a:r>
            <a:endParaRPr sz="14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07501" y="636466"/>
            <a:ext cx="995044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spc="-45" dirty="0">
                <a:solidFill>
                  <a:srgbClr val="004154"/>
                </a:solidFill>
                <a:latin typeface="Arial"/>
                <a:cs typeface="Arial"/>
              </a:rPr>
              <a:t>Pr</a:t>
            </a:r>
            <a:r>
              <a:rPr sz="1450" spc="-85" dirty="0">
                <a:solidFill>
                  <a:srgbClr val="004154"/>
                </a:solidFill>
                <a:latin typeface="Arial"/>
                <a:cs typeface="Arial"/>
              </a:rPr>
              <a:t>e</a:t>
            </a:r>
            <a:r>
              <a:rPr sz="1450" spc="-125" dirty="0">
                <a:solidFill>
                  <a:srgbClr val="004154"/>
                </a:solidFill>
                <a:latin typeface="Arial"/>
                <a:cs typeface="Arial"/>
              </a:rPr>
              <a:t>z</a:t>
            </a:r>
            <a:r>
              <a:rPr sz="1450" spc="-10" dirty="0">
                <a:solidFill>
                  <a:srgbClr val="004154"/>
                </a:solidFill>
                <a:latin typeface="Arial"/>
                <a:cs typeface="Arial"/>
              </a:rPr>
              <a:t>e</a:t>
            </a:r>
            <a:r>
              <a:rPr sz="1450" spc="-30" dirty="0">
                <a:solidFill>
                  <a:srgbClr val="004154"/>
                </a:solidFill>
                <a:latin typeface="Arial"/>
                <a:cs typeface="Arial"/>
              </a:rPr>
              <a:t>n</a:t>
            </a:r>
            <a:r>
              <a:rPr sz="1450" spc="95" dirty="0">
                <a:solidFill>
                  <a:srgbClr val="004154"/>
                </a:solidFill>
                <a:latin typeface="Arial"/>
                <a:cs typeface="Arial"/>
              </a:rPr>
              <a:t>t</a:t>
            </a:r>
            <a:r>
              <a:rPr sz="1450" spc="45" dirty="0">
                <a:solidFill>
                  <a:srgbClr val="004154"/>
                </a:solidFill>
                <a:latin typeface="Arial"/>
                <a:cs typeface="Arial"/>
              </a:rPr>
              <a:t>ácia</a:t>
            </a:r>
            <a:endParaRPr sz="1450">
              <a:latin typeface="Arial"/>
              <a:cs typeface="Arial"/>
            </a:endParaRPr>
          </a:p>
        </p:txBody>
      </p:sp>
      <p:sp>
        <p:nvSpPr>
          <p:cNvPr id="23" name="object 7">
            <a:extLst>
              <a:ext uri="{FF2B5EF4-FFF2-40B4-BE49-F238E27FC236}">
                <a16:creationId xmlns:a16="http://schemas.microsoft.com/office/drawing/2014/main" id="{FBC76380-3AC9-4A3C-8F23-3B6EE7F50972}"/>
              </a:ext>
            </a:extLst>
          </p:cNvPr>
          <p:cNvSpPr txBox="1"/>
          <p:nvPr/>
        </p:nvSpPr>
        <p:spPr>
          <a:xfrm>
            <a:off x="820435" y="8840229"/>
            <a:ext cx="18059400" cy="18312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4200" marR="5080" indent="-571500" algn="just">
              <a:buClr>
                <a:schemeClr val="accent5"/>
              </a:buClr>
              <a:buFont typeface="Courier New" panose="02070309020205020404" pitchFamily="49" charset="0"/>
              <a:buChar char="o"/>
            </a:pPr>
            <a:r>
              <a:rPr lang="sk-SK" sz="2000" dirty="0">
                <a:solidFill>
                  <a:srgbClr val="003F54"/>
                </a:solidFill>
                <a:latin typeface="Arial"/>
                <a:cs typeface="Arial"/>
              </a:rPr>
              <a:t>Ekologicky zamerané svetové akciové indexy nijakých spôsobom </a:t>
            </a:r>
            <a:r>
              <a:rPr lang="sk-SK" sz="2000" b="1" dirty="0">
                <a:solidFill>
                  <a:srgbClr val="003F54"/>
                </a:solidFill>
                <a:highlight>
                  <a:srgbClr val="45DBCC"/>
                </a:highlight>
                <a:latin typeface="Arial"/>
                <a:cs typeface="Arial"/>
              </a:rPr>
              <a:t>nezaostávajú</a:t>
            </a:r>
            <a:r>
              <a:rPr lang="sk-SK" sz="2000" dirty="0">
                <a:solidFill>
                  <a:srgbClr val="003F54"/>
                </a:solidFill>
                <a:latin typeface="Arial"/>
                <a:cs typeface="Arial"/>
              </a:rPr>
              <a:t> za výkonnosťou klasických svetových akciových trhov</a:t>
            </a:r>
          </a:p>
          <a:p>
            <a:pPr marL="584200" marR="5080" indent="-571500" algn="just">
              <a:buClr>
                <a:schemeClr val="accent5"/>
              </a:buClr>
              <a:buFont typeface="Courier New" panose="02070309020205020404" pitchFamily="49" charset="0"/>
              <a:buChar char="o"/>
            </a:pPr>
            <a:endParaRPr lang="sk-SK" sz="2000" dirty="0">
              <a:solidFill>
                <a:srgbClr val="003F54"/>
              </a:solidFill>
              <a:latin typeface="Arial"/>
              <a:cs typeface="Arial"/>
            </a:endParaRPr>
          </a:p>
          <a:p>
            <a:pPr marL="584200" marR="5080" indent="-571500" algn="just">
              <a:buClr>
                <a:schemeClr val="accent5"/>
              </a:buClr>
              <a:buFont typeface="Courier New" panose="02070309020205020404" pitchFamily="49" charset="0"/>
              <a:buChar char="o"/>
            </a:pPr>
            <a:r>
              <a:rPr lang="sk-SK" sz="2000" dirty="0">
                <a:solidFill>
                  <a:srgbClr val="003F54"/>
                </a:solidFill>
                <a:latin typeface="Arial"/>
                <a:cs typeface="Arial"/>
              </a:rPr>
              <a:t>Práve naopak zaznamenávajú čoraz vyšší záujem vedúci z dlhodobého hľadiska k </a:t>
            </a:r>
            <a:r>
              <a:rPr lang="sk-SK" sz="2000" b="1" dirty="0">
                <a:solidFill>
                  <a:srgbClr val="003F54"/>
                </a:solidFill>
                <a:highlight>
                  <a:srgbClr val="45DBCC"/>
                </a:highlight>
                <a:latin typeface="Arial"/>
                <a:cs typeface="Arial"/>
              </a:rPr>
              <a:t>formovaniu určitej miery nadvýkonnosti</a:t>
            </a:r>
          </a:p>
          <a:p>
            <a:pPr marL="584200" marR="5080" indent="-571500" algn="just">
              <a:buClr>
                <a:schemeClr val="accent5"/>
              </a:buClr>
              <a:buFont typeface="Courier New" panose="02070309020205020404" pitchFamily="49" charset="0"/>
              <a:buChar char="o"/>
            </a:pPr>
            <a:endParaRPr lang="sk-SK" sz="2000" b="1" dirty="0">
              <a:solidFill>
                <a:srgbClr val="003F54"/>
              </a:solidFill>
              <a:highlight>
                <a:srgbClr val="45DBCC"/>
              </a:highlight>
              <a:latin typeface="Arial"/>
              <a:cs typeface="Arial"/>
            </a:endParaRPr>
          </a:p>
          <a:p>
            <a:pPr marL="584200" marR="5080" indent="-571500" algn="just">
              <a:buClr>
                <a:schemeClr val="accent5"/>
              </a:buClr>
              <a:buFont typeface="Courier New" panose="02070309020205020404" pitchFamily="49" charset="0"/>
              <a:buChar char="o"/>
            </a:pPr>
            <a:r>
              <a:rPr lang="sk-SK" sz="2000" dirty="0">
                <a:solidFill>
                  <a:srgbClr val="003F54"/>
                </a:solidFill>
                <a:latin typeface="Arial"/>
                <a:cs typeface="Arial"/>
              </a:rPr>
              <a:t>V oblasti ekológie dosahujú rôzne sub-témy rôznu výkonnosť, čo zvyšuje </a:t>
            </a:r>
            <a:r>
              <a:rPr lang="sk-SK" sz="2000" b="1" dirty="0">
                <a:solidFill>
                  <a:srgbClr val="003F54"/>
                </a:solidFill>
                <a:highlight>
                  <a:srgbClr val="45DBCC"/>
                </a:highlight>
                <a:latin typeface="Arial"/>
                <a:cs typeface="Arial"/>
              </a:rPr>
              <a:t>pridanú hodnotu aktívneho manažmentu</a:t>
            </a:r>
          </a:p>
          <a:p>
            <a:pPr marL="584200" marR="5080" indent="-571500" algn="just">
              <a:buClr>
                <a:schemeClr val="accent5"/>
              </a:buClr>
              <a:buFont typeface="Courier New" panose="02070309020205020404" pitchFamily="49" charset="0"/>
              <a:buChar char="o"/>
            </a:pPr>
            <a:endParaRPr lang="sk-SK" sz="1900" b="1" dirty="0">
              <a:solidFill>
                <a:srgbClr val="45DBCC"/>
              </a:solidFill>
              <a:latin typeface="Arial"/>
              <a:cs typeface="Arial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F0FD55F8-CC41-46A6-82DC-8ABE994805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128" y="2013374"/>
            <a:ext cx="18469632" cy="6765501"/>
          </a:xfrm>
          <a:prstGeom prst="rect">
            <a:avLst/>
          </a:prstGeom>
        </p:spPr>
      </p:pic>
      <p:sp>
        <p:nvSpPr>
          <p:cNvPr id="25" name="object 8">
            <a:extLst>
              <a:ext uri="{FF2B5EF4-FFF2-40B4-BE49-F238E27FC236}">
                <a16:creationId xmlns:a16="http://schemas.microsoft.com/office/drawing/2014/main" id="{03168049-66BA-4DA0-BA2B-35B7062035B9}"/>
              </a:ext>
            </a:extLst>
          </p:cNvPr>
          <p:cNvSpPr txBox="1">
            <a:spLocks/>
          </p:cNvSpPr>
          <p:nvPr/>
        </p:nvSpPr>
        <p:spPr>
          <a:xfrm>
            <a:off x="824970" y="1266280"/>
            <a:ext cx="14637280" cy="577081"/>
          </a:xfrm>
          <a:prstGeom prst="rect">
            <a:avLst/>
          </a:prstGeom>
          <a:solidFill>
            <a:srgbClr val="004154"/>
          </a:solidFill>
        </p:spPr>
        <p:txBody>
          <a:bodyPr vert="horz" wrap="square" lIns="0" tIns="0" rIns="0" bIns="0" rtlCol="0">
            <a:spAutoFit/>
          </a:bodyPr>
          <a:lstStyle>
            <a:lvl1pPr>
              <a:defRPr sz="4100" b="0" i="0">
                <a:solidFill>
                  <a:srgbClr val="004154"/>
                </a:solidFill>
                <a:latin typeface="Arial"/>
                <a:ea typeface="+mj-ea"/>
                <a:cs typeface="Arial"/>
              </a:defRPr>
            </a:lvl1pPr>
          </a:lstStyle>
          <a:p>
            <a:pPr marL="23495">
              <a:lnSpc>
                <a:spcPts val="4470"/>
              </a:lnSpc>
            </a:pPr>
            <a:r>
              <a:rPr lang="sk-SK" sz="3950" kern="0" spc="10" dirty="0">
                <a:solidFill>
                  <a:srgbClr val="FFFFFF"/>
                </a:solidFill>
              </a:rPr>
              <a:t>Môžete pomáhať planéte a pritom dosahovať aj atraktívny výnos</a:t>
            </a:r>
            <a:endParaRPr lang="en-US" sz="3950" kern="0" dirty="0"/>
          </a:p>
        </p:txBody>
      </p:sp>
    </p:spTree>
    <p:extLst>
      <p:ext uri="{BB962C8B-B14F-4D97-AF65-F5344CB8AC3E}">
        <p14:creationId xmlns:p14="http://schemas.microsoft.com/office/powerpoint/2010/main" val="235542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824971" y="949798"/>
            <a:ext cx="3893080" cy="45719"/>
          </a:xfrm>
          <a:custGeom>
            <a:avLst/>
            <a:gdLst/>
            <a:ahLst/>
            <a:cxnLst/>
            <a:rect l="l" t="t" r="r" b="b"/>
            <a:pathLst>
              <a:path w="5864225">
                <a:moveTo>
                  <a:pt x="0" y="0"/>
                </a:moveTo>
                <a:lnTo>
                  <a:pt x="5863695" y="0"/>
                </a:lnTo>
              </a:path>
            </a:pathLst>
          </a:custGeom>
          <a:ln w="7329">
            <a:solidFill>
              <a:srgbClr val="00415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120201" y="949799"/>
            <a:ext cx="12146280" cy="0"/>
          </a:xfrm>
          <a:custGeom>
            <a:avLst/>
            <a:gdLst/>
            <a:ahLst/>
            <a:cxnLst/>
            <a:rect l="l" t="t" r="r" b="b"/>
            <a:pathLst>
              <a:path w="12146280">
                <a:moveTo>
                  <a:pt x="0" y="0"/>
                </a:moveTo>
                <a:lnTo>
                  <a:pt x="12146227" y="0"/>
                </a:lnTo>
              </a:path>
            </a:pathLst>
          </a:custGeom>
          <a:ln w="7329">
            <a:solidFill>
              <a:srgbClr val="00415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25"/>
              </a:lnSpc>
            </a:pPr>
            <a:r>
              <a:rPr spc="20" dirty="0"/>
              <a:t>Strana</a:t>
            </a:r>
            <a:r>
              <a:rPr spc="-70" dirty="0"/>
              <a:t> </a:t>
            </a:r>
            <a:fld id="{81D60167-4931-47E6-BA6A-407CBD079E47}" type="slidenum">
              <a:rPr spc="-90" dirty="0"/>
              <a:t>4</a:t>
            </a:fld>
            <a:endParaRPr spc="-90" dirty="0"/>
          </a:p>
        </p:txBody>
      </p:sp>
      <p:sp>
        <p:nvSpPr>
          <p:cNvPr id="14" name="object 14"/>
          <p:cNvSpPr txBox="1"/>
          <p:nvPr/>
        </p:nvSpPr>
        <p:spPr>
          <a:xfrm>
            <a:off x="824970" y="636466"/>
            <a:ext cx="864869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spc="-5" dirty="0">
                <a:solidFill>
                  <a:srgbClr val="004154"/>
                </a:solidFill>
                <a:latin typeface="Arial"/>
                <a:cs typeface="Arial"/>
              </a:rPr>
              <a:t>365.invest</a:t>
            </a:r>
            <a:endParaRPr sz="14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07501" y="636466"/>
            <a:ext cx="995044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spc="-45" dirty="0">
                <a:solidFill>
                  <a:srgbClr val="004154"/>
                </a:solidFill>
                <a:latin typeface="Arial"/>
                <a:cs typeface="Arial"/>
              </a:rPr>
              <a:t>Pr</a:t>
            </a:r>
            <a:r>
              <a:rPr sz="1450" spc="-85" dirty="0">
                <a:solidFill>
                  <a:srgbClr val="004154"/>
                </a:solidFill>
                <a:latin typeface="Arial"/>
                <a:cs typeface="Arial"/>
              </a:rPr>
              <a:t>e</a:t>
            </a:r>
            <a:r>
              <a:rPr sz="1450" spc="-125" dirty="0">
                <a:solidFill>
                  <a:srgbClr val="004154"/>
                </a:solidFill>
                <a:latin typeface="Arial"/>
                <a:cs typeface="Arial"/>
              </a:rPr>
              <a:t>z</a:t>
            </a:r>
            <a:r>
              <a:rPr sz="1450" spc="-10" dirty="0">
                <a:solidFill>
                  <a:srgbClr val="004154"/>
                </a:solidFill>
                <a:latin typeface="Arial"/>
                <a:cs typeface="Arial"/>
              </a:rPr>
              <a:t>e</a:t>
            </a:r>
            <a:r>
              <a:rPr sz="1450" spc="-30" dirty="0">
                <a:solidFill>
                  <a:srgbClr val="004154"/>
                </a:solidFill>
                <a:latin typeface="Arial"/>
                <a:cs typeface="Arial"/>
              </a:rPr>
              <a:t>n</a:t>
            </a:r>
            <a:r>
              <a:rPr sz="1450" spc="95" dirty="0">
                <a:solidFill>
                  <a:srgbClr val="004154"/>
                </a:solidFill>
                <a:latin typeface="Arial"/>
                <a:cs typeface="Arial"/>
              </a:rPr>
              <a:t>t</a:t>
            </a:r>
            <a:r>
              <a:rPr sz="1450" spc="45" dirty="0">
                <a:solidFill>
                  <a:srgbClr val="004154"/>
                </a:solidFill>
                <a:latin typeface="Arial"/>
                <a:cs typeface="Arial"/>
              </a:rPr>
              <a:t>ácia</a:t>
            </a:r>
            <a:endParaRPr sz="1450">
              <a:latin typeface="Arial"/>
              <a:cs typeface="Arial"/>
            </a:endParaRPr>
          </a:p>
        </p:txBody>
      </p:sp>
      <p:sp>
        <p:nvSpPr>
          <p:cNvPr id="27" name="object 7">
            <a:extLst>
              <a:ext uri="{FF2B5EF4-FFF2-40B4-BE49-F238E27FC236}">
                <a16:creationId xmlns:a16="http://schemas.microsoft.com/office/drawing/2014/main" id="{39DE02FC-CB9F-4595-82FE-040D9CA60055}"/>
              </a:ext>
            </a:extLst>
          </p:cNvPr>
          <p:cNvSpPr txBox="1"/>
          <p:nvPr/>
        </p:nvSpPr>
        <p:spPr>
          <a:xfrm>
            <a:off x="824970" y="9284551"/>
            <a:ext cx="18586450" cy="8771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4200" marR="5080" indent="-571500" algn="just">
              <a:buClr>
                <a:schemeClr val="accent5"/>
              </a:buClr>
              <a:buFont typeface="Courier New" panose="02070309020205020404" pitchFamily="49" charset="0"/>
              <a:buChar char="o"/>
            </a:pPr>
            <a:r>
              <a:rPr lang="sk-SK" sz="1900" dirty="0">
                <a:solidFill>
                  <a:srgbClr val="003F54"/>
                </a:solidFill>
                <a:latin typeface="Arial"/>
                <a:cs typeface="Arial"/>
              </a:rPr>
              <a:t>História poukazuje na to, že v </a:t>
            </a:r>
            <a:r>
              <a:rPr lang="sk-SK" sz="1900" b="1" dirty="0">
                <a:solidFill>
                  <a:srgbClr val="003F54"/>
                </a:solidFill>
                <a:highlight>
                  <a:srgbClr val="45DBCC"/>
                </a:highlight>
                <a:latin typeface="Arial"/>
                <a:cs typeface="Arial"/>
              </a:rPr>
              <a:t>súčasnosti sa odkrýva skutočný potenciál</a:t>
            </a:r>
            <a:r>
              <a:rPr lang="sk-SK" sz="1900" b="1" dirty="0">
                <a:solidFill>
                  <a:srgbClr val="003F54"/>
                </a:solidFill>
                <a:latin typeface="Arial"/>
                <a:cs typeface="Arial"/>
              </a:rPr>
              <a:t> </a:t>
            </a:r>
            <a:r>
              <a:rPr lang="sk-SK" sz="1900" dirty="0">
                <a:solidFill>
                  <a:srgbClr val="003F54"/>
                </a:solidFill>
                <a:latin typeface="Arial"/>
                <a:cs typeface="Arial"/>
              </a:rPr>
              <a:t>investovania do ekologických riešení</a:t>
            </a:r>
          </a:p>
          <a:p>
            <a:pPr marL="584200" marR="5080" indent="-571500" algn="just">
              <a:buClr>
                <a:schemeClr val="accent5"/>
              </a:buClr>
              <a:buFont typeface="Courier New" panose="02070309020205020404" pitchFamily="49" charset="0"/>
              <a:buChar char="o"/>
            </a:pPr>
            <a:endParaRPr lang="sk-SK" sz="1900" dirty="0">
              <a:solidFill>
                <a:srgbClr val="003F54"/>
              </a:solidFill>
              <a:latin typeface="Arial"/>
              <a:cs typeface="Arial"/>
            </a:endParaRPr>
          </a:p>
          <a:p>
            <a:pPr marL="584200" marR="5080" indent="-571500" algn="just">
              <a:buClr>
                <a:schemeClr val="accent5"/>
              </a:buClr>
              <a:buFont typeface="Courier New" panose="02070309020205020404" pitchFamily="49" charset="0"/>
              <a:buChar char="o"/>
            </a:pPr>
            <a:r>
              <a:rPr lang="sk-SK" sz="1900" dirty="0">
                <a:solidFill>
                  <a:srgbClr val="003F54"/>
                </a:solidFill>
                <a:latin typeface="Arial"/>
                <a:cs typeface="Arial"/>
              </a:rPr>
              <a:t>Indexy reprezentujúce environmentálne spoločnosti sa za posledných 5 rokov zhodnotili o </a:t>
            </a:r>
            <a:r>
              <a:rPr lang="sk-SK" sz="1900" b="1" dirty="0">
                <a:solidFill>
                  <a:srgbClr val="003F54"/>
                </a:solidFill>
                <a:highlight>
                  <a:srgbClr val="45DBCC"/>
                </a:highlight>
                <a:latin typeface="Arial"/>
                <a:cs typeface="Arial"/>
              </a:rPr>
              <a:t>60 až 360%</a:t>
            </a:r>
            <a:endParaRPr lang="sk-SK" sz="1900" b="1" dirty="0">
              <a:solidFill>
                <a:srgbClr val="004154"/>
              </a:solidFill>
              <a:highlight>
                <a:srgbClr val="45DBCC"/>
              </a:highlight>
              <a:latin typeface="Arial"/>
              <a:cs typeface="Arial"/>
            </a:endParaRPr>
          </a:p>
        </p:txBody>
      </p:sp>
      <p:sp>
        <p:nvSpPr>
          <p:cNvPr id="18" name="object 8">
            <a:extLst>
              <a:ext uri="{FF2B5EF4-FFF2-40B4-BE49-F238E27FC236}">
                <a16:creationId xmlns:a16="http://schemas.microsoft.com/office/drawing/2014/main" id="{AD85D81A-FC34-47C3-9616-058978E7E6A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24970" y="1311275"/>
            <a:ext cx="8388880" cy="577081"/>
          </a:xfrm>
          <a:prstGeom prst="rect">
            <a:avLst/>
          </a:prstGeom>
          <a:solidFill>
            <a:srgbClr val="004154"/>
          </a:solidFill>
        </p:spPr>
        <p:txBody>
          <a:bodyPr vert="horz" wrap="square" lIns="0" tIns="0" rIns="0" bIns="0" rtlCol="0">
            <a:spAutoFit/>
          </a:bodyPr>
          <a:lstStyle/>
          <a:p>
            <a:pPr marL="23495">
              <a:lnSpc>
                <a:spcPts val="4470"/>
              </a:lnSpc>
            </a:pPr>
            <a:r>
              <a:rPr lang="sk-SK" sz="3950" spc="10" dirty="0">
                <a:solidFill>
                  <a:srgbClr val="FFFFFF"/>
                </a:solidFill>
              </a:rPr>
              <a:t>Formujúci sa dlhotrvajúci megatrend</a:t>
            </a:r>
            <a:endParaRPr sz="3950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8850583E-A4B8-4905-835E-89703AF779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970" y="2227153"/>
            <a:ext cx="18441511" cy="6786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617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3269</TotalTime>
  <Words>217</Words>
  <Application>Microsoft Office PowerPoint</Application>
  <PresentationFormat>Vlastná</PresentationFormat>
  <Paragraphs>39</Paragraphs>
  <Slides>4</Slides>
  <Notes>3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Office Theme</vt:lpstr>
      <vt:lpstr>Ekologický neznamená podvýkonný</vt:lpstr>
      <vt:lpstr>Prezentácia programu PowerPoint</vt:lpstr>
      <vt:lpstr>Prezentácia programu PowerPoint</vt:lpstr>
      <vt:lpstr>Formujúci sa dlhotrvajúci megatrend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SALES</dc:title>
  <dc:creator>Kristína Janáčová</dc:creator>
  <cp:lastModifiedBy>Matej Varga</cp:lastModifiedBy>
  <cp:revision>349</cp:revision>
  <dcterms:created xsi:type="dcterms:W3CDTF">2021-04-07T14:38:52Z</dcterms:created>
  <dcterms:modified xsi:type="dcterms:W3CDTF">2021-10-22T07:47:27Z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2021-04-07T00:00:00Z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2021-04-07T00:00:00Z</vt:filetime>
  </property>
</Properties>
</file>