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4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179" r:id="rId4"/>
  </p:sldMasterIdLst>
  <p:notesMasterIdLst>
    <p:notesMasterId r:id="rId13"/>
  </p:notesMasterIdLst>
  <p:handoutMasterIdLst>
    <p:handoutMasterId r:id="rId14"/>
  </p:handoutMasterIdLst>
  <p:sldIdLst>
    <p:sldId id="310" r:id="rId5"/>
    <p:sldId id="311" r:id="rId6"/>
    <p:sldId id="312" r:id="rId7"/>
    <p:sldId id="314" r:id="rId8"/>
    <p:sldId id="316" r:id="rId9"/>
    <p:sldId id="317" r:id="rId10"/>
    <p:sldId id="313" r:id="rId11"/>
    <p:sldId id="319" r:id="rId12"/>
  </p:sldIdLst>
  <p:sldSz cx="9144000" cy="6858000" type="screen4x3"/>
  <p:notesSz cx="6797675" cy="9926638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F8B980-AF5F-468C-BF61-2F5F49F02694}">
          <p14:sldIdLst>
            <p14:sldId id="310"/>
            <p14:sldId id="311"/>
            <p14:sldId id="312"/>
            <p14:sldId id="314"/>
            <p14:sldId id="316"/>
            <p14:sldId id="317"/>
            <p14:sldId id="313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24">
          <p15:clr>
            <a:srgbClr val="A4A3A4"/>
          </p15:clr>
        </p15:guide>
        <p15:guide id="2" pos="27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kovičová Veronika" initials="BV" lastIdx="9" clrIdx="0">
    <p:extLst>
      <p:ext uri="{19B8F6BF-5375-455C-9EA6-DF929625EA0E}">
        <p15:presenceInfo xmlns:p15="http://schemas.microsoft.com/office/powerpoint/2012/main" userId="S-1-5-21-1334790120-1906902926-1541874228-124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D3F"/>
    <a:srgbClr val="00573F"/>
    <a:srgbClr val="047B3F"/>
    <a:srgbClr val="047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78"/>
  </p:normalViewPr>
  <p:slideViewPr>
    <p:cSldViewPr snapToGrid="0" snapToObjects="1">
      <p:cViewPr varScale="1">
        <p:scale>
          <a:sx n="111" d="100"/>
          <a:sy n="111" d="100"/>
        </p:scale>
        <p:origin x="1482" y="108"/>
      </p:cViewPr>
      <p:guideLst>
        <p:guide orient="horz" pos="2224"/>
        <p:guide pos="27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06F35A1-4C30-134D-86DB-8D18293467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788143-C3DC-B447-88E4-AFFD57487A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2F0C93-9C0D-4410-8D4F-B3CC1E10BE23}" type="datetimeFigureOut">
              <a:rPr lang="it-IT" altLang="it-IT">
                <a:latin typeface="Century Gothic" panose="020B0502020202020204" pitchFamily="34" charset="0"/>
              </a:rPr>
              <a:pPr>
                <a:defRPr/>
              </a:pPr>
              <a:t>29/10/2021</a:t>
            </a:fld>
            <a:endParaRPr lang="it-IT" altLang="it-IT" dirty="0">
              <a:latin typeface="Century Gothic" panose="020B0502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9A76A5-248D-984B-8B04-F6FB16ABDC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2E42EB-CBD9-D949-8AC1-8A9DF0E1C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16483A-6AD1-42F1-910B-697CCD895D0C}" type="slidenum">
              <a:rPr lang="it-IT" altLang="it-IT">
                <a:latin typeface="Century Gothic" panose="020B0502020202020204" pitchFamily="34" charset="0"/>
              </a:rPr>
              <a:pPr>
                <a:defRPr/>
              </a:pPr>
              <a:t>‹#›</a:t>
            </a:fld>
            <a:endParaRPr lang="it-IT" alt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00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EDD6E8-0595-5748-B4A7-8D492EACB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entury Gothic" panose="020B0502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429967-F931-3E41-BCDF-8B679E2C2B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D844E22-D9D3-4D41-8C16-342285B0FFB9}" type="datetimeFigureOut">
              <a:rPr lang="it-IT" altLang="it-IT" smtClean="0"/>
              <a:pPr>
                <a:defRPr/>
              </a:pPr>
              <a:t>29/10/2021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CD26D58D-0571-F548-A9F4-28B97DD739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82BD9A8C-5BF6-A040-A43B-F43C575DD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335D0C-21A9-ED4F-BFF0-9432A20AF5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entury Gothic" panose="020B0502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194FE7-942A-8748-846C-B5495FEF4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81C676E-0EEF-4880-91DF-49A8E53EECE1}" type="slidenum">
              <a:rPr lang="it-IT" altLang="it-IT" smtClean="0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83207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rvin/Desktop/Ppt%20Eurizon/Bullet%20verde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rvin/Desktop/Ppt%20Eurizon/Bullet%20verde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INTESA_SANPAOLO white.png">
            <a:extLst>
              <a:ext uri="{FF2B5EF4-FFF2-40B4-BE49-F238E27FC236}">
                <a16:creationId xmlns:a16="http://schemas.microsoft.com/office/drawing/2014/main" id="{409FB0E7-408D-4D7B-B185-CBE78446E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649538"/>
            <a:ext cx="23415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igura a mano libera 5">
            <a:extLst>
              <a:ext uri="{FF2B5EF4-FFF2-40B4-BE49-F238E27FC236}">
                <a16:creationId xmlns:a16="http://schemas.microsoft.com/office/drawing/2014/main" id="{09854236-A4C6-4311-9889-7309E3CC435A}"/>
              </a:ext>
            </a:extLst>
          </p:cNvPr>
          <p:cNvSpPr/>
          <p:nvPr userDrawn="1"/>
        </p:nvSpPr>
        <p:spPr>
          <a:xfrm rot="20712638">
            <a:off x="14288" y="-608013"/>
            <a:ext cx="4727575" cy="1231901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  <a:gd name="connsiteX0" fmla="*/ 213007 w 9233018"/>
              <a:gd name="connsiteY0" fmla="*/ 0 h 1758889"/>
              <a:gd name="connsiteX1" fmla="*/ 9233018 w 9233018"/>
              <a:gd name="connsiteY1" fmla="*/ 1751652 h 1758889"/>
              <a:gd name="connsiteX2" fmla="*/ 9169601 w 9233018"/>
              <a:gd name="connsiteY2" fmla="*/ 1758889 h 1758889"/>
              <a:gd name="connsiteX3" fmla="*/ -1 w 9233018"/>
              <a:gd name="connsiteY3" fmla="*/ 1720658 h 1758889"/>
              <a:gd name="connsiteX4" fmla="*/ 213007 w 9233018"/>
              <a:gd name="connsiteY4" fmla="*/ 0 h 1758889"/>
              <a:gd name="connsiteX0" fmla="*/ 213007 w 9233018"/>
              <a:gd name="connsiteY0" fmla="*/ 0 h 1798514"/>
              <a:gd name="connsiteX1" fmla="*/ 9233018 w 9233018"/>
              <a:gd name="connsiteY1" fmla="*/ 1751652 h 1798514"/>
              <a:gd name="connsiteX2" fmla="*/ 9218312 w 9233018"/>
              <a:gd name="connsiteY2" fmla="*/ 1798514 h 1798514"/>
              <a:gd name="connsiteX3" fmla="*/ -1 w 9233018"/>
              <a:gd name="connsiteY3" fmla="*/ 1720658 h 1798514"/>
              <a:gd name="connsiteX4" fmla="*/ 213007 w 9233018"/>
              <a:gd name="connsiteY4" fmla="*/ 0 h 1798514"/>
              <a:gd name="connsiteX0" fmla="*/ 213007 w 9232004"/>
              <a:gd name="connsiteY0" fmla="*/ 0 h 1801249"/>
              <a:gd name="connsiteX1" fmla="*/ 9232005 w 9232004"/>
              <a:gd name="connsiteY1" fmla="*/ 1801249 h 1801249"/>
              <a:gd name="connsiteX2" fmla="*/ 9218312 w 9232004"/>
              <a:gd name="connsiteY2" fmla="*/ 1798514 h 1801249"/>
              <a:gd name="connsiteX3" fmla="*/ -1 w 9232004"/>
              <a:gd name="connsiteY3" fmla="*/ 1720658 h 1801249"/>
              <a:gd name="connsiteX4" fmla="*/ 213007 w 9232004"/>
              <a:gd name="connsiteY4" fmla="*/ 0 h 1801249"/>
              <a:gd name="connsiteX0" fmla="*/ 186179 w 9205176"/>
              <a:gd name="connsiteY0" fmla="*/ 0 h 1801249"/>
              <a:gd name="connsiteX1" fmla="*/ 9205177 w 9205176"/>
              <a:gd name="connsiteY1" fmla="*/ 1801249 h 1801249"/>
              <a:gd name="connsiteX2" fmla="*/ 9191484 w 9205176"/>
              <a:gd name="connsiteY2" fmla="*/ 1798514 h 1801249"/>
              <a:gd name="connsiteX3" fmla="*/ 0 w 9205176"/>
              <a:gd name="connsiteY3" fmla="*/ 1543149 h 1801249"/>
              <a:gd name="connsiteX4" fmla="*/ 186179 w 9205176"/>
              <a:gd name="connsiteY4" fmla="*/ 0 h 1801249"/>
              <a:gd name="connsiteX0" fmla="*/ 186179 w 10167822"/>
              <a:gd name="connsiteY0" fmla="*/ 0 h 1992857"/>
              <a:gd name="connsiteX1" fmla="*/ 9205177 w 10167822"/>
              <a:gd name="connsiteY1" fmla="*/ 1801249 h 1992857"/>
              <a:gd name="connsiteX2" fmla="*/ 10167823 w 10167822"/>
              <a:gd name="connsiteY2" fmla="*/ 1992858 h 1992857"/>
              <a:gd name="connsiteX3" fmla="*/ 0 w 10167822"/>
              <a:gd name="connsiteY3" fmla="*/ 1543149 h 1992857"/>
              <a:gd name="connsiteX4" fmla="*/ 186179 w 10167822"/>
              <a:gd name="connsiteY4" fmla="*/ 0 h 1992857"/>
              <a:gd name="connsiteX0" fmla="*/ 126789 w 10108432"/>
              <a:gd name="connsiteY0" fmla="*/ 0 h 1992858"/>
              <a:gd name="connsiteX1" fmla="*/ 9145787 w 10108432"/>
              <a:gd name="connsiteY1" fmla="*/ 1801249 h 1992858"/>
              <a:gd name="connsiteX2" fmla="*/ 10108433 w 10108432"/>
              <a:gd name="connsiteY2" fmla="*/ 1992858 h 1992858"/>
              <a:gd name="connsiteX3" fmla="*/ 1 w 10108432"/>
              <a:gd name="connsiteY3" fmla="*/ 1383124 h 1992858"/>
              <a:gd name="connsiteX4" fmla="*/ 126789 w 10108432"/>
              <a:gd name="connsiteY4" fmla="*/ 0 h 1992858"/>
              <a:gd name="connsiteX0" fmla="*/ 238171 w 10108432"/>
              <a:gd name="connsiteY0" fmla="*/ -1 h 1970612"/>
              <a:gd name="connsiteX1" fmla="*/ 9145787 w 10108432"/>
              <a:gd name="connsiteY1" fmla="*/ 1779003 h 1970612"/>
              <a:gd name="connsiteX2" fmla="*/ 10108433 w 10108432"/>
              <a:gd name="connsiteY2" fmla="*/ 1970612 h 1970612"/>
              <a:gd name="connsiteX3" fmla="*/ 1 w 10108432"/>
              <a:gd name="connsiteY3" fmla="*/ 1360878 h 1970612"/>
              <a:gd name="connsiteX4" fmla="*/ 238171 w 10108432"/>
              <a:gd name="connsiteY4" fmla="*/ -1 h 1970612"/>
              <a:gd name="connsiteX0" fmla="*/ 170211 w 10040472"/>
              <a:gd name="connsiteY0" fmla="*/ 0 h 1970613"/>
              <a:gd name="connsiteX1" fmla="*/ 9077827 w 10040472"/>
              <a:gd name="connsiteY1" fmla="*/ 1779004 h 1970613"/>
              <a:gd name="connsiteX2" fmla="*/ 10040473 w 10040472"/>
              <a:gd name="connsiteY2" fmla="*/ 1970613 h 1970613"/>
              <a:gd name="connsiteX3" fmla="*/ -1 w 10040472"/>
              <a:gd name="connsiteY3" fmla="*/ 1365751 h 1970613"/>
              <a:gd name="connsiteX4" fmla="*/ 170211 w 10040472"/>
              <a:gd name="connsiteY4" fmla="*/ 0 h 1970613"/>
              <a:gd name="connsiteX0" fmla="*/ 170211 w 10394709"/>
              <a:gd name="connsiteY0" fmla="*/ 0 h 2055982"/>
              <a:gd name="connsiteX1" fmla="*/ 9077827 w 10394709"/>
              <a:gd name="connsiteY1" fmla="*/ 1779004 h 2055982"/>
              <a:gd name="connsiteX2" fmla="*/ 10394709 w 10394709"/>
              <a:gd name="connsiteY2" fmla="*/ 2055982 h 2055982"/>
              <a:gd name="connsiteX3" fmla="*/ -1 w 10394709"/>
              <a:gd name="connsiteY3" fmla="*/ 1365751 h 2055982"/>
              <a:gd name="connsiteX4" fmla="*/ 170211 w 10394709"/>
              <a:gd name="connsiteY4" fmla="*/ 0 h 2055982"/>
              <a:gd name="connsiteX0" fmla="*/ 170211 w 10399331"/>
              <a:gd name="connsiteY0" fmla="*/ 0 h 2043534"/>
              <a:gd name="connsiteX1" fmla="*/ 9077827 w 10399331"/>
              <a:gd name="connsiteY1" fmla="*/ 1779004 h 2043534"/>
              <a:gd name="connsiteX2" fmla="*/ 10399332 w 10399331"/>
              <a:gd name="connsiteY2" fmla="*/ 2043533 h 2043534"/>
              <a:gd name="connsiteX3" fmla="*/ -1 w 10399331"/>
              <a:gd name="connsiteY3" fmla="*/ 1365751 h 2043534"/>
              <a:gd name="connsiteX4" fmla="*/ 170211 w 10399331"/>
              <a:gd name="connsiteY4" fmla="*/ 0 h 2043534"/>
              <a:gd name="connsiteX0" fmla="*/ 170211 w 10585749"/>
              <a:gd name="connsiteY0" fmla="*/ 0 h 2047041"/>
              <a:gd name="connsiteX1" fmla="*/ 9077827 w 10585749"/>
              <a:gd name="connsiteY1" fmla="*/ 1779004 h 2047041"/>
              <a:gd name="connsiteX2" fmla="*/ 10585750 w 10585749"/>
              <a:gd name="connsiteY2" fmla="*/ 2047040 h 2047041"/>
              <a:gd name="connsiteX3" fmla="*/ -1 w 10585749"/>
              <a:gd name="connsiteY3" fmla="*/ 1365751 h 2047041"/>
              <a:gd name="connsiteX4" fmla="*/ 170211 w 10585749"/>
              <a:gd name="connsiteY4" fmla="*/ 0 h 2047041"/>
              <a:gd name="connsiteX0" fmla="*/ 170211 w 10585751"/>
              <a:gd name="connsiteY0" fmla="*/ 0 h 2047039"/>
              <a:gd name="connsiteX1" fmla="*/ 10585752 w 10585751"/>
              <a:gd name="connsiteY1" fmla="*/ 2047040 h 2047039"/>
              <a:gd name="connsiteX2" fmla="*/ 10585750 w 10585751"/>
              <a:gd name="connsiteY2" fmla="*/ 2047040 h 2047039"/>
              <a:gd name="connsiteX3" fmla="*/ -1 w 10585751"/>
              <a:gd name="connsiteY3" fmla="*/ 1365751 h 2047039"/>
              <a:gd name="connsiteX4" fmla="*/ 170211 w 10585751"/>
              <a:gd name="connsiteY4" fmla="*/ 0 h 2047039"/>
              <a:gd name="connsiteX0" fmla="*/ 155399 w 10585751"/>
              <a:gd name="connsiteY0" fmla="*/ 0 h 2017035"/>
              <a:gd name="connsiteX1" fmla="*/ 10585752 w 10585751"/>
              <a:gd name="connsiteY1" fmla="*/ 2017034 h 2017035"/>
              <a:gd name="connsiteX2" fmla="*/ 10585750 w 10585751"/>
              <a:gd name="connsiteY2" fmla="*/ 2017034 h 2017035"/>
              <a:gd name="connsiteX3" fmla="*/ -1 w 10585751"/>
              <a:gd name="connsiteY3" fmla="*/ 1335745 h 2017035"/>
              <a:gd name="connsiteX4" fmla="*/ 155399 w 10585751"/>
              <a:gd name="connsiteY4" fmla="*/ 0 h 2017035"/>
              <a:gd name="connsiteX0" fmla="*/ 155399 w 10585751"/>
              <a:gd name="connsiteY0" fmla="*/ 0 h 2051139"/>
              <a:gd name="connsiteX1" fmla="*/ 10585752 w 10585751"/>
              <a:gd name="connsiteY1" fmla="*/ 2017034 h 2051139"/>
              <a:gd name="connsiteX2" fmla="*/ 10573664 w 10585751"/>
              <a:gd name="connsiteY2" fmla="*/ 2051139 h 2051139"/>
              <a:gd name="connsiteX3" fmla="*/ -1 w 10585751"/>
              <a:gd name="connsiteY3" fmla="*/ 1335745 h 2051139"/>
              <a:gd name="connsiteX4" fmla="*/ 155399 w 10585751"/>
              <a:gd name="connsiteY4" fmla="*/ 0 h 2051139"/>
              <a:gd name="connsiteX0" fmla="*/ 155399 w 10584965"/>
              <a:gd name="connsiteY0" fmla="*/ 0 h 2053360"/>
              <a:gd name="connsiteX1" fmla="*/ 10584965 w 10584965"/>
              <a:gd name="connsiteY1" fmla="*/ 2053360 h 2053360"/>
              <a:gd name="connsiteX2" fmla="*/ 10573664 w 10584965"/>
              <a:gd name="connsiteY2" fmla="*/ 2051139 h 2053360"/>
              <a:gd name="connsiteX3" fmla="*/ -1 w 10584965"/>
              <a:gd name="connsiteY3" fmla="*/ 1335745 h 2053360"/>
              <a:gd name="connsiteX4" fmla="*/ 155399 w 10584965"/>
              <a:gd name="connsiteY4" fmla="*/ 0 h 205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4965" h="2053360">
                <a:moveTo>
                  <a:pt x="155399" y="0"/>
                </a:moveTo>
                <a:lnTo>
                  <a:pt x="10584965" y="2053360"/>
                </a:lnTo>
                <a:lnTo>
                  <a:pt x="10573664" y="2051139"/>
                </a:lnTo>
                <a:lnTo>
                  <a:pt x="-1" y="1335745"/>
                </a:lnTo>
                <a:lnTo>
                  <a:pt x="155399" y="0"/>
                </a:lnTo>
                <a:close/>
              </a:path>
            </a:pathLst>
          </a:custGeom>
          <a:solidFill>
            <a:srgbClr val="00573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0950" y="3483775"/>
            <a:ext cx="7772400" cy="97995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it-IT" sz="2900" b="1" dirty="0">
                <a:solidFill>
                  <a:srgbClr val="00573F"/>
                </a:solidFill>
                <a:latin typeface="Century Gothic"/>
                <a:cs typeface="Century Gothic"/>
              </a:defRPr>
            </a:lvl1pPr>
          </a:lstStyle>
          <a:p>
            <a:endParaRPr lang="it-IT" dirty="0"/>
          </a:p>
        </p:txBody>
      </p:sp>
      <p:sp>
        <p:nvSpPr>
          <p:cNvPr id="3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1250951" y="4590416"/>
            <a:ext cx="7772399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it-IT" sz="1900" dirty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691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2 T/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01966-6B48-4D23-B31E-77A1CDC88D77}"/>
              </a:ext>
            </a:extLst>
          </p:cNvPr>
          <p:cNvSpPr txBox="1">
            <a:spLocks/>
          </p:cNvSpPr>
          <p:nvPr userDrawn="1"/>
        </p:nvSpPr>
        <p:spPr>
          <a:xfrm>
            <a:off x="388938" y="6469063"/>
            <a:ext cx="5065712" cy="1905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mtClean="0"/>
              <a:t>Dokument na interné účely</a:t>
            </a:r>
            <a:endParaRPr lang="it-IT" dirty="0" err="1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98464" y="860425"/>
            <a:ext cx="8004025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9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89940" y="5915117"/>
            <a:ext cx="6071167" cy="55284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36D583-B3F3-4ED9-B1D6-5B9D0790DE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A4219DF-35CC-4240-97C2-EB080E65FA7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8"/>
          </p:nvPr>
        </p:nvSpPr>
        <p:spPr>
          <a:xfrm>
            <a:off x="398464" y="1689904"/>
            <a:ext cx="3603167" cy="407428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 sz="1300" b="0" spc="1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spcAft>
                <a:spcPts val="600"/>
              </a:spcAft>
              <a:buSzPct val="140000"/>
              <a:buFontTx/>
              <a:buNone/>
              <a:defRPr sz="1300">
                <a:latin typeface="Century Gothic"/>
                <a:cs typeface="Century Gothic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6"/>
          <p:cNvSpPr>
            <a:spLocks noGrp="1"/>
          </p:cNvSpPr>
          <p:nvPr>
            <p:ph type="body" sz="quarter" idx="19"/>
          </p:nvPr>
        </p:nvSpPr>
        <p:spPr>
          <a:xfrm>
            <a:off x="4846324" y="1689904"/>
            <a:ext cx="3556165" cy="407428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 sz="1300" b="0" spc="1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spcAft>
                <a:spcPts val="600"/>
              </a:spcAft>
              <a:buSzPct val="140000"/>
              <a:buFontTx/>
              <a:buNone/>
              <a:defRPr sz="1300">
                <a:latin typeface="Century Gothic"/>
                <a:cs typeface="Century Gothic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314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226" y="-118533"/>
            <a:ext cx="7098497" cy="6858000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967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sert 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CC4E1-80F8-431A-8993-1F9E19AFA1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68A3608-E035-4E0C-833E-798C1800657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965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60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63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32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2915461" y="1573964"/>
            <a:ext cx="5491109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623094" y="2324760"/>
            <a:ext cx="4757598" cy="8305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9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34371395-1D42-428B-8AB0-F4AD48225A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C4BFA34-A1D1-467F-93C8-6C698819B7E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26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F49EE-2C56-407F-9E12-9FA27E150678}"/>
              </a:ext>
            </a:extLst>
          </p:cNvPr>
          <p:cNvSpPr txBox="1">
            <a:spLocks/>
          </p:cNvSpPr>
          <p:nvPr userDrawn="1"/>
        </p:nvSpPr>
        <p:spPr>
          <a:xfrm>
            <a:off x="388938" y="6469063"/>
            <a:ext cx="5065712" cy="1905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 smtClean="0"/>
              <a:t>Dokument na interné účely</a:t>
            </a:r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91E1C8-CCF2-46F7-9B71-1AD80B66D4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775A8BE-2462-48A6-A880-4943ADFD194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89940" y="5915117"/>
            <a:ext cx="6071167" cy="55284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540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/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64522F-B5D9-4FB1-923B-A18614DF13C6}"/>
              </a:ext>
            </a:extLst>
          </p:cNvPr>
          <p:cNvSpPr txBox="1">
            <a:spLocks/>
          </p:cNvSpPr>
          <p:nvPr userDrawn="1"/>
        </p:nvSpPr>
        <p:spPr>
          <a:xfrm>
            <a:off x="388938" y="6469063"/>
            <a:ext cx="5065712" cy="1905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 smtClean="0"/>
              <a:t>Do</a:t>
            </a:r>
            <a:r>
              <a:rPr lang="sk-SK" dirty="0" err="1" smtClean="0"/>
              <a:t>cument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for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internal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use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only</a:t>
            </a:r>
            <a:endParaRPr lang="it-IT" dirty="0"/>
          </a:p>
        </p:txBody>
      </p:sp>
      <p:sp>
        <p:nvSpPr>
          <p:cNvPr id="9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89940" y="5915117"/>
            <a:ext cx="6071167" cy="55284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071E76D-2543-4100-B14A-3AA80B3689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D4AF213-FEDD-4D33-A569-5AB0541B3D9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19" name="Segnaposto testo 6"/>
          <p:cNvSpPr>
            <a:spLocks noGrp="1"/>
          </p:cNvSpPr>
          <p:nvPr>
            <p:ph type="body" sz="quarter" idx="20"/>
          </p:nvPr>
        </p:nvSpPr>
        <p:spPr>
          <a:xfrm>
            <a:off x="398464" y="860425"/>
            <a:ext cx="8004025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77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9778054-BDDE-4AB9-BC60-C9F015E41C57}"/>
              </a:ext>
            </a:extLst>
          </p:cNvPr>
          <p:cNvSpPr txBox="1">
            <a:spLocks/>
          </p:cNvSpPr>
          <p:nvPr userDrawn="1"/>
        </p:nvSpPr>
        <p:spPr>
          <a:xfrm>
            <a:off x="388938" y="6469063"/>
            <a:ext cx="5065712" cy="1905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dirty="0" smtClean="0"/>
              <a:t>Dokument na interné účely</a:t>
            </a:r>
            <a:endParaRPr lang="en-US" dirty="0"/>
          </a:p>
        </p:txBody>
      </p:sp>
      <p:sp>
        <p:nvSpPr>
          <p:cNvPr id="9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89940" y="5915117"/>
            <a:ext cx="6071167" cy="55284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8" hasCustomPrompt="1"/>
          </p:nvPr>
        </p:nvSpPr>
        <p:spPr>
          <a:xfrm>
            <a:off x="398462" y="1693401"/>
            <a:ext cx="6071167" cy="1806131"/>
          </a:xfrm>
          <a:prstGeom prst="rect">
            <a:avLst/>
          </a:prstGeom>
        </p:spPr>
        <p:txBody>
          <a:bodyPr lIns="0" tIns="0" rIns="0" bIns="0" anchor="t"/>
          <a:lstStyle>
            <a:lvl1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40000"/>
              <a:buFontTx/>
              <a:buBlip>
                <a:blip r:embed="rId2" r:link="rId3"/>
              </a:buBlip>
              <a:tabLst/>
              <a:defRPr sz="1300" b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>
              <a:spcAft>
                <a:spcPts val="600"/>
              </a:spcAft>
              <a:buSzPct val="140000"/>
              <a:buFontTx/>
              <a:buBlip>
                <a:blip r:embed="rId4"/>
              </a:buBlip>
              <a:defRPr sz="1300">
                <a:latin typeface="Century Gothic"/>
                <a:cs typeface="Century Gothic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k-SK" dirty="0" smtClean="0"/>
              <a:t>Text</a:t>
            </a:r>
            <a:endParaRPr lang="it-IT" dirty="0"/>
          </a:p>
          <a:p>
            <a:pPr lvl="1"/>
            <a:r>
              <a:rPr lang="sk-SK" dirty="0" smtClean="0"/>
              <a:t>Text</a:t>
            </a:r>
            <a:endParaRPr lang="it-IT" dirty="0"/>
          </a:p>
          <a:p>
            <a:pPr lvl="1"/>
            <a:r>
              <a:rPr lang="sk-SK" dirty="0" smtClean="0"/>
              <a:t>Text</a:t>
            </a:r>
            <a:endParaRPr lang="it-IT" dirty="0"/>
          </a:p>
          <a:p>
            <a:pPr lvl="1"/>
            <a:r>
              <a:rPr lang="sk-SK" dirty="0" smtClean="0"/>
              <a:t>Text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C26D897-F1C2-4ECD-8B40-101FE24AC5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A4AA404-67E8-4320-B4F5-74F1C3E7127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429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T/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9778054-BDDE-4AB9-BC60-C9F015E41C57}"/>
              </a:ext>
            </a:extLst>
          </p:cNvPr>
          <p:cNvSpPr txBox="1">
            <a:spLocks/>
          </p:cNvSpPr>
          <p:nvPr userDrawn="1"/>
        </p:nvSpPr>
        <p:spPr>
          <a:xfrm>
            <a:off x="388938" y="6469063"/>
            <a:ext cx="5065712" cy="1905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dirty="0" smtClean="0"/>
              <a:t>Dokument na interné účely</a:t>
            </a:r>
            <a:endParaRPr lang="en-US" dirty="0"/>
          </a:p>
        </p:txBody>
      </p:sp>
      <p:sp>
        <p:nvSpPr>
          <p:cNvPr id="9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89940" y="5915117"/>
            <a:ext cx="6071167" cy="55284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8" hasCustomPrompt="1"/>
          </p:nvPr>
        </p:nvSpPr>
        <p:spPr>
          <a:xfrm>
            <a:off x="388938" y="2363357"/>
            <a:ext cx="6071167" cy="1806131"/>
          </a:xfrm>
          <a:prstGeom prst="rect">
            <a:avLst/>
          </a:prstGeom>
        </p:spPr>
        <p:txBody>
          <a:bodyPr lIns="0" tIns="0" rIns="0" bIns="0" anchor="t"/>
          <a:lstStyle>
            <a:lvl1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40000"/>
              <a:buFontTx/>
              <a:buBlip>
                <a:blip r:embed="rId2" r:link="rId3"/>
              </a:buBlip>
              <a:tabLst/>
              <a:defRPr sz="1300" b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>
              <a:spcAft>
                <a:spcPts val="600"/>
              </a:spcAft>
              <a:buSzPct val="140000"/>
              <a:buFontTx/>
              <a:buBlip>
                <a:blip r:embed="rId4"/>
              </a:buBlip>
              <a:defRPr sz="1300">
                <a:latin typeface="Century Gothic"/>
                <a:cs typeface="Century Gothic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k-SK" dirty="0" smtClean="0"/>
              <a:t>Text</a:t>
            </a:r>
            <a:endParaRPr lang="it-IT" dirty="0"/>
          </a:p>
          <a:p>
            <a:pPr lvl="1"/>
            <a:r>
              <a:rPr lang="sk-SK" dirty="0" smtClean="0"/>
              <a:t>Text</a:t>
            </a:r>
            <a:endParaRPr lang="it-IT" dirty="0"/>
          </a:p>
          <a:p>
            <a:pPr lvl="1"/>
            <a:r>
              <a:rPr lang="sk-SK" dirty="0" smtClean="0"/>
              <a:t>Text</a:t>
            </a:r>
            <a:endParaRPr lang="it-IT" dirty="0"/>
          </a:p>
          <a:p>
            <a:pPr lvl="1"/>
            <a:r>
              <a:rPr lang="sk-SK" dirty="0" smtClean="0"/>
              <a:t>Text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2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98464" y="860425"/>
            <a:ext cx="8004025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C26D897-F1C2-4ECD-8B40-101FE24AC5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A4AA404-67E8-4320-B4F5-74F1C3E7127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151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BE94B5B-D007-4DE1-97D2-9ECDF1B87C73}"/>
              </a:ext>
            </a:extLst>
          </p:cNvPr>
          <p:cNvSpPr txBox="1">
            <a:spLocks/>
          </p:cNvSpPr>
          <p:nvPr userDrawn="1"/>
        </p:nvSpPr>
        <p:spPr>
          <a:xfrm>
            <a:off x="388938" y="6469063"/>
            <a:ext cx="5065712" cy="1905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Dokument na interné účely</a:t>
            </a:r>
            <a:endParaRPr lang="en-US" dirty="0"/>
          </a:p>
        </p:txBody>
      </p:sp>
      <p:sp>
        <p:nvSpPr>
          <p:cNvPr id="9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89940" y="5915117"/>
            <a:ext cx="6071167" cy="55284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05FAF22-B3F6-4137-A0F6-019E838CDF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EEA86D9-6B22-474A-98E1-A3D7BD56035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13" name="Segnaposto testo 6"/>
          <p:cNvSpPr>
            <a:spLocks noGrp="1"/>
          </p:cNvSpPr>
          <p:nvPr>
            <p:ph type="body" sz="quarter" idx="18"/>
          </p:nvPr>
        </p:nvSpPr>
        <p:spPr>
          <a:xfrm>
            <a:off x="398464" y="1283106"/>
            <a:ext cx="8004025" cy="393506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 sz="1300" b="0" spc="1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spcAft>
                <a:spcPts val="600"/>
              </a:spcAft>
              <a:buSzPct val="140000"/>
              <a:buFontTx/>
              <a:buNone/>
              <a:defRPr sz="1300">
                <a:latin typeface="Century Gothic"/>
                <a:cs typeface="Century Gothic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57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box T/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BE94B5B-D007-4DE1-97D2-9ECDF1B87C73}"/>
              </a:ext>
            </a:extLst>
          </p:cNvPr>
          <p:cNvSpPr txBox="1">
            <a:spLocks/>
          </p:cNvSpPr>
          <p:nvPr userDrawn="1"/>
        </p:nvSpPr>
        <p:spPr>
          <a:xfrm>
            <a:off x="388938" y="6469063"/>
            <a:ext cx="5065712" cy="1905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Dokument na interné účely</a:t>
            </a:r>
            <a:endParaRPr lang="en-US" dirty="0"/>
          </a:p>
        </p:txBody>
      </p:sp>
      <p:sp>
        <p:nvSpPr>
          <p:cNvPr id="9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89940" y="5915117"/>
            <a:ext cx="6071167" cy="55284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12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98464" y="860425"/>
            <a:ext cx="8004025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05FAF22-B3F6-4137-A0F6-019E838CDF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EEA86D9-6B22-474A-98E1-A3D7BD56035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13" name="Segnaposto testo 6"/>
          <p:cNvSpPr>
            <a:spLocks noGrp="1"/>
          </p:cNvSpPr>
          <p:nvPr>
            <p:ph type="body" sz="quarter" idx="18"/>
          </p:nvPr>
        </p:nvSpPr>
        <p:spPr>
          <a:xfrm>
            <a:off x="398464" y="1852274"/>
            <a:ext cx="8004025" cy="393506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 sz="1300" b="0" spc="1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spcAft>
                <a:spcPts val="600"/>
              </a:spcAft>
              <a:buSzPct val="140000"/>
              <a:buFontTx/>
              <a:buNone/>
              <a:defRPr sz="1300">
                <a:latin typeface="Century Gothic"/>
                <a:cs typeface="Century Gothic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736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2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9B15A46-152B-4106-89AE-DCBD65388C5B}"/>
              </a:ext>
            </a:extLst>
          </p:cNvPr>
          <p:cNvSpPr txBox="1">
            <a:spLocks/>
          </p:cNvSpPr>
          <p:nvPr userDrawn="1"/>
        </p:nvSpPr>
        <p:spPr>
          <a:xfrm>
            <a:off x="388938" y="6469063"/>
            <a:ext cx="5065712" cy="1905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mtClean="0"/>
              <a:t>Dokument na interné účely</a:t>
            </a:r>
            <a:endParaRPr lang="it-IT" dirty="0" err="1"/>
          </a:p>
        </p:txBody>
      </p:sp>
      <p:sp>
        <p:nvSpPr>
          <p:cNvPr id="6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89940" y="5915117"/>
            <a:ext cx="6071167" cy="55284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398462" y="366713"/>
            <a:ext cx="8004027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00573F"/>
                </a:solidFill>
                <a:latin typeface="Century Gothic" pitchFamily="34" charset="0"/>
                <a:cs typeface="Arial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2C13234-AFAF-4283-9235-1DD5941C11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73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A92093EB-2C2E-4FEC-A18B-7F1E4285ED5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8"/>
          </p:nvPr>
        </p:nvSpPr>
        <p:spPr>
          <a:xfrm>
            <a:off x="398464" y="1689904"/>
            <a:ext cx="3603167" cy="407428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 sz="1300" b="0" spc="1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spcAft>
                <a:spcPts val="600"/>
              </a:spcAft>
              <a:buSzPct val="140000"/>
              <a:buFontTx/>
              <a:buNone/>
              <a:defRPr sz="1300">
                <a:latin typeface="Century Gothic"/>
                <a:cs typeface="Century Gothic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9"/>
          </p:nvPr>
        </p:nvSpPr>
        <p:spPr>
          <a:xfrm>
            <a:off x="4846324" y="1689904"/>
            <a:ext cx="3556165" cy="407428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 sz="1300" b="0" spc="1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spcAft>
                <a:spcPts val="600"/>
              </a:spcAft>
              <a:buSzPct val="140000"/>
              <a:buFontTx/>
              <a:buNone/>
              <a:defRPr sz="1300">
                <a:latin typeface="Century Gothic"/>
                <a:cs typeface="Century Gothic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89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>
            <a:extLst>
              <a:ext uri="{FF2B5EF4-FFF2-40B4-BE49-F238E27FC236}">
                <a16:creationId xmlns:a16="http://schemas.microsoft.com/office/drawing/2014/main" id="{0790D389-AC6F-A44C-88DF-EC639470967C}"/>
              </a:ext>
            </a:extLst>
          </p:cNvPr>
          <p:cNvSpPr/>
          <p:nvPr userDrawn="1"/>
        </p:nvSpPr>
        <p:spPr>
          <a:xfrm rot="20712638" flipH="1" flipV="1">
            <a:off x="4402138" y="6240463"/>
            <a:ext cx="4729162" cy="1231900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  <a:gd name="connsiteX0" fmla="*/ 213007 w 9233018"/>
              <a:gd name="connsiteY0" fmla="*/ 0 h 1758889"/>
              <a:gd name="connsiteX1" fmla="*/ 9233018 w 9233018"/>
              <a:gd name="connsiteY1" fmla="*/ 1751652 h 1758889"/>
              <a:gd name="connsiteX2" fmla="*/ 9169601 w 9233018"/>
              <a:gd name="connsiteY2" fmla="*/ 1758889 h 1758889"/>
              <a:gd name="connsiteX3" fmla="*/ -1 w 9233018"/>
              <a:gd name="connsiteY3" fmla="*/ 1720658 h 1758889"/>
              <a:gd name="connsiteX4" fmla="*/ 213007 w 9233018"/>
              <a:gd name="connsiteY4" fmla="*/ 0 h 1758889"/>
              <a:gd name="connsiteX0" fmla="*/ 213007 w 9233018"/>
              <a:gd name="connsiteY0" fmla="*/ 0 h 1798514"/>
              <a:gd name="connsiteX1" fmla="*/ 9233018 w 9233018"/>
              <a:gd name="connsiteY1" fmla="*/ 1751652 h 1798514"/>
              <a:gd name="connsiteX2" fmla="*/ 9218312 w 9233018"/>
              <a:gd name="connsiteY2" fmla="*/ 1798514 h 1798514"/>
              <a:gd name="connsiteX3" fmla="*/ -1 w 9233018"/>
              <a:gd name="connsiteY3" fmla="*/ 1720658 h 1798514"/>
              <a:gd name="connsiteX4" fmla="*/ 213007 w 9233018"/>
              <a:gd name="connsiteY4" fmla="*/ 0 h 1798514"/>
              <a:gd name="connsiteX0" fmla="*/ 213007 w 9232004"/>
              <a:gd name="connsiteY0" fmla="*/ 0 h 1801249"/>
              <a:gd name="connsiteX1" fmla="*/ 9232005 w 9232004"/>
              <a:gd name="connsiteY1" fmla="*/ 1801249 h 1801249"/>
              <a:gd name="connsiteX2" fmla="*/ 9218312 w 9232004"/>
              <a:gd name="connsiteY2" fmla="*/ 1798514 h 1801249"/>
              <a:gd name="connsiteX3" fmla="*/ -1 w 9232004"/>
              <a:gd name="connsiteY3" fmla="*/ 1720658 h 1801249"/>
              <a:gd name="connsiteX4" fmla="*/ 213007 w 9232004"/>
              <a:gd name="connsiteY4" fmla="*/ 0 h 1801249"/>
              <a:gd name="connsiteX0" fmla="*/ 186179 w 9205176"/>
              <a:gd name="connsiteY0" fmla="*/ 0 h 1801249"/>
              <a:gd name="connsiteX1" fmla="*/ 9205177 w 9205176"/>
              <a:gd name="connsiteY1" fmla="*/ 1801249 h 1801249"/>
              <a:gd name="connsiteX2" fmla="*/ 9191484 w 9205176"/>
              <a:gd name="connsiteY2" fmla="*/ 1798514 h 1801249"/>
              <a:gd name="connsiteX3" fmla="*/ 0 w 9205176"/>
              <a:gd name="connsiteY3" fmla="*/ 1543149 h 1801249"/>
              <a:gd name="connsiteX4" fmla="*/ 186179 w 9205176"/>
              <a:gd name="connsiteY4" fmla="*/ 0 h 1801249"/>
              <a:gd name="connsiteX0" fmla="*/ 186179 w 10167822"/>
              <a:gd name="connsiteY0" fmla="*/ 0 h 1992857"/>
              <a:gd name="connsiteX1" fmla="*/ 9205177 w 10167822"/>
              <a:gd name="connsiteY1" fmla="*/ 1801249 h 1992857"/>
              <a:gd name="connsiteX2" fmla="*/ 10167823 w 10167822"/>
              <a:gd name="connsiteY2" fmla="*/ 1992858 h 1992857"/>
              <a:gd name="connsiteX3" fmla="*/ 0 w 10167822"/>
              <a:gd name="connsiteY3" fmla="*/ 1543149 h 1992857"/>
              <a:gd name="connsiteX4" fmla="*/ 186179 w 10167822"/>
              <a:gd name="connsiteY4" fmla="*/ 0 h 1992857"/>
              <a:gd name="connsiteX0" fmla="*/ 126789 w 10108432"/>
              <a:gd name="connsiteY0" fmla="*/ 0 h 1992858"/>
              <a:gd name="connsiteX1" fmla="*/ 9145787 w 10108432"/>
              <a:gd name="connsiteY1" fmla="*/ 1801249 h 1992858"/>
              <a:gd name="connsiteX2" fmla="*/ 10108433 w 10108432"/>
              <a:gd name="connsiteY2" fmla="*/ 1992858 h 1992858"/>
              <a:gd name="connsiteX3" fmla="*/ 1 w 10108432"/>
              <a:gd name="connsiteY3" fmla="*/ 1383124 h 1992858"/>
              <a:gd name="connsiteX4" fmla="*/ 126789 w 10108432"/>
              <a:gd name="connsiteY4" fmla="*/ 0 h 1992858"/>
              <a:gd name="connsiteX0" fmla="*/ 238171 w 10108432"/>
              <a:gd name="connsiteY0" fmla="*/ -1 h 1970612"/>
              <a:gd name="connsiteX1" fmla="*/ 9145787 w 10108432"/>
              <a:gd name="connsiteY1" fmla="*/ 1779003 h 1970612"/>
              <a:gd name="connsiteX2" fmla="*/ 10108433 w 10108432"/>
              <a:gd name="connsiteY2" fmla="*/ 1970612 h 1970612"/>
              <a:gd name="connsiteX3" fmla="*/ 1 w 10108432"/>
              <a:gd name="connsiteY3" fmla="*/ 1360878 h 1970612"/>
              <a:gd name="connsiteX4" fmla="*/ 238171 w 10108432"/>
              <a:gd name="connsiteY4" fmla="*/ -1 h 1970612"/>
              <a:gd name="connsiteX0" fmla="*/ 170211 w 10040472"/>
              <a:gd name="connsiteY0" fmla="*/ 0 h 1970613"/>
              <a:gd name="connsiteX1" fmla="*/ 9077827 w 10040472"/>
              <a:gd name="connsiteY1" fmla="*/ 1779004 h 1970613"/>
              <a:gd name="connsiteX2" fmla="*/ 10040473 w 10040472"/>
              <a:gd name="connsiteY2" fmla="*/ 1970613 h 1970613"/>
              <a:gd name="connsiteX3" fmla="*/ -1 w 10040472"/>
              <a:gd name="connsiteY3" fmla="*/ 1365751 h 1970613"/>
              <a:gd name="connsiteX4" fmla="*/ 170211 w 10040472"/>
              <a:gd name="connsiteY4" fmla="*/ 0 h 1970613"/>
              <a:gd name="connsiteX0" fmla="*/ 170211 w 10394709"/>
              <a:gd name="connsiteY0" fmla="*/ 0 h 2055982"/>
              <a:gd name="connsiteX1" fmla="*/ 9077827 w 10394709"/>
              <a:gd name="connsiteY1" fmla="*/ 1779004 h 2055982"/>
              <a:gd name="connsiteX2" fmla="*/ 10394709 w 10394709"/>
              <a:gd name="connsiteY2" fmla="*/ 2055982 h 2055982"/>
              <a:gd name="connsiteX3" fmla="*/ -1 w 10394709"/>
              <a:gd name="connsiteY3" fmla="*/ 1365751 h 2055982"/>
              <a:gd name="connsiteX4" fmla="*/ 170211 w 10394709"/>
              <a:gd name="connsiteY4" fmla="*/ 0 h 2055982"/>
              <a:gd name="connsiteX0" fmla="*/ 170211 w 10399331"/>
              <a:gd name="connsiteY0" fmla="*/ 0 h 2043534"/>
              <a:gd name="connsiteX1" fmla="*/ 9077827 w 10399331"/>
              <a:gd name="connsiteY1" fmla="*/ 1779004 h 2043534"/>
              <a:gd name="connsiteX2" fmla="*/ 10399332 w 10399331"/>
              <a:gd name="connsiteY2" fmla="*/ 2043533 h 2043534"/>
              <a:gd name="connsiteX3" fmla="*/ -1 w 10399331"/>
              <a:gd name="connsiteY3" fmla="*/ 1365751 h 2043534"/>
              <a:gd name="connsiteX4" fmla="*/ 170211 w 10399331"/>
              <a:gd name="connsiteY4" fmla="*/ 0 h 2043534"/>
              <a:gd name="connsiteX0" fmla="*/ 170211 w 10585749"/>
              <a:gd name="connsiteY0" fmla="*/ 0 h 2047041"/>
              <a:gd name="connsiteX1" fmla="*/ 9077827 w 10585749"/>
              <a:gd name="connsiteY1" fmla="*/ 1779004 h 2047041"/>
              <a:gd name="connsiteX2" fmla="*/ 10585750 w 10585749"/>
              <a:gd name="connsiteY2" fmla="*/ 2047040 h 2047041"/>
              <a:gd name="connsiteX3" fmla="*/ -1 w 10585749"/>
              <a:gd name="connsiteY3" fmla="*/ 1365751 h 2047041"/>
              <a:gd name="connsiteX4" fmla="*/ 170211 w 10585749"/>
              <a:gd name="connsiteY4" fmla="*/ 0 h 2047041"/>
              <a:gd name="connsiteX0" fmla="*/ 170211 w 10585751"/>
              <a:gd name="connsiteY0" fmla="*/ 0 h 2047039"/>
              <a:gd name="connsiteX1" fmla="*/ 10585752 w 10585751"/>
              <a:gd name="connsiteY1" fmla="*/ 2047040 h 2047039"/>
              <a:gd name="connsiteX2" fmla="*/ 10585750 w 10585751"/>
              <a:gd name="connsiteY2" fmla="*/ 2047040 h 2047039"/>
              <a:gd name="connsiteX3" fmla="*/ -1 w 10585751"/>
              <a:gd name="connsiteY3" fmla="*/ 1365751 h 2047039"/>
              <a:gd name="connsiteX4" fmla="*/ 170211 w 10585751"/>
              <a:gd name="connsiteY4" fmla="*/ 0 h 2047039"/>
              <a:gd name="connsiteX0" fmla="*/ 155399 w 10585751"/>
              <a:gd name="connsiteY0" fmla="*/ 0 h 2017035"/>
              <a:gd name="connsiteX1" fmla="*/ 10585752 w 10585751"/>
              <a:gd name="connsiteY1" fmla="*/ 2017034 h 2017035"/>
              <a:gd name="connsiteX2" fmla="*/ 10585750 w 10585751"/>
              <a:gd name="connsiteY2" fmla="*/ 2017034 h 2017035"/>
              <a:gd name="connsiteX3" fmla="*/ -1 w 10585751"/>
              <a:gd name="connsiteY3" fmla="*/ 1335745 h 2017035"/>
              <a:gd name="connsiteX4" fmla="*/ 155399 w 10585751"/>
              <a:gd name="connsiteY4" fmla="*/ 0 h 2017035"/>
              <a:gd name="connsiteX0" fmla="*/ 155399 w 10585751"/>
              <a:gd name="connsiteY0" fmla="*/ 0 h 2051139"/>
              <a:gd name="connsiteX1" fmla="*/ 10585752 w 10585751"/>
              <a:gd name="connsiteY1" fmla="*/ 2017034 h 2051139"/>
              <a:gd name="connsiteX2" fmla="*/ 10573664 w 10585751"/>
              <a:gd name="connsiteY2" fmla="*/ 2051139 h 2051139"/>
              <a:gd name="connsiteX3" fmla="*/ -1 w 10585751"/>
              <a:gd name="connsiteY3" fmla="*/ 1335745 h 2051139"/>
              <a:gd name="connsiteX4" fmla="*/ 155399 w 10585751"/>
              <a:gd name="connsiteY4" fmla="*/ 0 h 2051139"/>
              <a:gd name="connsiteX0" fmla="*/ 155399 w 10584965"/>
              <a:gd name="connsiteY0" fmla="*/ 0 h 2053360"/>
              <a:gd name="connsiteX1" fmla="*/ 10584965 w 10584965"/>
              <a:gd name="connsiteY1" fmla="*/ 2053360 h 2053360"/>
              <a:gd name="connsiteX2" fmla="*/ 10573664 w 10584965"/>
              <a:gd name="connsiteY2" fmla="*/ 2051139 h 2053360"/>
              <a:gd name="connsiteX3" fmla="*/ -1 w 10584965"/>
              <a:gd name="connsiteY3" fmla="*/ 1335745 h 2053360"/>
              <a:gd name="connsiteX4" fmla="*/ 155399 w 10584965"/>
              <a:gd name="connsiteY4" fmla="*/ 0 h 205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4965" h="2053360">
                <a:moveTo>
                  <a:pt x="155399" y="0"/>
                </a:moveTo>
                <a:lnTo>
                  <a:pt x="10584965" y="2053360"/>
                </a:lnTo>
                <a:lnTo>
                  <a:pt x="10573664" y="2051139"/>
                </a:lnTo>
                <a:lnTo>
                  <a:pt x="-1" y="1335745"/>
                </a:lnTo>
                <a:lnTo>
                  <a:pt x="155399" y="0"/>
                </a:lnTo>
                <a:close/>
              </a:path>
            </a:pathLst>
          </a:custGeom>
          <a:solidFill>
            <a:srgbClr val="00573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/>
          </a:p>
        </p:txBody>
      </p:sp>
      <p:pic>
        <p:nvPicPr>
          <p:cNvPr id="1027" name="Immagine 4" descr="Logo Private Banking_W.png">
            <a:extLst>
              <a:ext uri="{FF2B5EF4-FFF2-40B4-BE49-F238E27FC236}">
                <a16:creationId xmlns:a16="http://schemas.microsoft.com/office/drawing/2014/main" id="{25F10451-9BD4-4039-912F-CD22434D00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429375"/>
            <a:ext cx="11271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82" r:id="rId4"/>
    <p:sldLayoutId id="2147485108" r:id="rId5"/>
    <p:sldLayoutId id="2147485079" r:id="rId6"/>
    <p:sldLayoutId id="2147485113" r:id="rId7"/>
    <p:sldLayoutId id="2147485080" r:id="rId8"/>
    <p:sldLayoutId id="2147485084" r:id="rId9"/>
    <p:sldLayoutId id="2147485078" r:id="rId10"/>
    <p:sldLayoutId id="2147485114" r:id="rId11"/>
    <p:sldLayoutId id="2147485112" r:id="rId12"/>
    <p:sldLayoutId id="2147485115" r:id="rId13"/>
    <p:sldLayoutId id="214748511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emf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39" y="405792"/>
            <a:ext cx="6455701" cy="4303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109" y="5857336"/>
            <a:ext cx="3105609" cy="545042"/>
          </a:xfrm>
        </p:spPr>
        <p:txBody>
          <a:bodyPr/>
          <a:lstStyle/>
          <a:p>
            <a:r>
              <a:rPr lang="en-US" sz="1200" dirty="0">
                <a:cs typeface="Arial" pitchFamily="34" charset="0"/>
              </a:rPr>
              <a:t>Marian Matušovič 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 err="1" smtClean="0">
                <a:cs typeface="Arial" pitchFamily="34" charset="0"/>
              </a:rPr>
              <a:t>Zochová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 err="1" smtClean="0">
                <a:cs typeface="Arial" pitchFamily="34" charset="0"/>
              </a:rPr>
              <a:t>chata</a:t>
            </a:r>
            <a:r>
              <a:rPr lang="en-US" sz="1200" dirty="0" smtClean="0">
                <a:cs typeface="Arial" pitchFamily="34" charset="0"/>
              </a:rPr>
              <a:t>, November 4-5, 2021</a:t>
            </a:r>
            <a:r>
              <a:rPr lang="sk-SK" sz="1200" dirty="0" smtClean="0">
                <a:cs typeface="Arial" pitchFamily="34" charset="0"/>
              </a:rPr>
              <a:t> </a:t>
            </a:r>
            <a: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k-SK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76109" y="5000530"/>
            <a:ext cx="8367891" cy="11430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k-SK" sz="2800" b="1" dirty="0" smtClean="0">
                <a:solidFill>
                  <a:srgbClr val="00573F"/>
                </a:solidFill>
              </a:rPr>
              <a:t>Udržateľné investovanie - nástup ESG fondov</a:t>
            </a:r>
          </a:p>
          <a:p>
            <a:pPr>
              <a:spcBef>
                <a:spcPts val="0"/>
              </a:spcBef>
            </a:pPr>
            <a:r>
              <a:rPr lang="sk-SK" sz="1400" b="1" dirty="0" smtClean="0">
                <a:solidFill>
                  <a:srgbClr val="00573F"/>
                </a:solidFill>
              </a:rPr>
              <a:t>Konferencia Kolektívne investovanie na Slovensku 2021</a:t>
            </a:r>
            <a:endParaRPr lang="sk-SK" sz="1400" dirty="0" smtClean="0">
              <a:solidFill>
                <a:srgbClr val="00573F"/>
              </a:solidFill>
            </a:endParaRP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C4BFA34-A1D1-467F-93C8-6C698819B7EB}" type="slidenum">
              <a:rPr lang="it-IT" altLang="it-IT" smtClean="0"/>
              <a:pPr>
                <a:defRPr/>
              </a:pPr>
              <a:t>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404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/>
          <p:nvPr/>
        </p:nvSpPr>
        <p:spPr>
          <a:xfrm>
            <a:off x="8774683" y="211074"/>
            <a:ext cx="965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k-SK" sz="1000" b="1" spc="-5" dirty="0" smtClean="0">
                <a:solidFill>
                  <a:srgbClr val="00563E"/>
                </a:solidFill>
                <a:latin typeface="Century Gothic"/>
                <a:cs typeface="Century Gothic"/>
              </a:rPr>
              <a:t>1</a:t>
            </a:r>
            <a:endParaRPr sz="10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03" y="3580227"/>
            <a:ext cx="5444008" cy="3277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61" y="503876"/>
            <a:ext cx="1688940" cy="13683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0465" y="253826"/>
            <a:ext cx="817421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2400" b="1" dirty="0" err="1" smtClean="0">
                <a:solidFill>
                  <a:srgbClr val="00B050"/>
                </a:solidFill>
                <a:latin typeface="Century Gothic"/>
                <a:ea typeface="+mj-ea"/>
                <a:cs typeface="Century Gothic"/>
              </a:rPr>
              <a:t>E</a:t>
            </a:r>
            <a:r>
              <a:rPr lang="sk-SK" sz="2000" b="1" dirty="0" err="1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nvironmental</a:t>
            </a:r>
            <a:r>
              <a:rPr lang="sk-SK" sz="14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  - ako činnosť spoločnosti vplýva na životné prostredie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9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</a:t>
            </a: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znižovanie  uhlíkovej stopy (zníženie počtu ton emisií oxidu uhličitého)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redukcia, triedenie a ekologické spôsoby spracovania odpadu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aké energetických zdroje spoločnosť používa (fókus na obnoviteľné zdroje)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vodné hospodárstvo - úspora spotreby vody</a:t>
            </a:r>
            <a:endParaRPr lang="sk-SK" sz="1400" b="1" dirty="0" smtClean="0">
              <a:solidFill>
                <a:srgbClr val="00563E"/>
              </a:solidFill>
              <a:latin typeface="Century Gothic"/>
              <a:ea typeface="+mj-ea"/>
              <a:cs typeface="Century Gothic"/>
            </a:endParaRP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2400" b="1" dirty="0" err="1" smtClean="0">
                <a:solidFill>
                  <a:srgbClr val="00B050"/>
                </a:solidFill>
                <a:latin typeface="Century Gothic"/>
                <a:ea typeface="+mj-ea"/>
                <a:cs typeface="Century Gothic"/>
              </a:rPr>
              <a:t>S</a:t>
            </a:r>
            <a:r>
              <a:rPr lang="sk-SK" sz="2000" b="1" dirty="0" err="1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ocial</a:t>
            </a:r>
            <a:r>
              <a:rPr lang="sk-SK" sz="14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  - ako spoločnosť riadi svoje vzťahy (ako sa správa k zamestnancom, klientom, dodávateľom, komunite, ale aj spoločnosti vo všeobecnosti)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9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</a:t>
            </a: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meranie spokojnosti zamestnancov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dodržiavanie pracovných štandardov &amp; bezpečnosti výrobných postupov &amp; ľudských práv 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dodržiavanie ochrany osobných údajov GDPR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zodpovednosť voči zákazníkom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diverzita -  rovnosť príležitosti -  zabraňovanie znevýhodňovania niektorých skupín občanov 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inklúzia - vytváranie rôznorodých tímov, ktoré  rozvíjajú firemné hodnoty a podnikovú kultúru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vylúčenie práce detí</a:t>
            </a:r>
            <a:endParaRPr lang="sk-SK" sz="500" b="1" dirty="0" smtClean="0">
              <a:solidFill>
                <a:srgbClr val="00563E"/>
              </a:solidFill>
              <a:latin typeface="Century Gothic"/>
              <a:ea typeface="+mj-ea"/>
              <a:cs typeface="Century Gothic"/>
            </a:endParaRP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2400" b="1" dirty="0" err="1" smtClean="0">
                <a:solidFill>
                  <a:srgbClr val="00B050"/>
                </a:solidFill>
                <a:latin typeface="Century Gothic"/>
                <a:ea typeface="+mj-ea"/>
                <a:cs typeface="Century Gothic"/>
              </a:rPr>
              <a:t>G</a:t>
            </a:r>
            <a:r>
              <a:rPr lang="sk-SK" sz="2000" b="1" dirty="0" err="1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overnance</a:t>
            </a:r>
            <a:r>
              <a:rPr lang="sk-SK" sz="20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sk-SK" sz="14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- ako je spoločnosť riadená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9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 •	</a:t>
            </a:r>
            <a:r>
              <a:rPr lang="sk-SK" sz="1100" b="1" dirty="0" err="1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Korporátna</a:t>
            </a: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 kultúra a transparentnosť, nezávislí členovia Predstavenstva &amp; DR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Komunikačná a obchodná etika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Metodika odmeňovania a bonusových schém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Risk management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r>
              <a:rPr lang="sk-SK" sz="1100" b="1" dirty="0" smtClean="0">
                <a:solidFill>
                  <a:srgbClr val="00563E"/>
                </a:solidFill>
                <a:latin typeface="Century Gothic"/>
                <a:ea typeface="+mj-ea"/>
                <a:cs typeface="Century Gothic"/>
              </a:rPr>
              <a:t>•	Boj proti korupcii</a:t>
            </a:r>
          </a:p>
          <a:p>
            <a:pPr marL="12700" marR="5080">
              <a:spcBef>
                <a:spcPts val="100"/>
              </a:spcBef>
              <a:spcAft>
                <a:spcPts val="800"/>
              </a:spcAft>
            </a:pPr>
            <a:endParaRPr lang="sk-SK" sz="900" b="1" dirty="0">
              <a:solidFill>
                <a:srgbClr val="00563E"/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097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724401" y="3834769"/>
            <a:ext cx="3628337" cy="229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877824" y="3835728"/>
            <a:ext cx="3698441" cy="2299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877824" y="1389964"/>
            <a:ext cx="3698441" cy="2323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2" name="object 32"/>
          <p:cNvSpPr txBox="1"/>
          <p:nvPr/>
        </p:nvSpPr>
        <p:spPr>
          <a:xfrm>
            <a:off x="893064" y="6281398"/>
            <a:ext cx="4343400" cy="1621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000" spc="-13" dirty="0">
                <a:solidFill>
                  <a:srgbClr val="6F8490"/>
                </a:solidFill>
                <a:cs typeface="Arial" panose="020B0604020202020204" pitchFamily="34" charset="0"/>
              </a:rPr>
              <a:t>Source: </a:t>
            </a:r>
            <a:r>
              <a:rPr sz="1000" dirty="0">
                <a:solidFill>
                  <a:srgbClr val="6F8490"/>
                </a:solidFill>
                <a:cs typeface="Arial" panose="020B0604020202020204" pitchFamily="34" charset="0"/>
              </a:rPr>
              <a:t>Morningstar </a:t>
            </a:r>
            <a:r>
              <a:rPr sz="1000" spc="-6" dirty="0">
                <a:solidFill>
                  <a:srgbClr val="6F8490"/>
                </a:solidFill>
                <a:cs typeface="Arial" panose="020B0604020202020204" pitchFamily="34" charset="0"/>
              </a:rPr>
              <a:t>Direct </a:t>
            </a:r>
            <a:r>
              <a:rPr sz="1000" spc="3" dirty="0">
                <a:solidFill>
                  <a:srgbClr val="6F8490"/>
                </a:solidFill>
                <a:cs typeface="Arial" panose="020B0604020202020204" pitchFamily="34" charset="0"/>
              </a:rPr>
              <a:t>platform </a:t>
            </a:r>
            <a:r>
              <a:rPr sz="1000" spc="-10" dirty="0">
                <a:solidFill>
                  <a:srgbClr val="6F8490"/>
                </a:solidFill>
                <a:cs typeface="Arial" panose="020B0604020202020204" pitchFamily="34" charset="0"/>
              </a:rPr>
              <a:t>and </a:t>
            </a:r>
            <a:r>
              <a:rPr sz="1000" spc="-29" dirty="0">
                <a:solidFill>
                  <a:srgbClr val="6F8490"/>
                </a:solidFill>
                <a:cs typeface="Arial" panose="020B0604020202020204" pitchFamily="34" charset="0"/>
              </a:rPr>
              <a:t>EFAMA’s</a:t>
            </a:r>
            <a:r>
              <a:rPr sz="1000" spc="-77" dirty="0">
                <a:solidFill>
                  <a:srgbClr val="6F8490"/>
                </a:solidFill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6F8490"/>
                </a:solidFill>
                <a:cs typeface="Arial" panose="020B0604020202020204" pitchFamily="34" charset="0"/>
              </a:rPr>
              <a:t>calculations</a:t>
            </a:r>
            <a:r>
              <a:rPr sz="449" i="1" dirty="0">
                <a:solidFill>
                  <a:srgbClr val="6F8490"/>
                </a:solidFill>
                <a:latin typeface="Arial"/>
                <a:cs typeface="Arial"/>
              </a:rPr>
              <a:t>.</a:t>
            </a:r>
            <a:endParaRPr sz="449" dirty="0">
              <a:latin typeface="Arial"/>
              <a:cs typeface="Arial"/>
            </a:endParaRPr>
          </a:p>
        </p:txBody>
      </p:sp>
      <p:sp>
        <p:nvSpPr>
          <p:cNvPr id="37" name="object 7"/>
          <p:cNvSpPr txBox="1">
            <a:spLocks/>
          </p:cNvSpPr>
          <p:nvPr/>
        </p:nvSpPr>
        <p:spPr>
          <a:xfrm>
            <a:off x="877824" y="629644"/>
            <a:ext cx="77933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sk-SK" b="1" dirty="0" smtClean="0">
                <a:solidFill>
                  <a:srgbClr val="00563E"/>
                </a:solidFill>
                <a:latin typeface="Century Gothic"/>
                <a:cs typeface="Century Gothic"/>
              </a:rPr>
              <a:t>Dynamika čistých predajov, rastu AUM aj počtu novovytvorených ESG fondov za posledných 5 rokov prekonáva </a:t>
            </a:r>
            <a:r>
              <a:rPr lang="sk-SK" b="1" dirty="0" err="1" smtClean="0">
                <a:solidFill>
                  <a:srgbClr val="00563E"/>
                </a:solidFill>
                <a:latin typeface="Century Gothic"/>
                <a:cs typeface="Century Gothic"/>
              </a:rPr>
              <a:t>non</a:t>
            </a:r>
            <a:r>
              <a:rPr lang="sk-SK" b="1" dirty="0" smtClean="0">
                <a:solidFill>
                  <a:srgbClr val="00563E"/>
                </a:solidFill>
                <a:latin typeface="Century Gothic"/>
                <a:cs typeface="Century Gothic"/>
              </a:rPr>
              <a:t>-ESG fondy</a:t>
            </a:r>
            <a:endParaRPr lang="sk-SK" b="1" dirty="0">
              <a:solidFill>
                <a:srgbClr val="00563E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4683" y="211074"/>
            <a:ext cx="965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>
                <a:solidFill>
                  <a:srgbClr val="00563E"/>
                </a:solidFill>
                <a:latin typeface="Century Gothic"/>
                <a:cs typeface="Century Gothic"/>
              </a:rPr>
              <a:t>2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10" name="object 15"/>
          <p:cNvSpPr/>
          <p:nvPr/>
        </p:nvSpPr>
        <p:spPr>
          <a:xfrm>
            <a:off x="4724400" y="1389964"/>
            <a:ext cx="3628338" cy="232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9160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1914" y="4725161"/>
            <a:ext cx="1645920" cy="1559560"/>
          </a:xfrm>
          <a:custGeom>
            <a:avLst/>
            <a:gdLst/>
            <a:ahLst/>
            <a:cxnLst/>
            <a:rect l="l" t="t" r="r" b="b"/>
            <a:pathLst>
              <a:path w="1645920" h="1559560">
                <a:moveTo>
                  <a:pt x="0" y="1559052"/>
                </a:moveTo>
                <a:lnTo>
                  <a:pt x="1645919" y="1559052"/>
                </a:lnTo>
                <a:lnTo>
                  <a:pt x="1645919" y="0"/>
                </a:lnTo>
                <a:lnTo>
                  <a:pt x="0" y="0"/>
                </a:lnTo>
                <a:lnTo>
                  <a:pt x="0" y="1559052"/>
                </a:lnTo>
                <a:close/>
              </a:path>
            </a:pathLst>
          </a:custGeom>
          <a:ln w="25908">
            <a:solidFill>
              <a:srgbClr val="003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93847" y="211074"/>
            <a:ext cx="5777230" cy="2671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00563E"/>
                </a:solidFill>
                <a:latin typeface="Century Gothic"/>
                <a:cs typeface="Century Gothic"/>
              </a:rPr>
              <a:t>3</a:t>
            </a:r>
            <a:endParaRPr sz="1000" dirty="0">
              <a:latin typeface="Century Gothic"/>
              <a:cs typeface="Century Gothic"/>
            </a:endParaRPr>
          </a:p>
          <a:p>
            <a:pPr marL="12700" marR="151130">
              <a:lnSpc>
                <a:spcPts val="2400"/>
              </a:lnSpc>
              <a:spcBef>
                <a:spcPts val="30"/>
              </a:spcBef>
            </a:pPr>
            <a:r>
              <a:rPr lang="sk-SK" sz="2000" b="1" spc="-5" dirty="0" smtClean="0">
                <a:solidFill>
                  <a:srgbClr val="00563E"/>
                </a:solidFill>
                <a:latin typeface="Century Gothic"/>
                <a:cs typeface="Century Gothic"/>
              </a:rPr>
              <a:t>Nové </a:t>
            </a:r>
            <a:r>
              <a:rPr lang="sk-SK" sz="2000" b="1" spc="-5" dirty="0">
                <a:solidFill>
                  <a:srgbClr val="00563E"/>
                </a:solidFill>
                <a:latin typeface="Century Gothic"/>
                <a:cs typeface="Century Gothic"/>
              </a:rPr>
              <a:t>európske nariadenie o udržateľnosti v sektore finančných služieb</a:t>
            </a:r>
            <a:endParaRPr sz="2000" b="1" spc="-5" dirty="0">
              <a:solidFill>
                <a:srgbClr val="00563E"/>
              </a:solidFill>
              <a:latin typeface="Century Gothic"/>
              <a:cs typeface="Century Gothic"/>
            </a:endParaRPr>
          </a:p>
          <a:p>
            <a:pPr marL="34290" marR="441325">
              <a:lnSpc>
                <a:spcPct val="100000"/>
              </a:lnSpc>
              <a:spcBef>
                <a:spcPts val="1885"/>
              </a:spcBef>
            </a:pPr>
            <a:r>
              <a:rPr lang="sk-SK" sz="1200" dirty="0" smtClean="0">
                <a:solidFill>
                  <a:srgbClr val="7E7E7E"/>
                </a:solidFill>
                <a:latin typeface="Century Gothic"/>
                <a:cs typeface="Century Gothic"/>
              </a:rPr>
              <a:t>Doteraz </a:t>
            </a:r>
            <a:r>
              <a:rPr lang="sk-SK" sz="1200" dirty="0">
                <a:solidFill>
                  <a:srgbClr val="7E7E7E"/>
                </a:solidFill>
                <a:latin typeface="Century Gothic"/>
                <a:cs typeface="Century Gothic"/>
              </a:rPr>
              <a:t>bola definícia udržateľnosti vo finančnom sektore a kritériá, na základe ktorých boli zostavené ukazovatele ESG, v právomoci jednotlivých finančných </a:t>
            </a:r>
            <a:r>
              <a:rPr lang="sk-SK" sz="1200" dirty="0" smtClean="0">
                <a:solidFill>
                  <a:srgbClr val="7E7E7E"/>
                </a:solidFill>
                <a:latin typeface="Century Gothic"/>
                <a:cs typeface="Century Gothic"/>
              </a:rPr>
              <a:t>inštitúcií, </a:t>
            </a:r>
            <a:r>
              <a:rPr lang="sk-SK" sz="1200" dirty="0">
                <a:solidFill>
                  <a:srgbClr val="7E7E7E"/>
                </a:solidFill>
                <a:latin typeface="Century Gothic"/>
                <a:cs typeface="Century Gothic"/>
              </a:rPr>
              <a:t>čo viedlo k asymetrickému </a:t>
            </a:r>
            <a:r>
              <a:rPr lang="sk-SK" sz="1200" dirty="0" smtClean="0">
                <a:solidFill>
                  <a:srgbClr val="7E7E7E"/>
                </a:solidFill>
                <a:latin typeface="Century Gothic"/>
                <a:cs typeface="Century Gothic"/>
              </a:rPr>
              <a:t>poskytovaniu </a:t>
            </a:r>
            <a:r>
              <a:rPr lang="sk-SK" sz="1200" dirty="0">
                <a:solidFill>
                  <a:srgbClr val="7E7E7E"/>
                </a:solidFill>
                <a:latin typeface="Century Gothic"/>
                <a:cs typeface="Century Gothic"/>
              </a:rPr>
              <a:t>informácií</a:t>
            </a:r>
            <a:r>
              <a:rPr lang="sk-SK" sz="1200" dirty="0" smtClean="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  <a:p>
            <a:pPr marL="34290" marR="468630">
              <a:spcBef>
                <a:spcPts val="930"/>
              </a:spcBef>
            </a:pPr>
            <a:r>
              <a:rPr lang="sk-SK" sz="1100" dirty="0" smtClean="0">
                <a:latin typeface="Century Gothic"/>
                <a:cs typeface="Century Gothic"/>
              </a:rPr>
              <a:t>Európska </a:t>
            </a:r>
            <a:r>
              <a:rPr lang="sk-SK" sz="1100" dirty="0">
                <a:latin typeface="Century Gothic"/>
                <a:cs typeface="Century Gothic"/>
              </a:rPr>
              <a:t>únia vydala nariadenie 2019/2088, </a:t>
            </a:r>
            <a:r>
              <a:rPr lang="sk-SK" sz="1100" b="1" dirty="0">
                <a:solidFill>
                  <a:srgbClr val="047D3F"/>
                </a:solidFill>
                <a:latin typeface="Century Gothic"/>
                <a:cs typeface="Century Gothic"/>
              </a:rPr>
              <a:t>aby posilnila svoj záväzok čeliť katastrofickým následkom zmeny podnebia, vyčerpaniu zdrojov a iným problémom trvalej udržateľnosti.</a:t>
            </a:r>
          </a:p>
          <a:p>
            <a:pPr marL="34290" marR="468630">
              <a:spcBef>
                <a:spcPts val="930"/>
              </a:spcBef>
            </a:pP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0417" y="2831338"/>
            <a:ext cx="237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E7E7E"/>
                </a:solidFill>
                <a:latin typeface="Century Gothic"/>
                <a:cs typeface="Century Gothic"/>
              </a:rPr>
              <a:t>R e g u l </a:t>
            </a:r>
            <a:r>
              <a:rPr lang="sk-SK" sz="2400" b="1" dirty="0" smtClean="0">
                <a:solidFill>
                  <a:srgbClr val="7E7E7E"/>
                </a:solidFill>
                <a:latin typeface="Century Gothic"/>
                <a:cs typeface="Century Gothic"/>
              </a:rPr>
              <a:t>á c i a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8027" y="3126740"/>
            <a:ext cx="1239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8101" dirty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sz="3600" b="1" spc="-525" baseline="-8101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ustainable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8027" y="3401009"/>
            <a:ext cx="8934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10416" dirty="0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sz="3600" b="1" spc="-405" baseline="-10416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inance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8027" y="3675633"/>
            <a:ext cx="1152525" cy="6654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8100" marR="30480">
              <a:lnSpc>
                <a:spcPct val="75000"/>
              </a:lnSpc>
              <a:spcBef>
                <a:spcPts val="820"/>
              </a:spcBef>
            </a:pPr>
            <a:r>
              <a:rPr sz="3600" b="1" spc="-22" baseline="-5787" dirty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isclosure  </a:t>
            </a:r>
            <a:r>
              <a:rPr sz="3600" b="1" baseline="-5787" dirty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sz="3600" b="1" spc="-802" baseline="-5787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egulation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93029" y="3295650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088"/>
                </a:lnTo>
              </a:path>
            </a:pathLst>
          </a:custGeom>
          <a:ln w="25908">
            <a:solidFill>
              <a:srgbClr val="E24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1592" y="3031235"/>
            <a:ext cx="530352" cy="5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8144" y="4430267"/>
            <a:ext cx="1061085" cy="462280"/>
          </a:xfrm>
          <a:custGeom>
            <a:avLst/>
            <a:gdLst/>
            <a:ahLst/>
            <a:cxnLst/>
            <a:rect l="l" t="t" r="r" b="b"/>
            <a:pathLst>
              <a:path w="1061085" h="462279">
                <a:moveTo>
                  <a:pt x="0" y="461772"/>
                </a:moveTo>
                <a:lnTo>
                  <a:pt x="1060703" y="461772"/>
                </a:lnTo>
                <a:lnTo>
                  <a:pt x="1060703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16884" y="4458411"/>
            <a:ext cx="7829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2400" b="1" dirty="0" err="1">
                <a:solidFill>
                  <a:srgbClr val="003979"/>
                </a:solidFill>
                <a:latin typeface="Century Gothic"/>
                <a:cs typeface="Century Gothic"/>
              </a:rPr>
              <a:t>Č</a:t>
            </a:r>
            <a:r>
              <a:rPr lang="sk-SK" sz="2400" b="1" dirty="0" err="1" smtClean="0">
                <a:solidFill>
                  <a:srgbClr val="003979"/>
                </a:solidFill>
                <a:latin typeface="Century Gothic"/>
                <a:cs typeface="Century Gothic"/>
              </a:rPr>
              <a:t>l</a:t>
            </a:r>
            <a:r>
              <a:rPr sz="2400" b="1" dirty="0" smtClean="0">
                <a:solidFill>
                  <a:srgbClr val="003979"/>
                </a:solidFill>
                <a:latin typeface="Century Gothic"/>
                <a:cs typeface="Century Gothic"/>
              </a:rPr>
              <a:t>.</a:t>
            </a:r>
            <a:r>
              <a:rPr sz="2400" b="1" spc="-85" dirty="0" smtClean="0">
                <a:solidFill>
                  <a:srgbClr val="003979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3979"/>
                </a:solidFill>
                <a:latin typeface="Century Gothic"/>
                <a:cs typeface="Century Gothic"/>
              </a:rPr>
              <a:t>6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64658" y="4725161"/>
            <a:ext cx="1645920" cy="1559560"/>
          </a:xfrm>
          <a:custGeom>
            <a:avLst/>
            <a:gdLst/>
            <a:ahLst/>
            <a:cxnLst/>
            <a:rect l="l" t="t" r="r" b="b"/>
            <a:pathLst>
              <a:path w="1645920" h="1559560">
                <a:moveTo>
                  <a:pt x="0" y="1559052"/>
                </a:moveTo>
                <a:lnTo>
                  <a:pt x="1645919" y="1559052"/>
                </a:lnTo>
                <a:lnTo>
                  <a:pt x="1645919" y="0"/>
                </a:lnTo>
                <a:lnTo>
                  <a:pt x="0" y="0"/>
                </a:lnTo>
                <a:lnTo>
                  <a:pt x="0" y="1559052"/>
                </a:lnTo>
                <a:close/>
              </a:path>
            </a:pathLst>
          </a:custGeom>
          <a:ln w="25908">
            <a:solidFill>
              <a:srgbClr val="003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43271" y="4929377"/>
            <a:ext cx="148717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sk-SK" sz="1050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Predzmluvné </a:t>
            </a:r>
            <a:r>
              <a:rPr lang="sk-SK" sz="1050" spc="-5" dirty="0">
                <a:solidFill>
                  <a:srgbClr val="7E7E7E"/>
                </a:solidFill>
                <a:latin typeface="Century Gothic"/>
                <a:cs typeface="Century Gothic"/>
              </a:rPr>
              <a:t>zverejnenie ďalších informácií o </a:t>
            </a:r>
            <a:r>
              <a:rPr lang="sk-SK" sz="1050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produktoch propagujúcich </a:t>
            </a:r>
            <a:r>
              <a:rPr lang="sk-SK" sz="1050" spc="-5" dirty="0">
                <a:solidFill>
                  <a:srgbClr val="7E7E7E"/>
                </a:solidFill>
                <a:latin typeface="Century Gothic"/>
                <a:cs typeface="Century Gothic"/>
              </a:rPr>
              <a:t>environmentálne alebo sociálne </a:t>
            </a:r>
            <a:r>
              <a:rPr lang="sk-SK" sz="1050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charakteristiky</a:t>
            </a:r>
            <a:endParaRPr sz="1050" spc="-5" dirty="0">
              <a:solidFill>
                <a:srgbClr val="7E7E7E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80888" y="4430267"/>
            <a:ext cx="1061085" cy="462280"/>
          </a:xfrm>
          <a:custGeom>
            <a:avLst/>
            <a:gdLst/>
            <a:ahLst/>
            <a:cxnLst/>
            <a:rect l="l" t="t" r="r" b="b"/>
            <a:pathLst>
              <a:path w="1061084" h="462279">
                <a:moveTo>
                  <a:pt x="0" y="461772"/>
                </a:moveTo>
                <a:lnTo>
                  <a:pt x="1060704" y="461772"/>
                </a:lnTo>
                <a:lnTo>
                  <a:pt x="106070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5190" y="4723638"/>
            <a:ext cx="1647825" cy="1559560"/>
          </a:xfrm>
          <a:custGeom>
            <a:avLst/>
            <a:gdLst/>
            <a:ahLst/>
            <a:cxnLst/>
            <a:rect l="l" t="t" r="r" b="b"/>
            <a:pathLst>
              <a:path w="1647825" h="1559560">
                <a:moveTo>
                  <a:pt x="0" y="1559052"/>
                </a:moveTo>
                <a:lnTo>
                  <a:pt x="1647444" y="1559052"/>
                </a:lnTo>
                <a:lnTo>
                  <a:pt x="1647444" y="0"/>
                </a:lnTo>
                <a:lnTo>
                  <a:pt x="0" y="0"/>
                </a:lnTo>
                <a:lnTo>
                  <a:pt x="0" y="1559052"/>
                </a:lnTo>
                <a:close/>
              </a:path>
            </a:pathLst>
          </a:custGeom>
          <a:ln w="25908">
            <a:solidFill>
              <a:srgbClr val="003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30567" y="4927803"/>
            <a:ext cx="1456690" cy="982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spcBef>
                <a:spcPts val="105"/>
              </a:spcBef>
            </a:pPr>
            <a:r>
              <a:rPr lang="sk-SK" sz="1050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Predzmluvné </a:t>
            </a:r>
            <a:r>
              <a:rPr lang="sk-SK" sz="1050" spc="-5" dirty="0">
                <a:solidFill>
                  <a:srgbClr val="7E7E7E"/>
                </a:solidFill>
                <a:latin typeface="Century Gothic"/>
                <a:cs typeface="Century Gothic"/>
              </a:rPr>
              <a:t>zverejnenie ďalších informácií o </a:t>
            </a:r>
            <a:r>
              <a:rPr lang="sk-SK" sz="1050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produktoch, </a:t>
            </a:r>
            <a:r>
              <a:rPr lang="sk-SK" sz="1050" spc="-5" dirty="0">
                <a:solidFill>
                  <a:srgbClr val="7E7E7E"/>
                </a:solidFill>
                <a:latin typeface="Century Gothic"/>
                <a:cs typeface="Century Gothic"/>
              </a:rPr>
              <a:t>ktorých cieľom je </a:t>
            </a:r>
            <a:r>
              <a:rPr lang="sk-SK" sz="1050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udržateľné investovanie</a:t>
            </a:r>
            <a:endParaRPr sz="1050" spc="-5" dirty="0">
              <a:solidFill>
                <a:srgbClr val="7E7E7E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51419" y="4430267"/>
            <a:ext cx="1062355" cy="462280"/>
          </a:xfrm>
          <a:custGeom>
            <a:avLst/>
            <a:gdLst/>
            <a:ahLst/>
            <a:cxnLst/>
            <a:rect l="l" t="t" r="r" b="b"/>
            <a:pathLst>
              <a:path w="1062354" h="462279">
                <a:moveTo>
                  <a:pt x="0" y="461772"/>
                </a:moveTo>
                <a:lnTo>
                  <a:pt x="1062227" y="461772"/>
                </a:lnTo>
                <a:lnTo>
                  <a:pt x="1062227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38727" y="3257989"/>
            <a:ext cx="3371850" cy="159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sk-SK" sz="1100" dirty="0" smtClean="0">
                <a:latin typeface="Century Gothic"/>
                <a:cs typeface="Century Gothic"/>
              </a:rPr>
              <a:t>Cieľom nariadenia </a:t>
            </a:r>
            <a:r>
              <a:rPr lang="sk-SK" sz="1100" dirty="0">
                <a:latin typeface="Century Gothic"/>
                <a:cs typeface="Century Gothic"/>
              </a:rPr>
              <a:t>SFDR je zlepšiť ochranu investorov tým, že sa finančným sprostredkovateľom ukladajú </a:t>
            </a:r>
            <a:r>
              <a:rPr lang="sk-SK" sz="1100" b="1" spc="-5" dirty="0">
                <a:solidFill>
                  <a:srgbClr val="047D3F"/>
                </a:solidFill>
                <a:latin typeface="Century Gothic"/>
                <a:cs typeface="Century Gothic"/>
              </a:rPr>
              <a:t>nové, transparentné a štandardizované povinnosti zverejňovania a špecifikuje sa ako musia byť faktory udržateľnosti integrované do investičných možností.</a:t>
            </a:r>
            <a:endParaRPr sz="1100" b="1" spc="-5" dirty="0">
              <a:solidFill>
                <a:srgbClr val="047D3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Century Gothic"/>
              <a:cs typeface="Century Gothic"/>
            </a:endParaRPr>
          </a:p>
          <a:p>
            <a:pPr marL="399415">
              <a:lnSpc>
                <a:spcPct val="100000"/>
              </a:lnSpc>
              <a:tabLst>
                <a:tab pos="2371090" algn="l"/>
              </a:tabLst>
            </a:pPr>
            <a:r>
              <a:rPr lang="sk-SK" sz="2400" b="1" dirty="0" err="1" smtClean="0">
                <a:solidFill>
                  <a:srgbClr val="003979"/>
                </a:solidFill>
                <a:latin typeface="Century Gothic"/>
                <a:cs typeface="Century Gothic"/>
              </a:rPr>
              <a:t>Čl</a:t>
            </a:r>
            <a:r>
              <a:rPr sz="2400" b="1" dirty="0" smtClean="0">
                <a:solidFill>
                  <a:srgbClr val="003979"/>
                </a:solidFill>
                <a:latin typeface="Century Gothic"/>
                <a:cs typeface="Century Gothic"/>
              </a:rPr>
              <a:t>. </a:t>
            </a:r>
            <a:r>
              <a:rPr sz="2400" b="1" dirty="0">
                <a:solidFill>
                  <a:srgbClr val="003979"/>
                </a:solidFill>
                <a:latin typeface="Century Gothic"/>
                <a:cs typeface="Century Gothic"/>
              </a:rPr>
              <a:t>8	</a:t>
            </a:r>
            <a:r>
              <a:rPr lang="sk-SK" sz="2400" b="1" dirty="0" err="1">
                <a:solidFill>
                  <a:srgbClr val="003979"/>
                </a:solidFill>
                <a:latin typeface="Century Gothic"/>
                <a:cs typeface="Century Gothic"/>
              </a:rPr>
              <a:t>Č</a:t>
            </a:r>
            <a:r>
              <a:rPr lang="sk-SK" sz="2400" b="1" dirty="0" err="1" smtClean="0">
                <a:solidFill>
                  <a:srgbClr val="003979"/>
                </a:solidFill>
                <a:latin typeface="Century Gothic"/>
                <a:cs typeface="Century Gothic"/>
              </a:rPr>
              <a:t>l</a:t>
            </a:r>
            <a:r>
              <a:rPr sz="2400" b="1" dirty="0" smtClean="0">
                <a:solidFill>
                  <a:srgbClr val="003979"/>
                </a:solidFill>
                <a:latin typeface="Century Gothic"/>
                <a:cs typeface="Century Gothic"/>
              </a:rPr>
              <a:t>.</a:t>
            </a:r>
            <a:r>
              <a:rPr sz="2400" b="1" spc="-25" dirty="0" smtClean="0">
                <a:solidFill>
                  <a:srgbClr val="003979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03979"/>
                </a:solidFill>
                <a:latin typeface="Century Gothic"/>
                <a:cs typeface="Century Gothic"/>
              </a:rPr>
              <a:t>9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5" y="1523"/>
            <a:ext cx="2752344" cy="6856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6214" y="4819249"/>
            <a:ext cx="1417320" cy="14677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lang="sk-SK" sz="1050" dirty="0" smtClean="0">
                <a:solidFill>
                  <a:srgbClr val="7E7E7E"/>
                </a:solidFill>
                <a:latin typeface="Century Gothic"/>
                <a:cs typeface="Century Gothic"/>
              </a:rPr>
              <a:t>Je </a:t>
            </a:r>
            <a:r>
              <a:rPr lang="sk-SK" sz="1050" dirty="0">
                <a:solidFill>
                  <a:srgbClr val="7E7E7E"/>
                </a:solidFill>
                <a:latin typeface="Century Gothic"/>
                <a:cs typeface="Century Gothic"/>
              </a:rPr>
              <a:t>potrebné špecifikovať spôsob, akým sú riziká udržateľnosti integrované do investičných rozhodnutí a dopady na </a:t>
            </a:r>
            <a:r>
              <a:rPr lang="sk-SK" sz="1050" dirty="0" smtClean="0">
                <a:solidFill>
                  <a:srgbClr val="7E7E7E"/>
                </a:solidFill>
                <a:latin typeface="Century Gothic"/>
                <a:cs typeface="Century Gothic"/>
              </a:rPr>
              <a:t>výnosnosť </a:t>
            </a:r>
            <a:r>
              <a:rPr lang="sk-SK" sz="1050" dirty="0">
                <a:solidFill>
                  <a:srgbClr val="7E7E7E"/>
                </a:solidFill>
                <a:latin typeface="Century Gothic"/>
                <a:cs typeface="Century Gothic"/>
              </a:rPr>
              <a:t>produktu</a:t>
            </a:r>
            <a:endParaRPr sz="1050" dirty="0">
              <a:solidFill>
                <a:srgbClr val="7E7E7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74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79958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4683" y="211074"/>
            <a:ext cx="965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>
                <a:solidFill>
                  <a:srgbClr val="00563E"/>
                </a:solidFill>
                <a:latin typeface="Century Gothic"/>
                <a:cs typeface="Century Gothic"/>
              </a:rPr>
              <a:t>4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5157" y="1925573"/>
            <a:ext cx="1548765" cy="466725"/>
          </a:xfrm>
          <a:custGeom>
            <a:avLst/>
            <a:gdLst/>
            <a:ahLst/>
            <a:cxnLst/>
            <a:rect l="l" t="t" r="r" b="b"/>
            <a:pathLst>
              <a:path w="1548764" h="466725">
                <a:moveTo>
                  <a:pt x="0" y="466343"/>
                </a:moveTo>
                <a:lnTo>
                  <a:pt x="1548383" y="466343"/>
                </a:lnTo>
                <a:lnTo>
                  <a:pt x="1548383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FFFFF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157" y="1925573"/>
            <a:ext cx="1548765" cy="466725"/>
          </a:xfrm>
          <a:custGeom>
            <a:avLst/>
            <a:gdLst/>
            <a:ahLst/>
            <a:cxnLst/>
            <a:rect l="l" t="t" r="r" b="b"/>
            <a:pathLst>
              <a:path w="1548764" h="466725">
                <a:moveTo>
                  <a:pt x="0" y="466343"/>
                </a:moveTo>
                <a:lnTo>
                  <a:pt x="1548383" y="466343"/>
                </a:lnTo>
                <a:lnTo>
                  <a:pt x="1548383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ln w="25908">
            <a:solidFill>
              <a:srgbClr val="E24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4627" y="4939284"/>
            <a:ext cx="414528" cy="4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9917" y="2565654"/>
            <a:ext cx="1548765" cy="467995"/>
          </a:xfrm>
          <a:custGeom>
            <a:avLst/>
            <a:gdLst/>
            <a:ahLst/>
            <a:cxnLst/>
            <a:rect l="l" t="t" r="r" b="b"/>
            <a:pathLst>
              <a:path w="1548764" h="467994">
                <a:moveTo>
                  <a:pt x="0" y="467868"/>
                </a:moveTo>
                <a:lnTo>
                  <a:pt x="1548383" y="467868"/>
                </a:lnTo>
                <a:lnTo>
                  <a:pt x="1548383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9917" y="2565654"/>
            <a:ext cx="1548765" cy="467995"/>
          </a:xfrm>
          <a:custGeom>
            <a:avLst/>
            <a:gdLst/>
            <a:ahLst/>
            <a:cxnLst/>
            <a:rect l="l" t="t" r="r" b="b"/>
            <a:pathLst>
              <a:path w="1548764" h="467994">
                <a:moveTo>
                  <a:pt x="0" y="467868"/>
                </a:moveTo>
                <a:lnTo>
                  <a:pt x="1548383" y="467868"/>
                </a:lnTo>
                <a:lnTo>
                  <a:pt x="1548383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ln w="25908">
            <a:solidFill>
              <a:srgbClr val="E24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7641" y="1941321"/>
            <a:ext cx="1460373" cy="433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E24312"/>
                </a:solidFill>
                <a:latin typeface="Century Gothic"/>
                <a:cs typeface="Century Gothic"/>
              </a:rPr>
              <a:t>1</a:t>
            </a:r>
            <a:endParaRPr sz="900" dirty="0">
              <a:latin typeface="Century Gothic"/>
              <a:cs typeface="Century Gothic"/>
            </a:endParaRPr>
          </a:p>
          <a:p>
            <a:pPr marL="12700">
              <a:lnSpc>
                <a:spcPts val="1075"/>
              </a:lnSpc>
            </a:pPr>
            <a:r>
              <a:rPr sz="900" b="1" dirty="0" smtClean="0">
                <a:solidFill>
                  <a:srgbClr val="E24312"/>
                </a:solidFill>
                <a:latin typeface="Century Gothic"/>
                <a:cs typeface="Century Gothic"/>
              </a:rPr>
              <a:t>SRI</a:t>
            </a:r>
            <a:endParaRPr sz="900" dirty="0" smtClean="0">
              <a:latin typeface="Century Gothic"/>
              <a:cs typeface="Century Gothic"/>
            </a:endParaRPr>
          </a:p>
          <a:p>
            <a:pPr marL="12700">
              <a:lnSpc>
                <a:spcPts val="1075"/>
              </a:lnSpc>
            </a:pPr>
            <a:r>
              <a:rPr lang="sk-SK" sz="900" b="1" spc="-5" dirty="0">
                <a:solidFill>
                  <a:srgbClr val="E24312"/>
                </a:solidFill>
                <a:latin typeface="Century Gothic"/>
                <a:cs typeface="Century Gothic"/>
              </a:rPr>
              <a:t>V</a:t>
            </a:r>
            <a:r>
              <a:rPr lang="sk-SK"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ylúčenie</a:t>
            </a:r>
            <a:r>
              <a:rPr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/</a:t>
            </a:r>
            <a:r>
              <a:rPr lang="sk-SK"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obmedzenie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9917" y="3207257"/>
            <a:ext cx="1548765" cy="466725"/>
          </a:xfrm>
          <a:custGeom>
            <a:avLst/>
            <a:gdLst/>
            <a:ahLst/>
            <a:cxnLst/>
            <a:rect l="l" t="t" r="r" b="b"/>
            <a:pathLst>
              <a:path w="1548764" h="466725">
                <a:moveTo>
                  <a:pt x="0" y="466344"/>
                </a:moveTo>
                <a:lnTo>
                  <a:pt x="1548383" y="466344"/>
                </a:lnTo>
                <a:lnTo>
                  <a:pt x="1548383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9917" y="3207257"/>
            <a:ext cx="1548765" cy="466725"/>
          </a:xfrm>
          <a:custGeom>
            <a:avLst/>
            <a:gdLst/>
            <a:ahLst/>
            <a:cxnLst/>
            <a:rect l="l" t="t" r="r" b="b"/>
            <a:pathLst>
              <a:path w="1548764" h="466725">
                <a:moveTo>
                  <a:pt x="0" y="466344"/>
                </a:moveTo>
                <a:lnTo>
                  <a:pt x="1548383" y="466344"/>
                </a:lnTo>
                <a:lnTo>
                  <a:pt x="1548383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ln w="25907">
            <a:solidFill>
              <a:srgbClr val="E24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07642" y="3208782"/>
            <a:ext cx="1340358" cy="2923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E24312"/>
                </a:solidFill>
                <a:latin typeface="Century Gothic"/>
                <a:cs typeface="Century Gothic"/>
              </a:rPr>
              <a:t>3</a:t>
            </a:r>
            <a:endParaRPr sz="900" dirty="0">
              <a:latin typeface="Century Gothic"/>
              <a:cs typeface="Century Gothic"/>
            </a:endParaRPr>
          </a:p>
          <a:p>
            <a:pPr marL="12700" marR="5080">
              <a:lnSpc>
                <a:spcPts val="1070"/>
              </a:lnSpc>
              <a:spcBef>
                <a:spcPts val="40"/>
              </a:spcBef>
            </a:pPr>
            <a:r>
              <a:rPr sz="900" b="1" spc="-5" dirty="0" err="1" smtClean="0">
                <a:solidFill>
                  <a:srgbClr val="E24312"/>
                </a:solidFill>
                <a:latin typeface="Century Gothic"/>
                <a:cs typeface="Century Gothic"/>
              </a:rPr>
              <a:t>Integr</a:t>
            </a:r>
            <a:r>
              <a:rPr lang="sk-SK" sz="900" b="1" spc="-5" dirty="0" err="1" smtClean="0">
                <a:solidFill>
                  <a:srgbClr val="E24312"/>
                </a:solidFill>
                <a:latin typeface="Century Gothic"/>
                <a:cs typeface="Century Gothic"/>
              </a:rPr>
              <a:t>ácia</a:t>
            </a:r>
            <a:r>
              <a:rPr sz="900" b="1" spc="-55" dirty="0" smtClean="0">
                <a:solidFill>
                  <a:srgbClr val="E24312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E24312"/>
                </a:solidFill>
                <a:latin typeface="Century Gothic"/>
                <a:cs typeface="Century Gothic"/>
              </a:rPr>
              <a:t>ESG  </a:t>
            </a:r>
            <a:r>
              <a:rPr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fa</a:t>
            </a:r>
            <a:r>
              <a:rPr lang="sk-SK" sz="900" b="1" spc="-5" dirty="0" err="1" smtClean="0">
                <a:solidFill>
                  <a:srgbClr val="E24312"/>
                </a:solidFill>
                <a:latin typeface="Century Gothic"/>
                <a:cs typeface="Century Gothic"/>
              </a:rPr>
              <a:t>ktorov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9011" y="2253995"/>
            <a:ext cx="481584" cy="41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1203" y="2956560"/>
            <a:ext cx="466344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60590" y="3847338"/>
            <a:ext cx="1548765" cy="466725"/>
          </a:xfrm>
          <a:custGeom>
            <a:avLst/>
            <a:gdLst/>
            <a:ahLst/>
            <a:cxnLst/>
            <a:rect l="l" t="t" r="r" b="b"/>
            <a:pathLst>
              <a:path w="1548764" h="466725">
                <a:moveTo>
                  <a:pt x="0" y="466344"/>
                </a:moveTo>
                <a:lnTo>
                  <a:pt x="1548383" y="466344"/>
                </a:lnTo>
                <a:lnTo>
                  <a:pt x="1548383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29917" y="3847338"/>
            <a:ext cx="1548765" cy="499496"/>
          </a:xfrm>
          <a:prstGeom prst="rect">
            <a:avLst/>
          </a:prstGeom>
          <a:ln w="25908">
            <a:solidFill>
              <a:srgbClr val="E24312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03505">
              <a:lnSpc>
                <a:spcPts val="1075"/>
              </a:lnSpc>
              <a:spcBef>
                <a:spcPts val="595"/>
              </a:spcBef>
            </a:pPr>
            <a:r>
              <a:rPr sz="900" b="1" dirty="0">
                <a:solidFill>
                  <a:srgbClr val="E24312"/>
                </a:solidFill>
                <a:latin typeface="Century Gothic"/>
                <a:cs typeface="Century Gothic"/>
              </a:rPr>
              <a:t>4</a:t>
            </a:r>
            <a:endParaRPr sz="900" dirty="0">
              <a:latin typeface="Century Gothic"/>
              <a:cs typeface="Century Gothic"/>
            </a:endParaRPr>
          </a:p>
          <a:p>
            <a:pPr marL="103505">
              <a:lnSpc>
                <a:spcPts val="1075"/>
              </a:lnSpc>
            </a:pPr>
            <a:r>
              <a:rPr lang="sk-SK"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Uhlíková stopa</a:t>
            </a:r>
          </a:p>
          <a:p>
            <a:pPr marL="103505">
              <a:lnSpc>
                <a:spcPts val="1075"/>
              </a:lnSpc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19200" y="4244340"/>
            <a:ext cx="403859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9917" y="4488941"/>
            <a:ext cx="1548765" cy="466725"/>
          </a:xfrm>
          <a:custGeom>
            <a:avLst/>
            <a:gdLst/>
            <a:ahLst/>
            <a:cxnLst/>
            <a:rect l="l" t="t" r="r" b="b"/>
            <a:pathLst>
              <a:path w="1548764" h="466725">
                <a:moveTo>
                  <a:pt x="0" y="466343"/>
                </a:moveTo>
                <a:lnTo>
                  <a:pt x="1548383" y="466343"/>
                </a:lnTo>
                <a:lnTo>
                  <a:pt x="1548383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78685" y="2565272"/>
            <a:ext cx="1489329" cy="433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E24312"/>
                </a:solidFill>
                <a:latin typeface="Century Gothic"/>
                <a:cs typeface="Century Gothic"/>
              </a:rPr>
              <a:t>2</a:t>
            </a:r>
            <a:endParaRPr sz="900" dirty="0">
              <a:latin typeface="Century Gothic"/>
              <a:cs typeface="Century Gothic"/>
            </a:endParaRPr>
          </a:p>
          <a:p>
            <a:pPr marL="12700">
              <a:lnSpc>
                <a:spcPts val="1075"/>
              </a:lnSpc>
            </a:pPr>
            <a:r>
              <a:rPr sz="900" b="1" dirty="0">
                <a:solidFill>
                  <a:srgbClr val="E24312"/>
                </a:solidFill>
                <a:latin typeface="Century Gothic"/>
                <a:cs typeface="Century Gothic"/>
              </a:rPr>
              <a:t>ESG</a:t>
            </a:r>
            <a:endParaRPr sz="900" dirty="0">
              <a:latin typeface="Century Gothic"/>
              <a:cs typeface="Century Gothic"/>
            </a:endParaRPr>
          </a:p>
          <a:p>
            <a:pPr marL="12700">
              <a:lnSpc>
                <a:spcPts val="1075"/>
              </a:lnSpc>
            </a:pPr>
            <a:r>
              <a:rPr lang="sk-SK"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Vylúčenie</a:t>
            </a:r>
            <a:r>
              <a:rPr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/</a:t>
            </a:r>
            <a:r>
              <a:rPr lang="sk-SK"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obmedzenie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19250" y="5129021"/>
            <a:ext cx="1548765" cy="466725"/>
          </a:xfrm>
          <a:custGeom>
            <a:avLst/>
            <a:gdLst/>
            <a:ahLst/>
            <a:cxnLst/>
            <a:rect l="l" t="t" r="r" b="b"/>
            <a:pathLst>
              <a:path w="1548764" h="466725">
                <a:moveTo>
                  <a:pt x="0" y="466343"/>
                </a:moveTo>
                <a:lnTo>
                  <a:pt x="1548384" y="466343"/>
                </a:lnTo>
                <a:lnTo>
                  <a:pt x="1548384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solidFill>
            <a:srgbClr val="FFFFF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19250" y="5129021"/>
            <a:ext cx="1548765" cy="514243"/>
          </a:xfrm>
          <a:prstGeom prst="rect">
            <a:avLst/>
          </a:prstGeom>
          <a:ln w="25908">
            <a:solidFill>
              <a:srgbClr val="E24312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99060">
              <a:lnSpc>
                <a:spcPts val="1075"/>
              </a:lnSpc>
              <a:spcBef>
                <a:spcPts val="710"/>
              </a:spcBef>
            </a:pPr>
            <a:r>
              <a:rPr sz="900" b="1" dirty="0">
                <a:solidFill>
                  <a:srgbClr val="E24312"/>
                </a:solidFill>
                <a:latin typeface="Century Gothic"/>
                <a:cs typeface="Century Gothic"/>
              </a:rPr>
              <a:t>6</a:t>
            </a:r>
            <a:endParaRPr sz="900" dirty="0">
              <a:latin typeface="Century Gothic"/>
              <a:cs typeface="Century Gothic"/>
            </a:endParaRPr>
          </a:p>
          <a:p>
            <a:pPr marL="99060">
              <a:lnSpc>
                <a:spcPts val="1075"/>
              </a:lnSpc>
            </a:pPr>
            <a:r>
              <a:rPr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A</a:t>
            </a:r>
            <a:r>
              <a:rPr lang="sk-SK" sz="900" b="1" spc="-5" dirty="0" err="1" smtClean="0">
                <a:solidFill>
                  <a:srgbClr val="E24312"/>
                </a:solidFill>
                <a:latin typeface="Century Gothic"/>
                <a:cs typeface="Century Gothic"/>
              </a:rPr>
              <a:t>ktívne</a:t>
            </a:r>
            <a:r>
              <a:rPr lang="sk-SK"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 vlastníctvo</a:t>
            </a:r>
          </a:p>
          <a:p>
            <a:pPr marL="99060">
              <a:lnSpc>
                <a:spcPts val="1075"/>
              </a:lnSpc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51203" y="3622547"/>
            <a:ext cx="356616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87928" y="1559814"/>
            <a:ext cx="361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200" b="1" dirty="0" err="1" smtClean="0">
                <a:solidFill>
                  <a:srgbClr val="E24312"/>
                </a:solidFill>
                <a:latin typeface="Century Gothic"/>
                <a:cs typeface="Century Gothic"/>
              </a:rPr>
              <a:t>Čl</a:t>
            </a:r>
            <a:r>
              <a:rPr sz="1200" b="1" dirty="0" smtClean="0">
                <a:solidFill>
                  <a:srgbClr val="E24312"/>
                </a:solidFill>
                <a:latin typeface="Century Gothic"/>
                <a:cs typeface="Century Gothic"/>
              </a:rPr>
              <a:t>.6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57090" y="1559814"/>
            <a:ext cx="361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200" b="1" dirty="0" err="1">
                <a:solidFill>
                  <a:srgbClr val="E24312"/>
                </a:solidFill>
                <a:latin typeface="Century Gothic"/>
                <a:cs typeface="Century Gothic"/>
              </a:rPr>
              <a:t>Č</a:t>
            </a:r>
            <a:r>
              <a:rPr lang="sk-SK" sz="1200" b="1" dirty="0" err="1" smtClean="0">
                <a:solidFill>
                  <a:srgbClr val="E24312"/>
                </a:solidFill>
                <a:latin typeface="Century Gothic"/>
                <a:cs typeface="Century Gothic"/>
              </a:rPr>
              <a:t>l</a:t>
            </a:r>
            <a:r>
              <a:rPr sz="1200" b="1" dirty="0" smtClean="0">
                <a:solidFill>
                  <a:srgbClr val="E24312"/>
                </a:solidFill>
                <a:latin typeface="Century Gothic"/>
                <a:cs typeface="Century Gothic"/>
              </a:rPr>
              <a:t>.8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26378" y="1557273"/>
            <a:ext cx="361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200" b="1" dirty="0" err="1" smtClean="0">
                <a:solidFill>
                  <a:srgbClr val="E24312"/>
                </a:solidFill>
                <a:latin typeface="Century Gothic"/>
                <a:cs typeface="Century Gothic"/>
              </a:rPr>
              <a:t>Čl</a:t>
            </a:r>
            <a:r>
              <a:rPr sz="1200" b="1" dirty="0" smtClean="0">
                <a:solidFill>
                  <a:srgbClr val="E24312"/>
                </a:solidFill>
                <a:latin typeface="Century Gothic"/>
                <a:cs typeface="Century Gothic"/>
              </a:rPr>
              <a:t>.9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04005" y="1969084"/>
            <a:ext cx="226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62246" y="1969084"/>
            <a:ext cx="226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20866" y="1969084"/>
            <a:ext cx="226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0450" y="2563113"/>
            <a:ext cx="225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58944" y="2563113"/>
            <a:ext cx="225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17184" y="2563113"/>
            <a:ext cx="225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55260" y="3287648"/>
            <a:ext cx="225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5453" y="3888994"/>
            <a:ext cx="225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28105" y="4298391"/>
            <a:ext cx="226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00450" y="5177409"/>
            <a:ext cx="225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 dirty="0">
              <a:latin typeface="Wingdings"/>
              <a:cs typeface="Wingding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58944" y="5177409"/>
            <a:ext cx="225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17184" y="5177409"/>
            <a:ext cx="225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24312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895726" y="413461"/>
            <a:ext cx="541528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k-SK" dirty="0" smtClean="0"/>
              <a:t>Vzťah </a:t>
            </a:r>
            <a:r>
              <a:rPr lang="sk-SK" dirty="0"/>
              <a:t>medzi stratégiami ESG a integráciou rizika trvalej udržateľnosti</a:t>
            </a:r>
            <a:endParaRPr spc="-5" dirty="0"/>
          </a:p>
        </p:txBody>
      </p:sp>
      <p:sp>
        <p:nvSpPr>
          <p:cNvPr id="42" name="object 17"/>
          <p:cNvSpPr txBox="1"/>
          <p:nvPr/>
        </p:nvSpPr>
        <p:spPr>
          <a:xfrm>
            <a:off x="1636521" y="4491670"/>
            <a:ext cx="1548765" cy="499496"/>
          </a:xfrm>
          <a:prstGeom prst="rect">
            <a:avLst/>
          </a:prstGeom>
          <a:ln w="25908">
            <a:solidFill>
              <a:srgbClr val="E24312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03505">
              <a:lnSpc>
                <a:spcPts val="1075"/>
              </a:lnSpc>
              <a:spcBef>
                <a:spcPts val="595"/>
              </a:spcBef>
            </a:pPr>
            <a:r>
              <a:rPr lang="sk-SK" sz="900" b="1" dirty="0">
                <a:solidFill>
                  <a:srgbClr val="E24312"/>
                </a:solidFill>
                <a:latin typeface="Century Gothic"/>
                <a:cs typeface="Century Gothic"/>
              </a:rPr>
              <a:t>5</a:t>
            </a:r>
            <a:endParaRPr sz="900" dirty="0">
              <a:latin typeface="Century Gothic"/>
              <a:cs typeface="Century Gothic"/>
            </a:endParaRPr>
          </a:p>
          <a:p>
            <a:pPr marL="103505">
              <a:lnSpc>
                <a:spcPts val="1075"/>
              </a:lnSpc>
            </a:pPr>
            <a:r>
              <a:rPr lang="sk-SK" sz="9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Investovanie s dopadom</a:t>
            </a:r>
          </a:p>
          <a:p>
            <a:pPr marL="103505">
              <a:lnSpc>
                <a:spcPts val="1075"/>
              </a:lnSpc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43" name="object 25"/>
          <p:cNvSpPr txBox="1"/>
          <p:nvPr/>
        </p:nvSpPr>
        <p:spPr>
          <a:xfrm>
            <a:off x="6383547" y="1752283"/>
            <a:ext cx="2391136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sk-SK" sz="1050" dirty="0" smtClean="0">
                <a:solidFill>
                  <a:srgbClr val="7E7E7E"/>
                </a:solidFill>
                <a:latin typeface="Century Gothic"/>
                <a:cs typeface="Century Gothic"/>
              </a:rPr>
              <a:t>Obmedzenie a vylúčenie emitentov v sektoroch považovaných za sociálne nezodpovedné</a:t>
            </a:r>
            <a:endParaRPr sz="1050" dirty="0">
              <a:latin typeface="Century Gothic"/>
              <a:cs typeface="Century Gothic"/>
            </a:endParaRPr>
          </a:p>
        </p:txBody>
      </p:sp>
      <p:sp>
        <p:nvSpPr>
          <p:cNvPr id="44" name="object 36"/>
          <p:cNvSpPr txBox="1"/>
          <p:nvPr/>
        </p:nvSpPr>
        <p:spPr>
          <a:xfrm>
            <a:off x="6383547" y="2418257"/>
            <a:ext cx="2225949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sk-SK" sz="1050" dirty="0" smtClean="0">
                <a:solidFill>
                  <a:srgbClr val="7E7E7E"/>
                </a:solidFill>
                <a:latin typeface="Century Gothic"/>
                <a:cs typeface="Century Gothic"/>
              </a:rPr>
              <a:t>Obmedzenie a vylúčenie kritických emitentov</a:t>
            </a:r>
            <a:endParaRPr sz="105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00953" y="3060416"/>
            <a:ext cx="23911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sk-SK" sz="1050" dirty="0">
                <a:solidFill>
                  <a:srgbClr val="7E7E7E"/>
                </a:solidFill>
                <a:latin typeface="Century Gothic"/>
                <a:cs typeface="Century Gothic"/>
              </a:rPr>
              <a:t>Integrácia ESG faktorov, výber a zostavenie portfólií s vysokým priemerným ESG skóre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00953" y="3768078"/>
            <a:ext cx="23085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sk-SK" sz="1050" dirty="0">
                <a:solidFill>
                  <a:srgbClr val="7E7E7E"/>
                </a:solidFill>
                <a:latin typeface="Century Gothic"/>
                <a:cs typeface="Century Gothic"/>
              </a:rPr>
              <a:t>Integrácia opatrení na zníženie oxidu uhličitého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96532" y="4244340"/>
            <a:ext cx="257467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105"/>
              </a:spcBef>
            </a:pPr>
            <a:r>
              <a:rPr lang="sk-SK" sz="1050" spc="-5" dirty="0">
                <a:solidFill>
                  <a:srgbClr val="7E7E7E"/>
                </a:solidFill>
                <a:latin typeface="Century Gothic"/>
                <a:cs typeface="Century Gothic"/>
              </a:rPr>
              <a:t>Výber investičných metód zameraných na generovanie sociálneho a environmentálneho dopadu spolu s merateľnou finančnou návratnosťou</a:t>
            </a:r>
            <a:endParaRPr lang="sk-SK" sz="1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47" name="object 6"/>
          <p:cNvSpPr txBox="1"/>
          <p:nvPr/>
        </p:nvSpPr>
        <p:spPr>
          <a:xfrm>
            <a:off x="6379072" y="5259137"/>
            <a:ext cx="2313017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sk-SK" sz="1050" dirty="0" smtClean="0">
                <a:solidFill>
                  <a:srgbClr val="7E7E7E"/>
                </a:solidFill>
                <a:latin typeface="Century Gothic"/>
                <a:cs typeface="Century Gothic"/>
              </a:rPr>
              <a:t>Podpora proaktívnej interakcie so spoločnosťami s cieľom efektívnej komunikácie s manažmentom firiem</a:t>
            </a:r>
            <a:endParaRPr sz="10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48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-27302"/>
            <a:ext cx="9144000" cy="6009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8" y="2343791"/>
            <a:ext cx="9142412" cy="3708000"/>
          </a:xfrm>
          <a:prstGeom prst="rect">
            <a:avLst/>
          </a:prstGeom>
          <a:gradFill>
            <a:gsLst>
              <a:gs pos="14000">
                <a:schemeClr val="accent1">
                  <a:lumMod val="5000"/>
                  <a:lumOff val="95000"/>
                  <a:alpha val="86000"/>
                </a:schemeClr>
              </a:gs>
              <a:gs pos="1770">
                <a:schemeClr val="accent1">
                  <a:lumMod val="5000"/>
                  <a:lumOff val="95000"/>
                  <a:alpha val="0"/>
                </a:schemeClr>
              </a:gs>
              <a:gs pos="30000">
                <a:schemeClr val="bg1">
                  <a:alpha val="9700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8534400" y="179388"/>
            <a:ext cx="414338" cy="246221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5</a:t>
            </a:r>
            <a:endParaRPr lang="it-IT" altLang="it-IT" dirty="0"/>
          </a:p>
        </p:txBody>
      </p:sp>
      <p:sp>
        <p:nvSpPr>
          <p:cNvPr id="30" name="Title 7"/>
          <p:cNvSpPr>
            <a:spLocks noGrp="1"/>
          </p:cNvSpPr>
          <p:nvPr>
            <p:ph type="ctrTitle" idx="4294967295"/>
          </p:nvPr>
        </p:nvSpPr>
        <p:spPr>
          <a:xfrm>
            <a:off x="-290521" y="483612"/>
            <a:ext cx="8004175" cy="30777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00573F"/>
                </a:solidFill>
                <a:latin typeface="Century Gothic" panose="020B0502020202020204" pitchFamily="34" charset="0"/>
              </a:rPr>
              <a:t>Eurizon Fund </a:t>
            </a:r>
            <a:r>
              <a:rPr lang="en-US" sz="2800" b="1" dirty="0" smtClean="0">
                <a:solidFill>
                  <a:srgbClr val="00573F"/>
                </a:solidFill>
                <a:latin typeface="Century Gothic" panose="020B0502020202020204" pitchFamily="34" charset="0"/>
              </a:rPr>
              <a:t>–</a:t>
            </a:r>
            <a:r>
              <a:rPr lang="sk-SK" sz="2800" b="1" dirty="0" smtClean="0">
                <a:solidFill>
                  <a:srgbClr val="00573F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rgbClr val="00573F"/>
                </a:solidFill>
                <a:latin typeface="Century Gothic" panose="020B0502020202020204" pitchFamily="34" charset="0"/>
              </a:rPr>
              <a:t>Equity Planet</a:t>
            </a:r>
            <a:endParaRPr lang="en-US" sz="2800" b="1" dirty="0">
              <a:solidFill>
                <a:srgbClr val="00573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194" y="3096297"/>
            <a:ext cx="1423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Environmentálny</a:t>
            </a:r>
            <a:endParaRPr lang="en-US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910" y="3377397"/>
            <a:ext cx="1947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Zníženie znečistenia</a:t>
            </a:r>
            <a:endParaRPr lang="en-US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150</a:t>
            </a:r>
            <a:r>
              <a:rPr lang="sk-SK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572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194" y="3784575"/>
            <a:ext cx="22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>
                <a:latin typeface="Century Gothic" panose="020B0502020202020204" pitchFamily="34" charset="0"/>
              </a:rPr>
              <a:t>Ton emisií oxidu uhličitého zachránených.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020" y="4181372"/>
            <a:ext cx="139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Úspora vody</a:t>
            </a:r>
            <a:endParaRPr lang="en-US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18</a:t>
            </a:r>
            <a:r>
              <a:rPr lang="sk-SK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810</a:t>
            </a:r>
            <a:r>
              <a:rPr lang="sk-SK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893</a:t>
            </a:r>
            <a:r>
              <a:rPr lang="sk-SK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690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795" y="4611715"/>
            <a:ext cx="18245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00" dirty="0" smtClean="0">
                <a:latin typeface="Century Gothic" panose="020B0502020202020204" pitchFamily="34" charset="0"/>
              </a:rPr>
              <a:t>Litrov vody zachránených</a:t>
            </a:r>
            <a:r>
              <a:rPr lang="en-US" sz="1000" dirty="0" smtClean="0">
                <a:latin typeface="Century Gothic" panose="020B0502020202020204" pitchFamily="34" charset="0"/>
              </a:rPr>
              <a:t>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619" y="5291824"/>
            <a:ext cx="2188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000" dirty="0">
                <a:latin typeface="Century Gothic" panose="020B0502020202020204" pitchFamily="34" charset="0"/>
              </a:rPr>
              <a:t>Percento firiem, ktoré </a:t>
            </a:r>
            <a:r>
              <a:rPr lang="sk-SK" sz="1000" dirty="0" smtClean="0">
                <a:latin typeface="Century Gothic" panose="020B0502020202020204" pitchFamily="34" charset="0"/>
              </a:rPr>
              <a:t>implementujú významné </a:t>
            </a:r>
            <a:r>
              <a:rPr lang="sk-SK" sz="1000" dirty="0">
                <a:latin typeface="Century Gothic" panose="020B0502020202020204" pitchFamily="34" charset="0"/>
              </a:rPr>
              <a:t>programy na riadenie a redukciu </a:t>
            </a:r>
            <a:r>
              <a:rPr lang="sk-SK" sz="1000" dirty="0" smtClean="0">
                <a:latin typeface="Century Gothic" panose="020B0502020202020204" pitchFamily="34" charset="0"/>
              </a:rPr>
              <a:t>odpadu.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775" y="4868423"/>
            <a:ext cx="195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Manažment odpadu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95</a:t>
            </a:r>
            <a:r>
              <a:rPr lang="sk-SK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%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4561" y="3372725"/>
            <a:ext cx="2456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Liečenie rizikových pacientov</a:t>
            </a:r>
            <a:endParaRPr lang="en-US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2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12</a:t>
            </a:r>
            <a:r>
              <a:rPr lang="sk-SK" sz="12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725</a:t>
            </a:r>
            <a:endParaRPr lang="en-US" sz="12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k-SK" sz="1000" dirty="0" smtClean="0">
                <a:latin typeface="Century Gothic" panose="020B0502020202020204" pitchFamily="34" charset="0"/>
              </a:rPr>
              <a:t>Počet konkrétnych liečebných úkonov dostupných pre rizikových pacientov.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85995" y="4206083"/>
            <a:ext cx="2225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Pracovisko</a:t>
            </a:r>
            <a:endParaRPr lang="en-US" sz="1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2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51%</a:t>
            </a:r>
            <a:endParaRPr lang="en-US" sz="12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k-SK" sz="1000" dirty="0" smtClean="0">
                <a:latin typeface="Century Gothic" panose="020B0502020202020204" pitchFamily="34" charset="0"/>
              </a:rPr>
              <a:t>Percento firiem, ktoré dosahujú vysokú úroveň spokojnosti zamestnancov.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9883" y="5072916"/>
            <a:ext cx="2223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93%</a:t>
            </a:r>
            <a:endParaRPr lang="en-US" sz="12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k-SK" sz="1000" dirty="0" smtClean="0">
                <a:latin typeface="Century Gothic" panose="020B0502020202020204" pitchFamily="34" charset="0"/>
              </a:rPr>
              <a:t>Percento firiem, ktoré podnikli významné kroky proti detskej práci.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83997" y="3380391"/>
            <a:ext cx="33515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dirty="0" smtClean="0">
                <a:solidFill>
                  <a:srgbClr val="E44412"/>
                </a:solidFill>
                <a:latin typeface="Century Gothic" panose="020B0502020202020204" pitchFamily="34" charset="0"/>
              </a:rPr>
              <a:t>Rovnosť pohlaví</a:t>
            </a:r>
            <a:endParaRPr lang="en-US" sz="1200" dirty="0">
              <a:solidFill>
                <a:srgbClr val="E4441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200" b="1" dirty="0" smtClean="0">
                <a:solidFill>
                  <a:srgbClr val="E44412"/>
                </a:solidFill>
                <a:latin typeface="Century Gothic" panose="020B0502020202020204" pitchFamily="34" charset="0"/>
              </a:rPr>
              <a:t>22%</a:t>
            </a:r>
            <a:endParaRPr lang="en-US" sz="1200" b="1" dirty="0">
              <a:solidFill>
                <a:srgbClr val="E4441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k-SK" sz="1000" dirty="0" smtClean="0">
                <a:latin typeface="Century Gothic" panose="020B0502020202020204" pitchFamily="34" charset="0"/>
              </a:rPr>
              <a:t>Percento žien v manažmente a predstavenstve.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0244" y="3098813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Sociálny</a:t>
            </a:r>
            <a:endParaRPr lang="en-US" sz="12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1438" y="3024932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 smtClean="0">
                <a:solidFill>
                  <a:srgbClr val="E44412"/>
                </a:solidFill>
                <a:latin typeface="Century Gothic" panose="020B0502020202020204" pitchFamily="34" charset="0"/>
              </a:rPr>
              <a:t>Princípy riadenia</a:t>
            </a:r>
            <a:endParaRPr lang="en-US" sz="1200" b="1" dirty="0">
              <a:solidFill>
                <a:srgbClr val="E4441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182" y="3984630"/>
            <a:ext cx="3321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200" dirty="0" smtClean="0">
                <a:solidFill>
                  <a:srgbClr val="E44412"/>
                </a:solidFill>
                <a:latin typeface="Century Gothic" panose="020B0502020202020204" pitchFamily="34" charset="0"/>
              </a:rPr>
              <a:t>Boj proti korupcii</a:t>
            </a:r>
            <a:endParaRPr lang="en-US" sz="1200" dirty="0">
              <a:solidFill>
                <a:srgbClr val="E4441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200" b="1" dirty="0" smtClean="0">
                <a:solidFill>
                  <a:srgbClr val="E44412"/>
                </a:solidFill>
                <a:latin typeface="Century Gothic" panose="020B0502020202020204" pitchFamily="34" charset="0"/>
              </a:rPr>
              <a:t>93%</a:t>
            </a:r>
            <a:endParaRPr lang="en-US" sz="1200" b="1" dirty="0">
              <a:solidFill>
                <a:srgbClr val="E4441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k-SK" sz="1000" dirty="0" smtClean="0">
                <a:latin typeface="Century Gothic" panose="020B0502020202020204" pitchFamily="34" charset="0"/>
              </a:rPr>
              <a:t>Percento firiem, ktoré podnikli významné kroky proti korupcii.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91758" y="4719091"/>
            <a:ext cx="33078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solidFill>
                  <a:srgbClr val="E44412"/>
                </a:solidFill>
                <a:latin typeface="Century Gothic" panose="020B0502020202020204" pitchFamily="34" charset="0"/>
              </a:rPr>
              <a:t>Nezávislí členovia predstavenstiev</a:t>
            </a:r>
            <a:endParaRPr lang="en-US" sz="1200" dirty="0">
              <a:solidFill>
                <a:srgbClr val="E4441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200" b="1" dirty="0" smtClean="0">
                <a:solidFill>
                  <a:srgbClr val="E44412"/>
                </a:solidFill>
                <a:latin typeface="Century Gothic" panose="020B0502020202020204" pitchFamily="34" charset="0"/>
              </a:rPr>
              <a:t>76%</a:t>
            </a:r>
            <a:endParaRPr lang="en-US" sz="1200" b="1" dirty="0">
              <a:solidFill>
                <a:srgbClr val="E4441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sk-SK" sz="1000" dirty="0" smtClean="0">
                <a:latin typeface="Century Gothic" panose="020B0502020202020204" pitchFamily="34" charset="0"/>
              </a:rPr>
              <a:t>Percento nezávislých členov vymenovaných do predstavenstiev.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454" y="1352129"/>
            <a:ext cx="5432317" cy="2769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Percento majetku fondu pod správou v súlade s SDG cieľmi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4237" y="2127259"/>
            <a:ext cx="561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77%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81" y="1604150"/>
            <a:ext cx="1198351" cy="109172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970353" y="2395634"/>
            <a:ext cx="479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34</a:t>
            </a:r>
            <a:r>
              <a:rPr lang="sk-SK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282" y="1604150"/>
            <a:ext cx="1161571" cy="1080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60780" y="2384320"/>
            <a:ext cx="470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33</a:t>
            </a:r>
            <a:r>
              <a:rPr lang="sk-SK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021" y="1604149"/>
            <a:ext cx="1207014" cy="108539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497826" y="2403626"/>
            <a:ext cx="484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34</a:t>
            </a:r>
            <a:r>
              <a:rPr lang="sk-SK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0454" y="2860405"/>
            <a:ext cx="6459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Report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Eurizon Fund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– Equity Planet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328329" y="6376952"/>
            <a:ext cx="6071167" cy="3656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Zdroj: Eurizon </a:t>
            </a:r>
            <a:r>
              <a:rPr lang="sk-SK" sz="8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Capital</a:t>
            </a:r>
            <a:endParaRPr lang="sk-SK" sz="8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Global Impact report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June</a:t>
            </a:r>
            <a:r>
              <a:rPr lang="sk-SK" sz="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202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980" y="1604150"/>
            <a:ext cx="1048731" cy="106108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16116" y="2098458"/>
            <a:ext cx="503468" cy="25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47</a:t>
            </a:r>
            <a:r>
              <a:rPr lang="sk-SK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79" y="391929"/>
            <a:ext cx="1004888" cy="5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4"/>
          <p:cNvSpPr>
            <a:spLocks/>
          </p:cNvSpPr>
          <p:nvPr/>
        </p:nvSpPr>
        <p:spPr bwMode="auto">
          <a:xfrm>
            <a:off x="8027475" y="489025"/>
            <a:ext cx="804291" cy="401477"/>
          </a:xfrm>
          <a:custGeom>
            <a:avLst/>
            <a:gdLst>
              <a:gd name="T0" fmla="+- 0 791 158"/>
              <a:gd name="T1" fmla="*/ T0 w 1267"/>
              <a:gd name="T2" fmla="+- 0 158 158"/>
              <a:gd name="T3" fmla="*/ 158 h 633"/>
              <a:gd name="T4" fmla="+- 0 718 158"/>
              <a:gd name="T5" fmla="*/ T4 w 1267"/>
              <a:gd name="T6" fmla="+- 0 162 158"/>
              <a:gd name="T7" fmla="*/ 162 h 633"/>
              <a:gd name="T8" fmla="+- 0 646 158"/>
              <a:gd name="T9" fmla="*/ T8 w 1267"/>
              <a:gd name="T10" fmla="+- 0 175 158"/>
              <a:gd name="T11" fmla="*/ 175 h 633"/>
              <a:gd name="T12" fmla="+- 0 578 158"/>
              <a:gd name="T13" fmla="*/ T12 w 1267"/>
              <a:gd name="T14" fmla="+- 0 195 158"/>
              <a:gd name="T15" fmla="*/ 195 h 633"/>
              <a:gd name="T16" fmla="+- 0 513 158"/>
              <a:gd name="T17" fmla="*/ T16 w 1267"/>
              <a:gd name="T18" fmla="+- 0 222 158"/>
              <a:gd name="T19" fmla="*/ 222 h 633"/>
              <a:gd name="T20" fmla="+- 0 452 158"/>
              <a:gd name="T21" fmla="*/ T20 w 1267"/>
              <a:gd name="T22" fmla="+- 0 256 158"/>
              <a:gd name="T23" fmla="*/ 256 h 633"/>
              <a:gd name="T24" fmla="+- 0 396 158"/>
              <a:gd name="T25" fmla="*/ T24 w 1267"/>
              <a:gd name="T26" fmla="+- 0 297 158"/>
              <a:gd name="T27" fmla="*/ 297 h 633"/>
              <a:gd name="T28" fmla="+- 0 344 158"/>
              <a:gd name="T29" fmla="*/ T28 w 1267"/>
              <a:gd name="T30" fmla="+- 0 343 158"/>
              <a:gd name="T31" fmla="*/ 343 h 633"/>
              <a:gd name="T32" fmla="+- 0 298 158"/>
              <a:gd name="T33" fmla="*/ T32 w 1267"/>
              <a:gd name="T34" fmla="+- 0 395 158"/>
              <a:gd name="T35" fmla="*/ 395 h 633"/>
              <a:gd name="T36" fmla="+- 0 257 158"/>
              <a:gd name="T37" fmla="*/ T36 w 1267"/>
              <a:gd name="T38" fmla="+- 0 451 158"/>
              <a:gd name="T39" fmla="*/ 451 h 633"/>
              <a:gd name="T40" fmla="+- 0 223 158"/>
              <a:gd name="T41" fmla="*/ T40 w 1267"/>
              <a:gd name="T42" fmla="+- 0 512 158"/>
              <a:gd name="T43" fmla="*/ 512 h 633"/>
              <a:gd name="T44" fmla="+- 0 195 158"/>
              <a:gd name="T45" fmla="*/ T44 w 1267"/>
              <a:gd name="T46" fmla="+- 0 577 158"/>
              <a:gd name="T47" fmla="*/ 577 h 633"/>
              <a:gd name="T48" fmla="+- 0 175 158"/>
              <a:gd name="T49" fmla="*/ T48 w 1267"/>
              <a:gd name="T50" fmla="+- 0 645 158"/>
              <a:gd name="T51" fmla="*/ 645 h 633"/>
              <a:gd name="T52" fmla="+- 0 162 158"/>
              <a:gd name="T53" fmla="*/ T52 w 1267"/>
              <a:gd name="T54" fmla="+- 0 717 158"/>
              <a:gd name="T55" fmla="*/ 717 h 633"/>
              <a:gd name="T56" fmla="+- 0 158 158"/>
              <a:gd name="T57" fmla="*/ T56 w 1267"/>
              <a:gd name="T58" fmla="+- 0 790 158"/>
              <a:gd name="T59" fmla="*/ 790 h 633"/>
              <a:gd name="T60" fmla="+- 0 245 158"/>
              <a:gd name="T61" fmla="*/ T60 w 1267"/>
              <a:gd name="T62" fmla="+- 0 790 158"/>
              <a:gd name="T63" fmla="*/ 790 h 633"/>
              <a:gd name="T64" fmla="+- 0 250 158"/>
              <a:gd name="T65" fmla="*/ T64 w 1267"/>
              <a:gd name="T66" fmla="+- 0 716 158"/>
              <a:gd name="T67" fmla="*/ 716 h 633"/>
              <a:gd name="T68" fmla="+- 0 265 158"/>
              <a:gd name="T69" fmla="*/ T68 w 1267"/>
              <a:gd name="T70" fmla="+- 0 645 158"/>
              <a:gd name="T71" fmla="*/ 645 h 633"/>
              <a:gd name="T72" fmla="+- 0 288 158"/>
              <a:gd name="T73" fmla="*/ T72 w 1267"/>
              <a:gd name="T74" fmla="+- 0 578 158"/>
              <a:gd name="T75" fmla="*/ 578 h 633"/>
              <a:gd name="T76" fmla="+- 0 320 158"/>
              <a:gd name="T77" fmla="*/ T76 w 1267"/>
              <a:gd name="T78" fmla="+- 0 515 158"/>
              <a:gd name="T79" fmla="*/ 515 h 633"/>
              <a:gd name="T80" fmla="+- 0 359 158"/>
              <a:gd name="T81" fmla="*/ T80 w 1267"/>
              <a:gd name="T82" fmla="+- 0 457 158"/>
              <a:gd name="T83" fmla="*/ 457 h 633"/>
              <a:gd name="T84" fmla="+- 0 405 158"/>
              <a:gd name="T85" fmla="*/ T84 w 1267"/>
              <a:gd name="T86" fmla="+- 0 405 158"/>
              <a:gd name="T87" fmla="*/ 405 h 633"/>
              <a:gd name="T88" fmla="+- 0 458 158"/>
              <a:gd name="T89" fmla="*/ T88 w 1267"/>
              <a:gd name="T90" fmla="+- 0 359 158"/>
              <a:gd name="T91" fmla="*/ 359 h 633"/>
              <a:gd name="T92" fmla="+- 0 516 158"/>
              <a:gd name="T93" fmla="*/ T92 w 1267"/>
              <a:gd name="T94" fmla="+- 0 320 158"/>
              <a:gd name="T95" fmla="*/ 320 h 633"/>
              <a:gd name="T96" fmla="+- 0 579 158"/>
              <a:gd name="T97" fmla="*/ T96 w 1267"/>
              <a:gd name="T98" fmla="+- 0 288 158"/>
              <a:gd name="T99" fmla="*/ 288 h 633"/>
              <a:gd name="T100" fmla="+- 0 646 158"/>
              <a:gd name="T101" fmla="*/ T100 w 1267"/>
              <a:gd name="T102" fmla="+- 0 265 158"/>
              <a:gd name="T103" fmla="*/ 265 h 633"/>
              <a:gd name="T104" fmla="+- 0 717 158"/>
              <a:gd name="T105" fmla="*/ T104 w 1267"/>
              <a:gd name="T106" fmla="+- 0 250 158"/>
              <a:gd name="T107" fmla="*/ 250 h 633"/>
              <a:gd name="T108" fmla="+- 0 791 158"/>
              <a:gd name="T109" fmla="*/ T108 w 1267"/>
              <a:gd name="T110" fmla="+- 0 245 158"/>
              <a:gd name="T111" fmla="*/ 245 h 633"/>
              <a:gd name="T112" fmla="+- 0 1110 158"/>
              <a:gd name="T113" fmla="*/ T112 w 1267"/>
              <a:gd name="T114" fmla="+- 0 245 158"/>
              <a:gd name="T115" fmla="*/ 245 h 633"/>
              <a:gd name="T116" fmla="+- 0 1070 158"/>
              <a:gd name="T117" fmla="*/ T116 w 1267"/>
              <a:gd name="T118" fmla="+- 0 222 158"/>
              <a:gd name="T119" fmla="*/ 222 h 633"/>
              <a:gd name="T120" fmla="+- 0 1005 158"/>
              <a:gd name="T121" fmla="*/ T120 w 1267"/>
              <a:gd name="T122" fmla="+- 0 195 158"/>
              <a:gd name="T123" fmla="*/ 195 h 633"/>
              <a:gd name="T124" fmla="+- 0 937 158"/>
              <a:gd name="T125" fmla="*/ T124 w 1267"/>
              <a:gd name="T126" fmla="+- 0 175 158"/>
              <a:gd name="T127" fmla="*/ 175 h 633"/>
              <a:gd name="T128" fmla="+- 0 865 158"/>
              <a:gd name="T129" fmla="*/ T128 w 1267"/>
              <a:gd name="T130" fmla="+- 0 162 158"/>
              <a:gd name="T131" fmla="*/ 162 h 633"/>
              <a:gd name="T132" fmla="+- 0 791 158"/>
              <a:gd name="T133" fmla="*/ T132 w 1267"/>
              <a:gd name="T134" fmla="+- 0 158 158"/>
              <a:gd name="T135" fmla="*/ 158 h 633"/>
              <a:gd name="T136" fmla="+- 0 1110 158"/>
              <a:gd name="T137" fmla="*/ T136 w 1267"/>
              <a:gd name="T138" fmla="+- 0 245 158"/>
              <a:gd name="T139" fmla="*/ 245 h 633"/>
              <a:gd name="T140" fmla="+- 0 791 158"/>
              <a:gd name="T141" fmla="*/ T140 w 1267"/>
              <a:gd name="T142" fmla="+- 0 245 158"/>
              <a:gd name="T143" fmla="*/ 245 h 633"/>
              <a:gd name="T144" fmla="+- 0 866 158"/>
              <a:gd name="T145" fmla="*/ T144 w 1267"/>
              <a:gd name="T146" fmla="+- 0 250 158"/>
              <a:gd name="T147" fmla="*/ 250 h 633"/>
              <a:gd name="T148" fmla="+- 0 937 158"/>
              <a:gd name="T149" fmla="*/ T148 w 1267"/>
              <a:gd name="T150" fmla="+- 0 265 158"/>
              <a:gd name="T151" fmla="*/ 265 h 633"/>
              <a:gd name="T152" fmla="+- 0 1004 158"/>
              <a:gd name="T153" fmla="*/ T152 w 1267"/>
              <a:gd name="T154" fmla="+- 0 288 158"/>
              <a:gd name="T155" fmla="*/ 288 h 633"/>
              <a:gd name="T156" fmla="+- 0 1067 158"/>
              <a:gd name="T157" fmla="*/ T156 w 1267"/>
              <a:gd name="T158" fmla="+- 0 320 158"/>
              <a:gd name="T159" fmla="*/ 320 h 633"/>
              <a:gd name="T160" fmla="+- 0 1125 158"/>
              <a:gd name="T161" fmla="*/ T160 w 1267"/>
              <a:gd name="T162" fmla="+- 0 359 158"/>
              <a:gd name="T163" fmla="*/ 359 h 633"/>
              <a:gd name="T164" fmla="+- 0 1178 158"/>
              <a:gd name="T165" fmla="*/ T164 w 1267"/>
              <a:gd name="T166" fmla="+- 0 405 158"/>
              <a:gd name="T167" fmla="*/ 405 h 633"/>
              <a:gd name="T168" fmla="+- 0 1224 158"/>
              <a:gd name="T169" fmla="*/ T168 w 1267"/>
              <a:gd name="T170" fmla="+- 0 457 158"/>
              <a:gd name="T171" fmla="*/ 457 h 633"/>
              <a:gd name="T172" fmla="+- 0 1263 158"/>
              <a:gd name="T173" fmla="*/ T172 w 1267"/>
              <a:gd name="T174" fmla="+- 0 515 158"/>
              <a:gd name="T175" fmla="*/ 515 h 633"/>
              <a:gd name="T176" fmla="+- 0 1295 158"/>
              <a:gd name="T177" fmla="*/ T176 w 1267"/>
              <a:gd name="T178" fmla="+- 0 578 158"/>
              <a:gd name="T179" fmla="*/ 578 h 633"/>
              <a:gd name="T180" fmla="+- 0 1318 158"/>
              <a:gd name="T181" fmla="*/ T180 w 1267"/>
              <a:gd name="T182" fmla="+- 0 645 158"/>
              <a:gd name="T183" fmla="*/ 645 h 633"/>
              <a:gd name="T184" fmla="+- 0 1333 158"/>
              <a:gd name="T185" fmla="*/ T184 w 1267"/>
              <a:gd name="T186" fmla="+- 0 716 158"/>
              <a:gd name="T187" fmla="*/ 716 h 633"/>
              <a:gd name="T188" fmla="+- 0 1338 158"/>
              <a:gd name="T189" fmla="*/ T188 w 1267"/>
              <a:gd name="T190" fmla="+- 0 790 158"/>
              <a:gd name="T191" fmla="*/ 790 h 633"/>
              <a:gd name="T192" fmla="+- 0 1425 158"/>
              <a:gd name="T193" fmla="*/ T192 w 1267"/>
              <a:gd name="T194" fmla="+- 0 790 158"/>
              <a:gd name="T195" fmla="*/ 790 h 633"/>
              <a:gd name="T196" fmla="+- 0 1420 158"/>
              <a:gd name="T197" fmla="*/ T196 w 1267"/>
              <a:gd name="T198" fmla="+- 0 717 158"/>
              <a:gd name="T199" fmla="*/ 717 h 633"/>
              <a:gd name="T200" fmla="+- 0 1408 158"/>
              <a:gd name="T201" fmla="*/ T200 w 1267"/>
              <a:gd name="T202" fmla="+- 0 645 158"/>
              <a:gd name="T203" fmla="*/ 645 h 633"/>
              <a:gd name="T204" fmla="+- 0 1388 158"/>
              <a:gd name="T205" fmla="*/ T204 w 1267"/>
              <a:gd name="T206" fmla="+- 0 577 158"/>
              <a:gd name="T207" fmla="*/ 577 h 633"/>
              <a:gd name="T208" fmla="+- 0 1360 158"/>
              <a:gd name="T209" fmla="*/ T208 w 1267"/>
              <a:gd name="T210" fmla="+- 0 512 158"/>
              <a:gd name="T211" fmla="*/ 512 h 633"/>
              <a:gd name="T212" fmla="+- 0 1326 158"/>
              <a:gd name="T213" fmla="*/ T212 w 1267"/>
              <a:gd name="T214" fmla="+- 0 451 158"/>
              <a:gd name="T215" fmla="*/ 451 h 633"/>
              <a:gd name="T216" fmla="+- 0 1285 158"/>
              <a:gd name="T217" fmla="*/ T216 w 1267"/>
              <a:gd name="T218" fmla="+- 0 395 158"/>
              <a:gd name="T219" fmla="*/ 395 h 633"/>
              <a:gd name="T220" fmla="+- 0 1239 158"/>
              <a:gd name="T221" fmla="*/ T220 w 1267"/>
              <a:gd name="T222" fmla="+- 0 343 158"/>
              <a:gd name="T223" fmla="*/ 343 h 633"/>
              <a:gd name="T224" fmla="+- 0 1187 158"/>
              <a:gd name="T225" fmla="*/ T224 w 1267"/>
              <a:gd name="T226" fmla="+- 0 297 158"/>
              <a:gd name="T227" fmla="*/ 297 h 633"/>
              <a:gd name="T228" fmla="+- 0 1131 158"/>
              <a:gd name="T229" fmla="*/ T228 w 1267"/>
              <a:gd name="T230" fmla="+- 0 256 158"/>
              <a:gd name="T231" fmla="*/ 256 h 633"/>
              <a:gd name="T232" fmla="+- 0 1110 158"/>
              <a:gd name="T233" fmla="*/ T232 w 1267"/>
              <a:gd name="T234" fmla="+- 0 245 158"/>
              <a:gd name="T235" fmla="*/ 245 h 63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267" h="633">
                <a:moveTo>
                  <a:pt x="633" y="0"/>
                </a:moveTo>
                <a:lnTo>
                  <a:pt x="560" y="4"/>
                </a:lnTo>
                <a:lnTo>
                  <a:pt x="488" y="17"/>
                </a:lnTo>
                <a:lnTo>
                  <a:pt x="420" y="37"/>
                </a:lnTo>
                <a:lnTo>
                  <a:pt x="355" y="64"/>
                </a:lnTo>
                <a:lnTo>
                  <a:pt x="294" y="98"/>
                </a:lnTo>
                <a:lnTo>
                  <a:pt x="238" y="139"/>
                </a:lnTo>
                <a:lnTo>
                  <a:pt x="186" y="185"/>
                </a:lnTo>
                <a:lnTo>
                  <a:pt x="140" y="237"/>
                </a:lnTo>
                <a:lnTo>
                  <a:pt x="99" y="293"/>
                </a:lnTo>
                <a:lnTo>
                  <a:pt x="65" y="354"/>
                </a:lnTo>
                <a:lnTo>
                  <a:pt x="37" y="419"/>
                </a:lnTo>
                <a:lnTo>
                  <a:pt x="17" y="487"/>
                </a:lnTo>
                <a:lnTo>
                  <a:pt x="4" y="559"/>
                </a:lnTo>
                <a:lnTo>
                  <a:pt x="0" y="632"/>
                </a:lnTo>
                <a:lnTo>
                  <a:pt x="87" y="632"/>
                </a:lnTo>
                <a:lnTo>
                  <a:pt x="92" y="558"/>
                </a:lnTo>
                <a:lnTo>
                  <a:pt x="107" y="487"/>
                </a:lnTo>
                <a:lnTo>
                  <a:pt x="130" y="420"/>
                </a:lnTo>
                <a:lnTo>
                  <a:pt x="162" y="357"/>
                </a:lnTo>
                <a:lnTo>
                  <a:pt x="201" y="299"/>
                </a:lnTo>
                <a:lnTo>
                  <a:pt x="247" y="247"/>
                </a:lnTo>
                <a:lnTo>
                  <a:pt x="300" y="201"/>
                </a:lnTo>
                <a:lnTo>
                  <a:pt x="358" y="162"/>
                </a:lnTo>
                <a:lnTo>
                  <a:pt x="421" y="130"/>
                </a:lnTo>
                <a:lnTo>
                  <a:pt x="488" y="107"/>
                </a:lnTo>
                <a:lnTo>
                  <a:pt x="559" y="92"/>
                </a:lnTo>
                <a:lnTo>
                  <a:pt x="633" y="87"/>
                </a:lnTo>
                <a:lnTo>
                  <a:pt x="952" y="87"/>
                </a:lnTo>
                <a:lnTo>
                  <a:pt x="912" y="64"/>
                </a:lnTo>
                <a:lnTo>
                  <a:pt x="847" y="37"/>
                </a:lnTo>
                <a:lnTo>
                  <a:pt x="779" y="17"/>
                </a:lnTo>
                <a:lnTo>
                  <a:pt x="707" y="4"/>
                </a:lnTo>
                <a:lnTo>
                  <a:pt x="633" y="0"/>
                </a:lnTo>
                <a:close/>
                <a:moveTo>
                  <a:pt x="952" y="87"/>
                </a:moveTo>
                <a:lnTo>
                  <a:pt x="633" y="87"/>
                </a:lnTo>
                <a:lnTo>
                  <a:pt x="708" y="92"/>
                </a:lnTo>
                <a:lnTo>
                  <a:pt x="779" y="107"/>
                </a:lnTo>
                <a:lnTo>
                  <a:pt x="846" y="130"/>
                </a:lnTo>
                <a:lnTo>
                  <a:pt x="909" y="162"/>
                </a:lnTo>
                <a:lnTo>
                  <a:pt x="967" y="201"/>
                </a:lnTo>
                <a:lnTo>
                  <a:pt x="1020" y="247"/>
                </a:lnTo>
                <a:lnTo>
                  <a:pt x="1066" y="299"/>
                </a:lnTo>
                <a:lnTo>
                  <a:pt x="1105" y="357"/>
                </a:lnTo>
                <a:lnTo>
                  <a:pt x="1137" y="420"/>
                </a:lnTo>
                <a:lnTo>
                  <a:pt x="1160" y="487"/>
                </a:lnTo>
                <a:lnTo>
                  <a:pt x="1175" y="558"/>
                </a:lnTo>
                <a:lnTo>
                  <a:pt x="1180" y="632"/>
                </a:lnTo>
                <a:lnTo>
                  <a:pt x="1267" y="632"/>
                </a:lnTo>
                <a:lnTo>
                  <a:pt x="1262" y="559"/>
                </a:lnTo>
                <a:lnTo>
                  <a:pt x="1250" y="487"/>
                </a:lnTo>
                <a:lnTo>
                  <a:pt x="1230" y="419"/>
                </a:lnTo>
                <a:lnTo>
                  <a:pt x="1202" y="354"/>
                </a:lnTo>
                <a:lnTo>
                  <a:pt x="1168" y="293"/>
                </a:lnTo>
                <a:lnTo>
                  <a:pt x="1127" y="237"/>
                </a:lnTo>
                <a:lnTo>
                  <a:pt x="1081" y="185"/>
                </a:lnTo>
                <a:lnTo>
                  <a:pt x="1029" y="139"/>
                </a:lnTo>
                <a:lnTo>
                  <a:pt x="973" y="98"/>
                </a:lnTo>
                <a:lnTo>
                  <a:pt x="952" y="87"/>
                </a:lnTo>
                <a:close/>
              </a:path>
            </a:pathLst>
          </a:custGeom>
          <a:solidFill>
            <a:srgbClr val="FFFFFF">
              <a:alpha val="1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09514" y="837074"/>
            <a:ext cx="1426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b="1" dirty="0" smtClean="0">
                <a:solidFill>
                  <a:srgbClr val="00573F"/>
                </a:solidFill>
                <a:latin typeface="Century Gothic" panose="020B0502020202020204" pitchFamily="34" charset="0"/>
              </a:rPr>
              <a:t>Skóre udržateľnosti</a:t>
            </a:r>
            <a:endParaRPr lang="en-US" sz="900" b="1" dirty="0">
              <a:solidFill>
                <a:srgbClr val="00573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6" name="Group 1"/>
          <p:cNvGrpSpPr>
            <a:grpSpLocks/>
          </p:cNvGrpSpPr>
          <p:nvPr/>
        </p:nvGrpSpPr>
        <p:grpSpPr bwMode="auto">
          <a:xfrm>
            <a:off x="5286571" y="3393463"/>
            <a:ext cx="439761" cy="299300"/>
            <a:chOff x="23" y="0"/>
            <a:chExt cx="1332" cy="699"/>
          </a:xfrm>
        </p:grpSpPr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97" y="0"/>
              <a:ext cx="395" cy="402"/>
            </a:xfrm>
            <a:custGeom>
              <a:avLst/>
              <a:gdLst>
                <a:gd name="T0" fmla="+- 0 695 497"/>
                <a:gd name="T1" fmla="*/ T0 w 395"/>
                <a:gd name="T2" fmla="*/ 0 h 402"/>
                <a:gd name="T3" fmla="+- 0 694 497"/>
                <a:gd name="T4" fmla="*/ T3 w 395"/>
                <a:gd name="T5" fmla="*/ 0 h 402"/>
                <a:gd name="T6" fmla="+- 0 617 497"/>
                <a:gd name="T7" fmla="*/ T6 w 395"/>
                <a:gd name="T8" fmla="*/ 16 h 402"/>
                <a:gd name="T9" fmla="+- 0 555 497"/>
                <a:gd name="T10" fmla="*/ T9 w 395"/>
                <a:gd name="T11" fmla="*/ 57 h 402"/>
                <a:gd name="T12" fmla="+- 0 513 497"/>
                <a:gd name="T13" fmla="*/ T12 w 395"/>
                <a:gd name="T14" fmla="*/ 118 h 402"/>
                <a:gd name="T15" fmla="+- 0 497 497"/>
                <a:gd name="T16" fmla="*/ T15 w 395"/>
                <a:gd name="T17" fmla="*/ 192 h 402"/>
                <a:gd name="T18" fmla="+- 0 498 497"/>
                <a:gd name="T19" fmla="*/ T18 w 395"/>
                <a:gd name="T20" fmla="*/ 213 h 402"/>
                <a:gd name="T21" fmla="+- 0 502 497"/>
                <a:gd name="T22" fmla="*/ T21 w 395"/>
                <a:gd name="T23" fmla="*/ 233 h 402"/>
                <a:gd name="T24" fmla="+- 0 507 497"/>
                <a:gd name="T25" fmla="*/ T24 w 395"/>
                <a:gd name="T26" fmla="*/ 253 h 402"/>
                <a:gd name="T27" fmla="+- 0 515 497"/>
                <a:gd name="T28" fmla="*/ T27 w 395"/>
                <a:gd name="T29" fmla="*/ 272 h 402"/>
                <a:gd name="T30" fmla="+- 0 518 497"/>
                <a:gd name="T31" fmla="*/ T30 w 395"/>
                <a:gd name="T32" fmla="*/ 279 h 402"/>
                <a:gd name="T33" fmla="+- 0 521 497"/>
                <a:gd name="T34" fmla="*/ T33 w 395"/>
                <a:gd name="T35" fmla="*/ 286 h 402"/>
                <a:gd name="T36" fmla="+- 0 523 497"/>
                <a:gd name="T37" fmla="*/ T36 w 395"/>
                <a:gd name="T38" fmla="*/ 294 h 402"/>
                <a:gd name="T39" fmla="+- 0 525 497"/>
                <a:gd name="T40" fmla="*/ T39 w 395"/>
                <a:gd name="T41" fmla="*/ 302 h 402"/>
                <a:gd name="T42" fmla="+- 0 527 497"/>
                <a:gd name="T43" fmla="*/ T42 w 395"/>
                <a:gd name="T44" fmla="*/ 309 h 402"/>
                <a:gd name="T45" fmla="+- 0 526 497"/>
                <a:gd name="T46" fmla="*/ T45 w 395"/>
                <a:gd name="T47" fmla="*/ 316 h 402"/>
                <a:gd name="T48" fmla="+- 0 526 497"/>
                <a:gd name="T49" fmla="*/ T48 w 395"/>
                <a:gd name="T50" fmla="*/ 318 h 402"/>
                <a:gd name="T51" fmla="+- 0 526 497"/>
                <a:gd name="T52" fmla="*/ T51 w 395"/>
                <a:gd name="T53" fmla="*/ 321 h 402"/>
                <a:gd name="T54" fmla="+- 0 526 497"/>
                <a:gd name="T55" fmla="*/ T54 w 395"/>
                <a:gd name="T56" fmla="*/ 323 h 402"/>
                <a:gd name="T57" fmla="+- 0 524 497"/>
                <a:gd name="T58" fmla="*/ T57 w 395"/>
                <a:gd name="T59" fmla="*/ 329 h 402"/>
                <a:gd name="T60" fmla="+- 0 509 497"/>
                <a:gd name="T61" fmla="*/ T60 w 395"/>
                <a:gd name="T62" fmla="*/ 352 h 402"/>
                <a:gd name="T63" fmla="+- 0 507 497"/>
                <a:gd name="T64" fmla="*/ T63 w 395"/>
                <a:gd name="T65" fmla="*/ 355 h 402"/>
                <a:gd name="T66" fmla="+- 0 575 497"/>
                <a:gd name="T67" fmla="*/ T66 w 395"/>
                <a:gd name="T68" fmla="*/ 389 h 402"/>
                <a:gd name="T69" fmla="+- 0 631 497"/>
                <a:gd name="T70" fmla="*/ T69 w 395"/>
                <a:gd name="T71" fmla="*/ 399 h 402"/>
                <a:gd name="T72" fmla="+- 0 642 497"/>
                <a:gd name="T73" fmla="*/ T72 w 395"/>
                <a:gd name="T74" fmla="*/ 401 h 402"/>
                <a:gd name="T75" fmla="+- 0 748 497"/>
                <a:gd name="T76" fmla="*/ T75 w 395"/>
                <a:gd name="T77" fmla="*/ 401 h 402"/>
                <a:gd name="T78" fmla="+- 0 755 497"/>
                <a:gd name="T79" fmla="*/ T78 w 395"/>
                <a:gd name="T80" fmla="*/ 400 h 402"/>
                <a:gd name="T81" fmla="+- 0 759 497"/>
                <a:gd name="T82" fmla="*/ T81 w 395"/>
                <a:gd name="T83" fmla="*/ 399 h 402"/>
                <a:gd name="T84" fmla="+- 0 780 497"/>
                <a:gd name="T85" fmla="*/ T84 w 395"/>
                <a:gd name="T86" fmla="*/ 397 h 402"/>
                <a:gd name="T87" fmla="+- 0 839 497"/>
                <a:gd name="T88" fmla="*/ T87 w 395"/>
                <a:gd name="T89" fmla="*/ 382 h 402"/>
                <a:gd name="T90" fmla="+- 0 883 497"/>
                <a:gd name="T91" fmla="*/ T90 w 395"/>
                <a:gd name="T92" fmla="*/ 355 h 402"/>
                <a:gd name="T93" fmla="+- 0 881 497"/>
                <a:gd name="T94" fmla="*/ T93 w 395"/>
                <a:gd name="T95" fmla="*/ 352 h 402"/>
                <a:gd name="T96" fmla="+- 0 866 497"/>
                <a:gd name="T97" fmla="*/ T96 w 395"/>
                <a:gd name="T98" fmla="*/ 330 h 402"/>
                <a:gd name="T99" fmla="+- 0 864 497"/>
                <a:gd name="T100" fmla="*/ T99 w 395"/>
                <a:gd name="T101" fmla="*/ 323 h 402"/>
                <a:gd name="T102" fmla="+- 0 864 497"/>
                <a:gd name="T103" fmla="*/ T102 w 395"/>
                <a:gd name="T104" fmla="*/ 320 h 402"/>
                <a:gd name="T105" fmla="+- 0 863 497"/>
                <a:gd name="T106" fmla="*/ T105 w 395"/>
                <a:gd name="T107" fmla="*/ 318 h 402"/>
                <a:gd name="T108" fmla="+- 0 863 497"/>
                <a:gd name="T109" fmla="*/ T108 w 395"/>
                <a:gd name="T110" fmla="*/ 309 h 402"/>
                <a:gd name="T111" fmla="+- 0 865 497"/>
                <a:gd name="T112" fmla="*/ T111 w 395"/>
                <a:gd name="T113" fmla="*/ 302 h 402"/>
                <a:gd name="T114" fmla="+- 0 867 497"/>
                <a:gd name="T115" fmla="*/ T114 w 395"/>
                <a:gd name="T116" fmla="*/ 294 h 402"/>
                <a:gd name="T117" fmla="+- 0 869 497"/>
                <a:gd name="T118" fmla="*/ T117 w 395"/>
                <a:gd name="T119" fmla="*/ 286 h 402"/>
                <a:gd name="T120" fmla="+- 0 872 497"/>
                <a:gd name="T121" fmla="*/ T120 w 395"/>
                <a:gd name="T122" fmla="*/ 279 h 402"/>
                <a:gd name="T123" fmla="+- 0 874 497"/>
                <a:gd name="T124" fmla="*/ T123 w 395"/>
                <a:gd name="T125" fmla="*/ 272 h 402"/>
                <a:gd name="T126" fmla="+- 0 882 497"/>
                <a:gd name="T127" fmla="*/ T126 w 395"/>
                <a:gd name="T128" fmla="*/ 253 h 402"/>
                <a:gd name="T129" fmla="+- 0 887 497"/>
                <a:gd name="T130" fmla="*/ T129 w 395"/>
                <a:gd name="T131" fmla="*/ 233 h 402"/>
                <a:gd name="T132" fmla="+- 0 891 497"/>
                <a:gd name="T133" fmla="*/ T132 w 395"/>
                <a:gd name="T134" fmla="*/ 213 h 402"/>
                <a:gd name="T135" fmla="+- 0 892 497"/>
                <a:gd name="T136" fmla="*/ T135 w 395"/>
                <a:gd name="T137" fmla="*/ 192 h 402"/>
                <a:gd name="T138" fmla="+- 0 876 497"/>
                <a:gd name="T139" fmla="*/ T138 w 395"/>
                <a:gd name="T140" fmla="*/ 118 h 402"/>
                <a:gd name="T141" fmla="+- 0 834 497"/>
                <a:gd name="T142" fmla="*/ T141 w 395"/>
                <a:gd name="T143" fmla="*/ 57 h 402"/>
                <a:gd name="T144" fmla="+- 0 772 497"/>
                <a:gd name="T145" fmla="*/ T144 w 395"/>
                <a:gd name="T146" fmla="*/ 16 h 402"/>
                <a:gd name="T147" fmla="+- 0 695 497"/>
                <a:gd name="T148" fmla="*/ T147 w 395"/>
                <a:gd name="T149" fmla="*/ 0 h 40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  <a:cxn ang="0">
                  <a:pos x="T136" y="T137"/>
                </a:cxn>
                <a:cxn ang="0">
                  <a:pos x="T139" y="T140"/>
                </a:cxn>
                <a:cxn ang="0">
                  <a:pos x="T142" y="T143"/>
                </a:cxn>
                <a:cxn ang="0">
                  <a:pos x="T145" y="T146"/>
                </a:cxn>
                <a:cxn ang="0">
                  <a:pos x="T148" y="T149"/>
                </a:cxn>
              </a:cxnLst>
              <a:rect l="0" t="0" r="r" b="b"/>
              <a:pathLst>
                <a:path w="395" h="402">
                  <a:moveTo>
                    <a:pt x="198" y="0"/>
                  </a:moveTo>
                  <a:lnTo>
                    <a:pt x="197" y="0"/>
                  </a:lnTo>
                  <a:lnTo>
                    <a:pt x="120" y="16"/>
                  </a:lnTo>
                  <a:lnTo>
                    <a:pt x="58" y="57"/>
                  </a:lnTo>
                  <a:lnTo>
                    <a:pt x="16" y="118"/>
                  </a:lnTo>
                  <a:lnTo>
                    <a:pt x="0" y="192"/>
                  </a:lnTo>
                  <a:lnTo>
                    <a:pt x="1" y="213"/>
                  </a:lnTo>
                  <a:lnTo>
                    <a:pt x="5" y="233"/>
                  </a:lnTo>
                  <a:lnTo>
                    <a:pt x="10" y="253"/>
                  </a:lnTo>
                  <a:lnTo>
                    <a:pt x="18" y="272"/>
                  </a:lnTo>
                  <a:lnTo>
                    <a:pt x="21" y="279"/>
                  </a:lnTo>
                  <a:lnTo>
                    <a:pt x="24" y="286"/>
                  </a:lnTo>
                  <a:lnTo>
                    <a:pt x="26" y="294"/>
                  </a:lnTo>
                  <a:lnTo>
                    <a:pt x="28" y="302"/>
                  </a:lnTo>
                  <a:lnTo>
                    <a:pt x="30" y="309"/>
                  </a:lnTo>
                  <a:lnTo>
                    <a:pt x="29" y="316"/>
                  </a:lnTo>
                  <a:lnTo>
                    <a:pt x="29" y="318"/>
                  </a:lnTo>
                  <a:lnTo>
                    <a:pt x="29" y="321"/>
                  </a:lnTo>
                  <a:lnTo>
                    <a:pt x="29" y="323"/>
                  </a:lnTo>
                  <a:lnTo>
                    <a:pt x="27" y="329"/>
                  </a:lnTo>
                  <a:lnTo>
                    <a:pt x="12" y="352"/>
                  </a:lnTo>
                  <a:lnTo>
                    <a:pt x="10" y="355"/>
                  </a:lnTo>
                  <a:lnTo>
                    <a:pt x="78" y="389"/>
                  </a:lnTo>
                  <a:lnTo>
                    <a:pt x="134" y="399"/>
                  </a:lnTo>
                  <a:lnTo>
                    <a:pt x="145" y="401"/>
                  </a:lnTo>
                  <a:lnTo>
                    <a:pt x="251" y="401"/>
                  </a:lnTo>
                  <a:lnTo>
                    <a:pt x="258" y="400"/>
                  </a:lnTo>
                  <a:lnTo>
                    <a:pt x="262" y="399"/>
                  </a:lnTo>
                  <a:lnTo>
                    <a:pt x="283" y="397"/>
                  </a:lnTo>
                  <a:lnTo>
                    <a:pt x="342" y="382"/>
                  </a:lnTo>
                  <a:lnTo>
                    <a:pt x="386" y="355"/>
                  </a:lnTo>
                  <a:lnTo>
                    <a:pt x="384" y="352"/>
                  </a:lnTo>
                  <a:lnTo>
                    <a:pt x="369" y="330"/>
                  </a:lnTo>
                  <a:lnTo>
                    <a:pt x="367" y="323"/>
                  </a:lnTo>
                  <a:lnTo>
                    <a:pt x="367" y="320"/>
                  </a:lnTo>
                  <a:lnTo>
                    <a:pt x="366" y="318"/>
                  </a:lnTo>
                  <a:lnTo>
                    <a:pt x="366" y="309"/>
                  </a:lnTo>
                  <a:lnTo>
                    <a:pt x="368" y="302"/>
                  </a:lnTo>
                  <a:lnTo>
                    <a:pt x="370" y="294"/>
                  </a:lnTo>
                  <a:lnTo>
                    <a:pt x="372" y="286"/>
                  </a:lnTo>
                  <a:lnTo>
                    <a:pt x="375" y="279"/>
                  </a:lnTo>
                  <a:lnTo>
                    <a:pt x="377" y="272"/>
                  </a:lnTo>
                  <a:lnTo>
                    <a:pt x="385" y="253"/>
                  </a:lnTo>
                  <a:lnTo>
                    <a:pt x="390" y="233"/>
                  </a:lnTo>
                  <a:lnTo>
                    <a:pt x="394" y="213"/>
                  </a:lnTo>
                  <a:lnTo>
                    <a:pt x="395" y="192"/>
                  </a:lnTo>
                  <a:lnTo>
                    <a:pt x="379" y="118"/>
                  </a:lnTo>
                  <a:lnTo>
                    <a:pt x="337" y="57"/>
                  </a:lnTo>
                  <a:lnTo>
                    <a:pt x="275" y="1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10"/>
            <p:cNvSpPr>
              <a:spLocks/>
            </p:cNvSpPr>
            <p:nvPr/>
          </p:nvSpPr>
          <p:spPr bwMode="auto">
            <a:xfrm>
              <a:off x="549" y="59"/>
              <a:ext cx="285" cy="345"/>
            </a:xfrm>
            <a:custGeom>
              <a:avLst/>
              <a:gdLst>
                <a:gd name="T0" fmla="+- 0 810 549"/>
                <a:gd name="T1" fmla="*/ T0 w 285"/>
                <a:gd name="T2" fmla="+- 0 295 59"/>
                <a:gd name="T3" fmla="*/ 295 h 345"/>
                <a:gd name="T4" fmla="+- 0 581 549"/>
                <a:gd name="T5" fmla="*/ T4 w 285"/>
                <a:gd name="T6" fmla="+- 0 295 59"/>
                <a:gd name="T7" fmla="*/ 295 h 345"/>
                <a:gd name="T8" fmla="+- 0 591 549"/>
                <a:gd name="T9" fmla="*/ T8 w 285"/>
                <a:gd name="T10" fmla="+- 0 322 59"/>
                <a:gd name="T11" fmla="*/ 322 h 345"/>
                <a:gd name="T12" fmla="+- 0 603 549"/>
                <a:gd name="T13" fmla="*/ T12 w 285"/>
                <a:gd name="T14" fmla="+- 0 345 59"/>
                <a:gd name="T15" fmla="*/ 345 h 345"/>
                <a:gd name="T16" fmla="+- 0 617 549"/>
                <a:gd name="T17" fmla="*/ T16 w 285"/>
                <a:gd name="T18" fmla="+- 0 362 59"/>
                <a:gd name="T19" fmla="*/ 362 h 345"/>
                <a:gd name="T20" fmla="+- 0 631 549"/>
                <a:gd name="T21" fmla="*/ T20 w 285"/>
                <a:gd name="T22" fmla="+- 0 376 59"/>
                <a:gd name="T23" fmla="*/ 376 h 345"/>
                <a:gd name="T24" fmla="+- 0 652 549"/>
                <a:gd name="T25" fmla="*/ T24 w 285"/>
                <a:gd name="T26" fmla="+- 0 391 59"/>
                <a:gd name="T27" fmla="*/ 391 h 345"/>
                <a:gd name="T28" fmla="+- 0 671 549"/>
                <a:gd name="T29" fmla="*/ T28 w 285"/>
                <a:gd name="T30" fmla="+- 0 400 59"/>
                <a:gd name="T31" fmla="*/ 400 h 345"/>
                <a:gd name="T32" fmla="+- 0 684 549"/>
                <a:gd name="T33" fmla="*/ T32 w 285"/>
                <a:gd name="T34" fmla="+- 0 403 59"/>
                <a:gd name="T35" fmla="*/ 403 h 345"/>
                <a:gd name="T36" fmla="+- 0 689 549"/>
                <a:gd name="T37" fmla="*/ T36 w 285"/>
                <a:gd name="T38" fmla="+- 0 404 59"/>
                <a:gd name="T39" fmla="*/ 404 h 345"/>
                <a:gd name="T40" fmla="+- 0 694 549"/>
                <a:gd name="T41" fmla="*/ T40 w 285"/>
                <a:gd name="T42" fmla="+- 0 404 59"/>
                <a:gd name="T43" fmla="*/ 404 h 345"/>
                <a:gd name="T44" fmla="+- 0 699 549"/>
                <a:gd name="T45" fmla="*/ T44 w 285"/>
                <a:gd name="T46" fmla="+- 0 403 59"/>
                <a:gd name="T47" fmla="*/ 403 h 345"/>
                <a:gd name="T48" fmla="+- 0 712 549"/>
                <a:gd name="T49" fmla="*/ T48 w 285"/>
                <a:gd name="T50" fmla="+- 0 400 59"/>
                <a:gd name="T51" fmla="*/ 400 h 345"/>
                <a:gd name="T52" fmla="+- 0 730 549"/>
                <a:gd name="T53" fmla="*/ T52 w 285"/>
                <a:gd name="T54" fmla="+- 0 391 59"/>
                <a:gd name="T55" fmla="*/ 391 h 345"/>
                <a:gd name="T56" fmla="+- 0 751 549"/>
                <a:gd name="T57" fmla="*/ T56 w 285"/>
                <a:gd name="T58" fmla="+- 0 377 59"/>
                <a:gd name="T59" fmla="*/ 377 h 345"/>
                <a:gd name="T60" fmla="+- 0 766 549"/>
                <a:gd name="T61" fmla="*/ T60 w 285"/>
                <a:gd name="T62" fmla="+- 0 363 59"/>
                <a:gd name="T63" fmla="*/ 363 h 345"/>
                <a:gd name="T64" fmla="+- 0 779 549"/>
                <a:gd name="T65" fmla="*/ T64 w 285"/>
                <a:gd name="T66" fmla="+- 0 345 59"/>
                <a:gd name="T67" fmla="*/ 345 h 345"/>
                <a:gd name="T68" fmla="+- 0 791 549"/>
                <a:gd name="T69" fmla="*/ T68 w 285"/>
                <a:gd name="T70" fmla="+- 0 323 59"/>
                <a:gd name="T71" fmla="*/ 323 h 345"/>
                <a:gd name="T72" fmla="+- 0 802 549"/>
                <a:gd name="T73" fmla="*/ T72 w 285"/>
                <a:gd name="T74" fmla="+- 0 295 59"/>
                <a:gd name="T75" fmla="*/ 295 h 345"/>
                <a:gd name="T76" fmla="+- 0 810 549"/>
                <a:gd name="T77" fmla="*/ T76 w 285"/>
                <a:gd name="T78" fmla="+- 0 295 59"/>
                <a:gd name="T79" fmla="*/ 295 h 345"/>
                <a:gd name="T80" fmla="+- 0 810 549"/>
                <a:gd name="T81" fmla="*/ T80 w 285"/>
                <a:gd name="T82" fmla="+- 0 295 59"/>
                <a:gd name="T83" fmla="*/ 295 h 345"/>
                <a:gd name="T84" fmla="+- 0 810 549"/>
                <a:gd name="T85" fmla="*/ T84 w 285"/>
                <a:gd name="T86" fmla="+- 0 295 59"/>
                <a:gd name="T87" fmla="*/ 295 h 345"/>
                <a:gd name="T88" fmla="+- 0 802 549"/>
                <a:gd name="T89" fmla="*/ T88 w 285"/>
                <a:gd name="T90" fmla="+- 0 295 59"/>
                <a:gd name="T91" fmla="*/ 295 h 345"/>
                <a:gd name="T92" fmla="+- 0 806 549"/>
                <a:gd name="T93" fmla="*/ T92 w 285"/>
                <a:gd name="T94" fmla="+- 0 296 59"/>
                <a:gd name="T95" fmla="*/ 296 h 345"/>
                <a:gd name="T96" fmla="+- 0 810 549"/>
                <a:gd name="T97" fmla="*/ T96 w 285"/>
                <a:gd name="T98" fmla="+- 0 295 59"/>
                <a:gd name="T99" fmla="*/ 295 h 345"/>
                <a:gd name="T100" fmla="+- 0 569 549"/>
                <a:gd name="T101" fmla="*/ T100 w 285"/>
                <a:gd name="T102" fmla="+- 0 217 59"/>
                <a:gd name="T103" fmla="*/ 217 h 345"/>
                <a:gd name="T104" fmla="+- 0 560 549"/>
                <a:gd name="T105" fmla="*/ T104 w 285"/>
                <a:gd name="T106" fmla="+- 0 218 59"/>
                <a:gd name="T107" fmla="*/ 218 h 345"/>
                <a:gd name="T108" fmla="+- 0 552 549"/>
                <a:gd name="T109" fmla="*/ T108 w 285"/>
                <a:gd name="T110" fmla="+- 0 226 59"/>
                <a:gd name="T111" fmla="*/ 226 h 345"/>
                <a:gd name="T112" fmla="+- 0 549 549"/>
                <a:gd name="T113" fmla="*/ T112 w 285"/>
                <a:gd name="T114" fmla="+- 0 242 59"/>
                <a:gd name="T115" fmla="*/ 242 h 345"/>
                <a:gd name="T116" fmla="+- 0 556 549"/>
                <a:gd name="T117" fmla="*/ T116 w 285"/>
                <a:gd name="T118" fmla="+- 0 278 59"/>
                <a:gd name="T119" fmla="*/ 278 h 345"/>
                <a:gd name="T120" fmla="+- 0 567 549"/>
                <a:gd name="T121" fmla="*/ T120 w 285"/>
                <a:gd name="T122" fmla="+- 0 294 59"/>
                <a:gd name="T123" fmla="*/ 294 h 345"/>
                <a:gd name="T124" fmla="+- 0 576 549"/>
                <a:gd name="T125" fmla="*/ T124 w 285"/>
                <a:gd name="T126" fmla="+- 0 296 59"/>
                <a:gd name="T127" fmla="*/ 296 h 345"/>
                <a:gd name="T128" fmla="+- 0 581 549"/>
                <a:gd name="T129" fmla="*/ T128 w 285"/>
                <a:gd name="T130" fmla="+- 0 295 59"/>
                <a:gd name="T131" fmla="*/ 295 h 345"/>
                <a:gd name="T132" fmla="+- 0 810 549"/>
                <a:gd name="T133" fmla="*/ T132 w 285"/>
                <a:gd name="T134" fmla="+- 0 295 59"/>
                <a:gd name="T135" fmla="*/ 295 h 345"/>
                <a:gd name="T136" fmla="+- 0 816 549"/>
                <a:gd name="T137" fmla="*/ T136 w 285"/>
                <a:gd name="T138" fmla="+- 0 294 59"/>
                <a:gd name="T139" fmla="*/ 294 h 345"/>
                <a:gd name="T140" fmla="+- 0 826 549"/>
                <a:gd name="T141" fmla="*/ T140 w 285"/>
                <a:gd name="T142" fmla="+- 0 279 59"/>
                <a:gd name="T143" fmla="*/ 279 h 345"/>
                <a:gd name="T144" fmla="+- 0 833 549"/>
                <a:gd name="T145" fmla="*/ T144 w 285"/>
                <a:gd name="T146" fmla="+- 0 243 59"/>
                <a:gd name="T147" fmla="*/ 243 h 345"/>
                <a:gd name="T148" fmla="+- 0 831 549"/>
                <a:gd name="T149" fmla="*/ T148 w 285"/>
                <a:gd name="T150" fmla="+- 0 226 59"/>
                <a:gd name="T151" fmla="*/ 226 h 345"/>
                <a:gd name="T152" fmla="+- 0 823 549"/>
                <a:gd name="T153" fmla="*/ T152 w 285"/>
                <a:gd name="T154" fmla="+- 0 218 59"/>
                <a:gd name="T155" fmla="*/ 218 h 345"/>
                <a:gd name="T156" fmla="+- 0 816 549"/>
                <a:gd name="T157" fmla="*/ T156 w 285"/>
                <a:gd name="T158" fmla="+- 0 218 59"/>
                <a:gd name="T159" fmla="*/ 218 h 345"/>
                <a:gd name="T160" fmla="+- 0 575 549"/>
                <a:gd name="T161" fmla="*/ T160 w 285"/>
                <a:gd name="T162" fmla="+- 0 218 59"/>
                <a:gd name="T163" fmla="*/ 218 h 345"/>
                <a:gd name="T164" fmla="+- 0 569 549"/>
                <a:gd name="T165" fmla="*/ T164 w 285"/>
                <a:gd name="T166" fmla="+- 0 217 59"/>
                <a:gd name="T167" fmla="*/ 217 h 345"/>
                <a:gd name="T168" fmla="+- 0 694 549"/>
                <a:gd name="T169" fmla="*/ T168 w 285"/>
                <a:gd name="T170" fmla="+- 0 59 59"/>
                <a:gd name="T171" fmla="*/ 59 h 345"/>
                <a:gd name="T172" fmla="+- 0 689 549"/>
                <a:gd name="T173" fmla="*/ T172 w 285"/>
                <a:gd name="T174" fmla="+- 0 59 59"/>
                <a:gd name="T175" fmla="*/ 59 h 345"/>
                <a:gd name="T176" fmla="+- 0 644 549"/>
                <a:gd name="T177" fmla="*/ T176 w 285"/>
                <a:gd name="T178" fmla="+- 0 68 59"/>
                <a:gd name="T179" fmla="*/ 68 h 345"/>
                <a:gd name="T180" fmla="+- 0 607 549"/>
                <a:gd name="T181" fmla="*/ T180 w 285"/>
                <a:gd name="T182" fmla="+- 0 93 59"/>
                <a:gd name="T183" fmla="*/ 93 h 345"/>
                <a:gd name="T184" fmla="+- 0 582 549"/>
                <a:gd name="T185" fmla="*/ T184 w 285"/>
                <a:gd name="T186" fmla="+- 0 130 59"/>
                <a:gd name="T187" fmla="*/ 130 h 345"/>
                <a:gd name="T188" fmla="+- 0 573 549"/>
                <a:gd name="T189" fmla="*/ T188 w 285"/>
                <a:gd name="T190" fmla="+- 0 175 59"/>
                <a:gd name="T191" fmla="*/ 175 h 345"/>
                <a:gd name="T192" fmla="+- 0 574 549"/>
                <a:gd name="T193" fmla="*/ T192 w 285"/>
                <a:gd name="T194" fmla="+- 0 183 59"/>
                <a:gd name="T195" fmla="*/ 183 h 345"/>
                <a:gd name="T196" fmla="+- 0 575 549"/>
                <a:gd name="T197" fmla="*/ T196 w 285"/>
                <a:gd name="T198" fmla="+- 0 208 59"/>
                <a:gd name="T199" fmla="*/ 208 h 345"/>
                <a:gd name="T200" fmla="+- 0 575 549"/>
                <a:gd name="T201" fmla="*/ T200 w 285"/>
                <a:gd name="T202" fmla="+- 0 218 59"/>
                <a:gd name="T203" fmla="*/ 218 h 345"/>
                <a:gd name="T204" fmla="+- 0 808 549"/>
                <a:gd name="T205" fmla="*/ T204 w 285"/>
                <a:gd name="T206" fmla="+- 0 218 59"/>
                <a:gd name="T207" fmla="*/ 218 h 345"/>
                <a:gd name="T208" fmla="+- 0 808 549"/>
                <a:gd name="T209" fmla="*/ T208 w 285"/>
                <a:gd name="T210" fmla="+- 0 208 59"/>
                <a:gd name="T211" fmla="*/ 208 h 345"/>
                <a:gd name="T212" fmla="+- 0 809 549"/>
                <a:gd name="T213" fmla="*/ T212 w 285"/>
                <a:gd name="T214" fmla="+- 0 183 59"/>
                <a:gd name="T215" fmla="*/ 183 h 345"/>
                <a:gd name="T216" fmla="+- 0 809 549"/>
                <a:gd name="T217" fmla="*/ T216 w 285"/>
                <a:gd name="T218" fmla="+- 0 175 59"/>
                <a:gd name="T219" fmla="*/ 175 h 345"/>
                <a:gd name="T220" fmla="+- 0 800 549"/>
                <a:gd name="T221" fmla="*/ T220 w 285"/>
                <a:gd name="T222" fmla="+- 0 130 59"/>
                <a:gd name="T223" fmla="*/ 130 h 345"/>
                <a:gd name="T224" fmla="+- 0 775 549"/>
                <a:gd name="T225" fmla="*/ T224 w 285"/>
                <a:gd name="T226" fmla="+- 0 93 59"/>
                <a:gd name="T227" fmla="*/ 93 h 345"/>
                <a:gd name="T228" fmla="+- 0 739 549"/>
                <a:gd name="T229" fmla="*/ T228 w 285"/>
                <a:gd name="T230" fmla="+- 0 68 59"/>
                <a:gd name="T231" fmla="*/ 68 h 345"/>
                <a:gd name="T232" fmla="+- 0 694 549"/>
                <a:gd name="T233" fmla="*/ T232 w 285"/>
                <a:gd name="T234" fmla="+- 0 59 59"/>
                <a:gd name="T235" fmla="*/ 59 h 345"/>
                <a:gd name="T236" fmla="+- 0 813 549"/>
                <a:gd name="T237" fmla="*/ T236 w 285"/>
                <a:gd name="T238" fmla="+- 0 217 59"/>
                <a:gd name="T239" fmla="*/ 217 h 345"/>
                <a:gd name="T240" fmla="+- 0 808 549"/>
                <a:gd name="T241" fmla="*/ T240 w 285"/>
                <a:gd name="T242" fmla="+- 0 218 59"/>
                <a:gd name="T243" fmla="*/ 218 h 345"/>
                <a:gd name="T244" fmla="+- 0 816 549"/>
                <a:gd name="T245" fmla="*/ T244 w 285"/>
                <a:gd name="T246" fmla="+- 0 218 59"/>
                <a:gd name="T247" fmla="*/ 218 h 345"/>
                <a:gd name="T248" fmla="+- 0 813 549"/>
                <a:gd name="T249" fmla="*/ T248 w 285"/>
                <a:gd name="T250" fmla="+- 0 217 59"/>
                <a:gd name="T251" fmla="*/ 217 h 3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285" h="345">
                  <a:moveTo>
                    <a:pt x="261" y="236"/>
                  </a:moveTo>
                  <a:lnTo>
                    <a:pt x="32" y="236"/>
                  </a:lnTo>
                  <a:lnTo>
                    <a:pt x="42" y="263"/>
                  </a:lnTo>
                  <a:lnTo>
                    <a:pt x="54" y="286"/>
                  </a:lnTo>
                  <a:lnTo>
                    <a:pt x="68" y="303"/>
                  </a:lnTo>
                  <a:lnTo>
                    <a:pt x="82" y="317"/>
                  </a:lnTo>
                  <a:lnTo>
                    <a:pt x="103" y="332"/>
                  </a:lnTo>
                  <a:lnTo>
                    <a:pt x="122" y="341"/>
                  </a:lnTo>
                  <a:lnTo>
                    <a:pt x="135" y="344"/>
                  </a:lnTo>
                  <a:lnTo>
                    <a:pt x="140" y="345"/>
                  </a:lnTo>
                  <a:lnTo>
                    <a:pt x="145" y="345"/>
                  </a:lnTo>
                  <a:lnTo>
                    <a:pt x="150" y="344"/>
                  </a:lnTo>
                  <a:lnTo>
                    <a:pt x="163" y="341"/>
                  </a:lnTo>
                  <a:lnTo>
                    <a:pt x="181" y="332"/>
                  </a:lnTo>
                  <a:lnTo>
                    <a:pt x="202" y="318"/>
                  </a:lnTo>
                  <a:lnTo>
                    <a:pt x="217" y="304"/>
                  </a:lnTo>
                  <a:lnTo>
                    <a:pt x="230" y="286"/>
                  </a:lnTo>
                  <a:lnTo>
                    <a:pt x="242" y="264"/>
                  </a:lnTo>
                  <a:lnTo>
                    <a:pt x="253" y="236"/>
                  </a:lnTo>
                  <a:lnTo>
                    <a:pt x="261" y="236"/>
                  </a:lnTo>
                  <a:close/>
                  <a:moveTo>
                    <a:pt x="261" y="236"/>
                  </a:moveTo>
                  <a:lnTo>
                    <a:pt x="253" y="236"/>
                  </a:lnTo>
                  <a:lnTo>
                    <a:pt x="257" y="237"/>
                  </a:lnTo>
                  <a:lnTo>
                    <a:pt x="261" y="236"/>
                  </a:lnTo>
                  <a:close/>
                  <a:moveTo>
                    <a:pt x="20" y="158"/>
                  </a:moveTo>
                  <a:lnTo>
                    <a:pt x="11" y="159"/>
                  </a:lnTo>
                  <a:lnTo>
                    <a:pt x="3" y="167"/>
                  </a:lnTo>
                  <a:lnTo>
                    <a:pt x="0" y="183"/>
                  </a:lnTo>
                  <a:lnTo>
                    <a:pt x="7" y="219"/>
                  </a:lnTo>
                  <a:lnTo>
                    <a:pt x="18" y="235"/>
                  </a:lnTo>
                  <a:lnTo>
                    <a:pt x="27" y="237"/>
                  </a:lnTo>
                  <a:lnTo>
                    <a:pt x="32" y="236"/>
                  </a:lnTo>
                  <a:lnTo>
                    <a:pt x="261" y="236"/>
                  </a:lnTo>
                  <a:lnTo>
                    <a:pt x="267" y="235"/>
                  </a:lnTo>
                  <a:lnTo>
                    <a:pt x="277" y="220"/>
                  </a:lnTo>
                  <a:lnTo>
                    <a:pt x="284" y="184"/>
                  </a:lnTo>
                  <a:lnTo>
                    <a:pt x="282" y="167"/>
                  </a:lnTo>
                  <a:lnTo>
                    <a:pt x="274" y="159"/>
                  </a:lnTo>
                  <a:lnTo>
                    <a:pt x="267" y="159"/>
                  </a:lnTo>
                  <a:lnTo>
                    <a:pt x="26" y="159"/>
                  </a:lnTo>
                  <a:lnTo>
                    <a:pt x="20" y="158"/>
                  </a:lnTo>
                  <a:close/>
                  <a:moveTo>
                    <a:pt x="145" y="0"/>
                  </a:moveTo>
                  <a:lnTo>
                    <a:pt x="140" y="0"/>
                  </a:lnTo>
                  <a:lnTo>
                    <a:pt x="95" y="9"/>
                  </a:lnTo>
                  <a:lnTo>
                    <a:pt x="58" y="34"/>
                  </a:lnTo>
                  <a:lnTo>
                    <a:pt x="33" y="71"/>
                  </a:lnTo>
                  <a:lnTo>
                    <a:pt x="24" y="116"/>
                  </a:lnTo>
                  <a:lnTo>
                    <a:pt x="25" y="124"/>
                  </a:lnTo>
                  <a:lnTo>
                    <a:pt x="26" y="149"/>
                  </a:lnTo>
                  <a:lnTo>
                    <a:pt x="26" y="159"/>
                  </a:lnTo>
                  <a:lnTo>
                    <a:pt x="259" y="159"/>
                  </a:lnTo>
                  <a:lnTo>
                    <a:pt x="259" y="149"/>
                  </a:lnTo>
                  <a:lnTo>
                    <a:pt x="260" y="124"/>
                  </a:lnTo>
                  <a:lnTo>
                    <a:pt x="260" y="116"/>
                  </a:lnTo>
                  <a:lnTo>
                    <a:pt x="251" y="71"/>
                  </a:lnTo>
                  <a:lnTo>
                    <a:pt x="226" y="34"/>
                  </a:lnTo>
                  <a:lnTo>
                    <a:pt x="190" y="9"/>
                  </a:lnTo>
                  <a:lnTo>
                    <a:pt x="145" y="0"/>
                  </a:lnTo>
                  <a:close/>
                  <a:moveTo>
                    <a:pt x="264" y="158"/>
                  </a:moveTo>
                  <a:lnTo>
                    <a:pt x="259" y="159"/>
                  </a:lnTo>
                  <a:lnTo>
                    <a:pt x="267" y="159"/>
                  </a:lnTo>
                  <a:lnTo>
                    <a:pt x="264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9"/>
            <p:cNvSpPr>
              <a:spLocks/>
            </p:cNvSpPr>
            <p:nvPr/>
          </p:nvSpPr>
          <p:spPr bwMode="auto">
            <a:xfrm>
              <a:off x="590" y="45"/>
              <a:ext cx="249" cy="148"/>
            </a:xfrm>
            <a:custGeom>
              <a:avLst/>
              <a:gdLst>
                <a:gd name="T0" fmla="+- 0 685 590"/>
                <a:gd name="T1" fmla="*/ T0 w 249"/>
                <a:gd name="T2" fmla="+- 0 46 46"/>
                <a:gd name="T3" fmla="*/ 46 h 148"/>
                <a:gd name="T4" fmla="+- 0 618 590"/>
                <a:gd name="T5" fmla="*/ T4 w 249"/>
                <a:gd name="T6" fmla="+- 0 61 46"/>
                <a:gd name="T7" fmla="*/ 61 h 148"/>
                <a:gd name="T8" fmla="+- 0 590 590"/>
                <a:gd name="T9" fmla="*/ T8 w 249"/>
                <a:gd name="T10" fmla="+- 0 85 46"/>
                <a:gd name="T11" fmla="*/ 85 h 148"/>
                <a:gd name="T12" fmla="+- 0 596 590"/>
                <a:gd name="T13" fmla="*/ T12 w 249"/>
                <a:gd name="T14" fmla="+- 0 148 46"/>
                <a:gd name="T15" fmla="*/ 148 h 148"/>
                <a:gd name="T16" fmla="+- 0 609 590"/>
                <a:gd name="T17" fmla="*/ T16 w 249"/>
                <a:gd name="T18" fmla="+- 0 180 46"/>
                <a:gd name="T19" fmla="*/ 180 h 148"/>
                <a:gd name="T20" fmla="+- 0 640 590"/>
                <a:gd name="T21" fmla="*/ T20 w 249"/>
                <a:gd name="T22" fmla="+- 0 192 46"/>
                <a:gd name="T23" fmla="*/ 192 h 148"/>
                <a:gd name="T24" fmla="+- 0 699 590"/>
                <a:gd name="T25" fmla="*/ T24 w 249"/>
                <a:gd name="T26" fmla="+- 0 193 46"/>
                <a:gd name="T27" fmla="*/ 193 h 148"/>
                <a:gd name="T28" fmla="+- 0 673 590"/>
                <a:gd name="T29" fmla="*/ T28 w 249"/>
                <a:gd name="T30" fmla="+- 0 168 46"/>
                <a:gd name="T31" fmla="*/ 168 h 148"/>
                <a:gd name="T32" fmla="+- 0 663 590"/>
                <a:gd name="T33" fmla="*/ T32 w 249"/>
                <a:gd name="T34" fmla="+- 0 151 46"/>
                <a:gd name="T35" fmla="*/ 151 h 148"/>
                <a:gd name="T36" fmla="+- 0 667 590"/>
                <a:gd name="T37" fmla="*/ T36 w 249"/>
                <a:gd name="T38" fmla="+- 0 134 46"/>
                <a:gd name="T39" fmla="*/ 134 h 148"/>
                <a:gd name="T40" fmla="+- 0 685 590"/>
                <a:gd name="T41" fmla="*/ T40 w 249"/>
                <a:gd name="T42" fmla="+- 0 108 46"/>
                <a:gd name="T43" fmla="*/ 108 h 148"/>
                <a:gd name="T44" fmla="+- 0 751 590"/>
                <a:gd name="T45" fmla="*/ T44 w 249"/>
                <a:gd name="T46" fmla="+- 0 108 46"/>
                <a:gd name="T47" fmla="*/ 108 h 148"/>
                <a:gd name="T48" fmla="+- 0 754 590"/>
                <a:gd name="T49" fmla="*/ T48 w 249"/>
                <a:gd name="T50" fmla="+- 0 106 46"/>
                <a:gd name="T51" fmla="*/ 106 h 148"/>
                <a:gd name="T52" fmla="+- 0 801 590"/>
                <a:gd name="T53" fmla="*/ T52 w 249"/>
                <a:gd name="T54" fmla="+- 0 104 46"/>
                <a:gd name="T55" fmla="*/ 104 h 148"/>
                <a:gd name="T56" fmla="+- 0 838 590"/>
                <a:gd name="T57" fmla="*/ T56 w 249"/>
                <a:gd name="T58" fmla="+- 0 100 46"/>
                <a:gd name="T59" fmla="*/ 100 h 148"/>
                <a:gd name="T60" fmla="+- 0 838 590"/>
                <a:gd name="T61" fmla="*/ T60 w 249"/>
                <a:gd name="T62" fmla="+- 0 93 46"/>
                <a:gd name="T63" fmla="*/ 93 h 148"/>
                <a:gd name="T64" fmla="+- 0 823 590"/>
                <a:gd name="T65" fmla="*/ T64 w 249"/>
                <a:gd name="T66" fmla="+- 0 87 46"/>
                <a:gd name="T67" fmla="*/ 87 h 148"/>
                <a:gd name="T68" fmla="+- 0 814 590"/>
                <a:gd name="T69" fmla="*/ T68 w 249"/>
                <a:gd name="T70" fmla="+- 0 85 46"/>
                <a:gd name="T71" fmla="*/ 85 h 148"/>
                <a:gd name="T72" fmla="+- 0 793 590"/>
                <a:gd name="T73" fmla="*/ T72 w 249"/>
                <a:gd name="T74" fmla="+- 0 52 46"/>
                <a:gd name="T75" fmla="*/ 52 h 148"/>
                <a:gd name="T76" fmla="+- 0 685 590"/>
                <a:gd name="T77" fmla="*/ T76 w 249"/>
                <a:gd name="T78" fmla="+- 0 46 46"/>
                <a:gd name="T79" fmla="*/ 46 h 148"/>
                <a:gd name="T80" fmla="+- 0 751 590"/>
                <a:gd name="T81" fmla="*/ T80 w 249"/>
                <a:gd name="T82" fmla="+- 0 108 46"/>
                <a:gd name="T83" fmla="*/ 108 h 148"/>
                <a:gd name="T84" fmla="+- 0 685 590"/>
                <a:gd name="T85" fmla="*/ T84 w 249"/>
                <a:gd name="T86" fmla="+- 0 108 46"/>
                <a:gd name="T87" fmla="*/ 108 h 148"/>
                <a:gd name="T88" fmla="+- 0 693 590"/>
                <a:gd name="T89" fmla="*/ T88 w 249"/>
                <a:gd name="T90" fmla="+- 0 156 46"/>
                <a:gd name="T91" fmla="*/ 156 h 148"/>
                <a:gd name="T92" fmla="+- 0 704 590"/>
                <a:gd name="T93" fmla="*/ T92 w 249"/>
                <a:gd name="T94" fmla="+- 0 180 46"/>
                <a:gd name="T95" fmla="*/ 180 h 148"/>
                <a:gd name="T96" fmla="+- 0 724 590"/>
                <a:gd name="T97" fmla="*/ T96 w 249"/>
                <a:gd name="T98" fmla="+- 0 190 46"/>
                <a:gd name="T99" fmla="*/ 190 h 148"/>
                <a:gd name="T100" fmla="+- 0 760 590"/>
                <a:gd name="T101" fmla="*/ T100 w 249"/>
                <a:gd name="T102" fmla="+- 0 193 46"/>
                <a:gd name="T103" fmla="*/ 193 h 148"/>
                <a:gd name="T104" fmla="+- 0 737 590"/>
                <a:gd name="T105" fmla="*/ T104 w 249"/>
                <a:gd name="T106" fmla="+- 0 143 46"/>
                <a:gd name="T107" fmla="*/ 143 h 148"/>
                <a:gd name="T108" fmla="+- 0 734 590"/>
                <a:gd name="T109" fmla="*/ T108 w 249"/>
                <a:gd name="T110" fmla="+- 0 116 46"/>
                <a:gd name="T111" fmla="*/ 116 h 148"/>
                <a:gd name="T112" fmla="+- 0 751 590"/>
                <a:gd name="T113" fmla="*/ T112 w 249"/>
                <a:gd name="T114" fmla="+- 0 108 46"/>
                <a:gd name="T115" fmla="*/ 108 h 1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249" h="148">
                  <a:moveTo>
                    <a:pt x="95" y="0"/>
                  </a:moveTo>
                  <a:lnTo>
                    <a:pt x="28" y="15"/>
                  </a:lnTo>
                  <a:lnTo>
                    <a:pt x="0" y="39"/>
                  </a:lnTo>
                  <a:lnTo>
                    <a:pt x="6" y="102"/>
                  </a:lnTo>
                  <a:lnTo>
                    <a:pt x="19" y="134"/>
                  </a:lnTo>
                  <a:lnTo>
                    <a:pt x="50" y="146"/>
                  </a:lnTo>
                  <a:lnTo>
                    <a:pt x="109" y="147"/>
                  </a:lnTo>
                  <a:lnTo>
                    <a:pt x="83" y="122"/>
                  </a:lnTo>
                  <a:lnTo>
                    <a:pt x="73" y="105"/>
                  </a:lnTo>
                  <a:lnTo>
                    <a:pt x="77" y="88"/>
                  </a:lnTo>
                  <a:lnTo>
                    <a:pt x="95" y="62"/>
                  </a:lnTo>
                  <a:lnTo>
                    <a:pt x="161" y="62"/>
                  </a:lnTo>
                  <a:lnTo>
                    <a:pt x="164" y="60"/>
                  </a:lnTo>
                  <a:lnTo>
                    <a:pt x="211" y="58"/>
                  </a:lnTo>
                  <a:lnTo>
                    <a:pt x="248" y="54"/>
                  </a:lnTo>
                  <a:lnTo>
                    <a:pt x="248" y="47"/>
                  </a:lnTo>
                  <a:lnTo>
                    <a:pt x="233" y="41"/>
                  </a:lnTo>
                  <a:lnTo>
                    <a:pt x="224" y="39"/>
                  </a:lnTo>
                  <a:lnTo>
                    <a:pt x="203" y="6"/>
                  </a:lnTo>
                  <a:lnTo>
                    <a:pt x="95" y="0"/>
                  </a:lnTo>
                  <a:close/>
                  <a:moveTo>
                    <a:pt x="161" y="62"/>
                  </a:moveTo>
                  <a:lnTo>
                    <a:pt x="95" y="62"/>
                  </a:lnTo>
                  <a:lnTo>
                    <a:pt x="103" y="110"/>
                  </a:lnTo>
                  <a:lnTo>
                    <a:pt x="114" y="134"/>
                  </a:lnTo>
                  <a:lnTo>
                    <a:pt x="134" y="144"/>
                  </a:lnTo>
                  <a:lnTo>
                    <a:pt x="170" y="147"/>
                  </a:lnTo>
                  <a:lnTo>
                    <a:pt x="147" y="97"/>
                  </a:lnTo>
                  <a:lnTo>
                    <a:pt x="144" y="70"/>
                  </a:lnTo>
                  <a:lnTo>
                    <a:pt x="161" y="62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7"/>
            <p:cNvSpPr>
              <a:spLocks/>
            </p:cNvSpPr>
            <p:nvPr/>
          </p:nvSpPr>
          <p:spPr bwMode="auto">
            <a:xfrm>
              <a:off x="143" y="153"/>
              <a:ext cx="263" cy="319"/>
            </a:xfrm>
            <a:custGeom>
              <a:avLst/>
              <a:gdLst>
                <a:gd name="T0" fmla="+- 0 376 143"/>
                <a:gd name="T1" fmla="*/ T0 w 263"/>
                <a:gd name="T2" fmla="+- 0 371 153"/>
                <a:gd name="T3" fmla="*/ 371 h 319"/>
                <a:gd name="T4" fmla="+- 0 172 143"/>
                <a:gd name="T5" fmla="*/ T4 w 263"/>
                <a:gd name="T6" fmla="+- 0 371 153"/>
                <a:gd name="T7" fmla="*/ 371 h 319"/>
                <a:gd name="T8" fmla="+- 0 182 143"/>
                <a:gd name="T9" fmla="*/ T8 w 263"/>
                <a:gd name="T10" fmla="+- 0 396 153"/>
                <a:gd name="T11" fmla="*/ 396 h 319"/>
                <a:gd name="T12" fmla="+- 0 193 143"/>
                <a:gd name="T13" fmla="*/ T12 w 263"/>
                <a:gd name="T14" fmla="+- 0 417 153"/>
                <a:gd name="T15" fmla="*/ 417 h 319"/>
                <a:gd name="T16" fmla="+- 0 206 143"/>
                <a:gd name="T17" fmla="*/ T16 w 263"/>
                <a:gd name="T18" fmla="+- 0 433 153"/>
                <a:gd name="T19" fmla="*/ 433 h 319"/>
                <a:gd name="T20" fmla="+- 0 219 143"/>
                <a:gd name="T21" fmla="*/ T20 w 263"/>
                <a:gd name="T22" fmla="+- 0 446 153"/>
                <a:gd name="T23" fmla="*/ 446 h 319"/>
                <a:gd name="T24" fmla="+- 0 238 143"/>
                <a:gd name="T25" fmla="*/ T24 w 263"/>
                <a:gd name="T26" fmla="+- 0 460 153"/>
                <a:gd name="T27" fmla="*/ 460 h 319"/>
                <a:gd name="T28" fmla="+- 0 255 143"/>
                <a:gd name="T29" fmla="*/ T28 w 263"/>
                <a:gd name="T30" fmla="+- 0 467 153"/>
                <a:gd name="T31" fmla="*/ 467 h 319"/>
                <a:gd name="T32" fmla="+- 0 268 143"/>
                <a:gd name="T33" fmla="*/ T32 w 263"/>
                <a:gd name="T34" fmla="+- 0 471 153"/>
                <a:gd name="T35" fmla="*/ 471 h 319"/>
                <a:gd name="T36" fmla="+- 0 272 143"/>
                <a:gd name="T37" fmla="*/ T36 w 263"/>
                <a:gd name="T38" fmla="+- 0 471 153"/>
                <a:gd name="T39" fmla="*/ 471 h 319"/>
                <a:gd name="T40" fmla="+- 0 277 143"/>
                <a:gd name="T41" fmla="*/ T40 w 263"/>
                <a:gd name="T42" fmla="+- 0 471 153"/>
                <a:gd name="T43" fmla="*/ 471 h 319"/>
                <a:gd name="T44" fmla="+- 0 281 143"/>
                <a:gd name="T45" fmla="*/ T44 w 263"/>
                <a:gd name="T46" fmla="+- 0 471 153"/>
                <a:gd name="T47" fmla="*/ 471 h 319"/>
                <a:gd name="T48" fmla="+- 0 293 143"/>
                <a:gd name="T49" fmla="*/ T48 w 263"/>
                <a:gd name="T50" fmla="+- 0 467 153"/>
                <a:gd name="T51" fmla="*/ 467 h 319"/>
                <a:gd name="T52" fmla="+- 0 310 143"/>
                <a:gd name="T53" fmla="*/ T52 w 263"/>
                <a:gd name="T54" fmla="+- 0 460 153"/>
                <a:gd name="T55" fmla="*/ 460 h 319"/>
                <a:gd name="T56" fmla="+- 0 330 143"/>
                <a:gd name="T57" fmla="*/ T56 w 263"/>
                <a:gd name="T58" fmla="+- 0 446 153"/>
                <a:gd name="T59" fmla="*/ 446 h 319"/>
                <a:gd name="T60" fmla="+- 0 343 143"/>
                <a:gd name="T61" fmla="*/ T60 w 263"/>
                <a:gd name="T62" fmla="+- 0 433 153"/>
                <a:gd name="T63" fmla="*/ 433 h 319"/>
                <a:gd name="T64" fmla="+- 0 355 143"/>
                <a:gd name="T65" fmla="*/ T64 w 263"/>
                <a:gd name="T66" fmla="+- 0 417 153"/>
                <a:gd name="T67" fmla="*/ 417 h 319"/>
                <a:gd name="T68" fmla="+- 0 367 143"/>
                <a:gd name="T69" fmla="*/ T68 w 263"/>
                <a:gd name="T70" fmla="+- 0 396 153"/>
                <a:gd name="T71" fmla="*/ 396 h 319"/>
                <a:gd name="T72" fmla="+- 0 376 143"/>
                <a:gd name="T73" fmla="*/ T72 w 263"/>
                <a:gd name="T74" fmla="+- 0 371 153"/>
                <a:gd name="T75" fmla="*/ 371 h 319"/>
                <a:gd name="T76" fmla="+- 0 384 143"/>
                <a:gd name="T77" fmla="*/ T76 w 263"/>
                <a:gd name="T78" fmla="+- 0 371 153"/>
                <a:gd name="T79" fmla="*/ 371 h 319"/>
                <a:gd name="T80" fmla="+- 0 376 143"/>
                <a:gd name="T81" fmla="*/ T80 w 263"/>
                <a:gd name="T82" fmla="+- 0 371 153"/>
                <a:gd name="T83" fmla="*/ 371 h 319"/>
                <a:gd name="T84" fmla="+- 0 381 143"/>
                <a:gd name="T85" fmla="*/ T84 w 263"/>
                <a:gd name="T86" fmla="+- 0 372 153"/>
                <a:gd name="T87" fmla="*/ 372 h 319"/>
                <a:gd name="T88" fmla="+- 0 384 143"/>
                <a:gd name="T89" fmla="*/ T88 w 263"/>
                <a:gd name="T90" fmla="+- 0 371 153"/>
                <a:gd name="T91" fmla="*/ 371 h 319"/>
                <a:gd name="T92" fmla="+- 0 162 143"/>
                <a:gd name="T93" fmla="*/ T92 w 263"/>
                <a:gd name="T94" fmla="+- 0 299 153"/>
                <a:gd name="T95" fmla="*/ 299 h 319"/>
                <a:gd name="T96" fmla="+- 0 153 143"/>
                <a:gd name="T97" fmla="*/ T96 w 263"/>
                <a:gd name="T98" fmla="+- 0 300 153"/>
                <a:gd name="T99" fmla="*/ 300 h 319"/>
                <a:gd name="T100" fmla="+- 0 146 143"/>
                <a:gd name="T101" fmla="*/ T100 w 263"/>
                <a:gd name="T102" fmla="+- 0 307 153"/>
                <a:gd name="T103" fmla="*/ 307 h 319"/>
                <a:gd name="T104" fmla="+- 0 143 143"/>
                <a:gd name="T105" fmla="*/ T104 w 263"/>
                <a:gd name="T106" fmla="+- 0 322 153"/>
                <a:gd name="T107" fmla="*/ 322 h 319"/>
                <a:gd name="T108" fmla="+- 0 150 143"/>
                <a:gd name="T109" fmla="*/ T108 w 263"/>
                <a:gd name="T110" fmla="+- 0 356 153"/>
                <a:gd name="T111" fmla="*/ 356 h 319"/>
                <a:gd name="T112" fmla="+- 0 159 143"/>
                <a:gd name="T113" fmla="*/ T112 w 263"/>
                <a:gd name="T114" fmla="+- 0 369 153"/>
                <a:gd name="T115" fmla="*/ 369 h 319"/>
                <a:gd name="T116" fmla="+- 0 168 143"/>
                <a:gd name="T117" fmla="*/ T116 w 263"/>
                <a:gd name="T118" fmla="+- 0 372 153"/>
                <a:gd name="T119" fmla="*/ 372 h 319"/>
                <a:gd name="T120" fmla="+- 0 172 143"/>
                <a:gd name="T121" fmla="*/ T120 w 263"/>
                <a:gd name="T122" fmla="+- 0 371 153"/>
                <a:gd name="T123" fmla="*/ 371 h 319"/>
                <a:gd name="T124" fmla="+- 0 384 143"/>
                <a:gd name="T125" fmla="*/ T124 w 263"/>
                <a:gd name="T126" fmla="+- 0 371 153"/>
                <a:gd name="T127" fmla="*/ 371 h 319"/>
                <a:gd name="T128" fmla="+- 0 389 143"/>
                <a:gd name="T129" fmla="*/ T128 w 263"/>
                <a:gd name="T130" fmla="+- 0 370 153"/>
                <a:gd name="T131" fmla="*/ 370 h 319"/>
                <a:gd name="T132" fmla="+- 0 399 143"/>
                <a:gd name="T133" fmla="*/ T132 w 263"/>
                <a:gd name="T134" fmla="+- 0 356 153"/>
                <a:gd name="T135" fmla="*/ 356 h 319"/>
                <a:gd name="T136" fmla="+- 0 406 143"/>
                <a:gd name="T137" fmla="*/ T136 w 263"/>
                <a:gd name="T138" fmla="+- 0 322 153"/>
                <a:gd name="T139" fmla="*/ 322 h 319"/>
                <a:gd name="T140" fmla="+- 0 403 143"/>
                <a:gd name="T141" fmla="*/ T140 w 263"/>
                <a:gd name="T142" fmla="+- 0 307 153"/>
                <a:gd name="T143" fmla="*/ 307 h 319"/>
                <a:gd name="T144" fmla="+- 0 396 143"/>
                <a:gd name="T145" fmla="*/ T144 w 263"/>
                <a:gd name="T146" fmla="+- 0 300 153"/>
                <a:gd name="T147" fmla="*/ 300 h 319"/>
                <a:gd name="T148" fmla="+- 0 390 143"/>
                <a:gd name="T149" fmla="*/ T148 w 263"/>
                <a:gd name="T150" fmla="+- 0 299 153"/>
                <a:gd name="T151" fmla="*/ 299 h 319"/>
                <a:gd name="T152" fmla="+- 0 167 143"/>
                <a:gd name="T153" fmla="*/ T152 w 263"/>
                <a:gd name="T154" fmla="+- 0 299 153"/>
                <a:gd name="T155" fmla="*/ 299 h 319"/>
                <a:gd name="T156" fmla="+- 0 162 143"/>
                <a:gd name="T157" fmla="*/ T156 w 263"/>
                <a:gd name="T158" fmla="+- 0 299 153"/>
                <a:gd name="T159" fmla="*/ 299 h 319"/>
                <a:gd name="T160" fmla="+- 0 277 143"/>
                <a:gd name="T161" fmla="*/ T160 w 263"/>
                <a:gd name="T162" fmla="+- 0 153 153"/>
                <a:gd name="T163" fmla="*/ 153 h 319"/>
                <a:gd name="T164" fmla="+- 0 272 143"/>
                <a:gd name="T165" fmla="*/ T164 w 263"/>
                <a:gd name="T166" fmla="+- 0 153 153"/>
                <a:gd name="T167" fmla="*/ 153 h 319"/>
                <a:gd name="T168" fmla="+- 0 231 143"/>
                <a:gd name="T169" fmla="*/ T168 w 263"/>
                <a:gd name="T170" fmla="+- 0 162 153"/>
                <a:gd name="T171" fmla="*/ 162 h 319"/>
                <a:gd name="T172" fmla="+- 0 197 143"/>
                <a:gd name="T173" fmla="*/ T172 w 263"/>
                <a:gd name="T174" fmla="+- 0 184 153"/>
                <a:gd name="T175" fmla="*/ 184 h 319"/>
                <a:gd name="T176" fmla="+- 0 174 143"/>
                <a:gd name="T177" fmla="*/ T176 w 263"/>
                <a:gd name="T178" fmla="+- 0 218 153"/>
                <a:gd name="T179" fmla="*/ 218 h 319"/>
                <a:gd name="T180" fmla="+- 0 166 143"/>
                <a:gd name="T181" fmla="*/ T180 w 263"/>
                <a:gd name="T182" fmla="+- 0 260 153"/>
                <a:gd name="T183" fmla="*/ 260 h 319"/>
                <a:gd name="T184" fmla="+- 0 166 143"/>
                <a:gd name="T185" fmla="*/ T184 w 263"/>
                <a:gd name="T186" fmla="+- 0 266 153"/>
                <a:gd name="T187" fmla="*/ 266 h 319"/>
                <a:gd name="T188" fmla="+- 0 167 143"/>
                <a:gd name="T189" fmla="*/ T188 w 263"/>
                <a:gd name="T190" fmla="+- 0 292 153"/>
                <a:gd name="T191" fmla="*/ 292 h 319"/>
                <a:gd name="T192" fmla="+- 0 167 143"/>
                <a:gd name="T193" fmla="*/ T192 w 263"/>
                <a:gd name="T194" fmla="+- 0 299 153"/>
                <a:gd name="T195" fmla="*/ 299 h 319"/>
                <a:gd name="T196" fmla="+- 0 382 143"/>
                <a:gd name="T197" fmla="*/ T196 w 263"/>
                <a:gd name="T198" fmla="+- 0 299 153"/>
                <a:gd name="T199" fmla="*/ 299 h 319"/>
                <a:gd name="T200" fmla="+- 0 382 143"/>
                <a:gd name="T201" fmla="*/ T200 w 263"/>
                <a:gd name="T202" fmla="+- 0 292 153"/>
                <a:gd name="T203" fmla="*/ 292 h 319"/>
                <a:gd name="T204" fmla="+- 0 383 143"/>
                <a:gd name="T205" fmla="*/ T204 w 263"/>
                <a:gd name="T206" fmla="+- 0 266 153"/>
                <a:gd name="T207" fmla="*/ 266 h 319"/>
                <a:gd name="T208" fmla="+- 0 383 143"/>
                <a:gd name="T209" fmla="*/ T208 w 263"/>
                <a:gd name="T210" fmla="+- 0 260 153"/>
                <a:gd name="T211" fmla="*/ 260 h 319"/>
                <a:gd name="T212" fmla="+- 0 375 143"/>
                <a:gd name="T213" fmla="*/ T212 w 263"/>
                <a:gd name="T214" fmla="+- 0 218 153"/>
                <a:gd name="T215" fmla="*/ 218 h 319"/>
                <a:gd name="T216" fmla="+- 0 352 143"/>
                <a:gd name="T217" fmla="*/ T216 w 263"/>
                <a:gd name="T218" fmla="+- 0 184 153"/>
                <a:gd name="T219" fmla="*/ 184 h 319"/>
                <a:gd name="T220" fmla="+- 0 318 143"/>
                <a:gd name="T221" fmla="*/ T220 w 263"/>
                <a:gd name="T222" fmla="+- 0 162 153"/>
                <a:gd name="T223" fmla="*/ 162 h 319"/>
                <a:gd name="T224" fmla="+- 0 277 143"/>
                <a:gd name="T225" fmla="*/ T224 w 263"/>
                <a:gd name="T226" fmla="+- 0 153 153"/>
                <a:gd name="T227" fmla="*/ 153 h 319"/>
                <a:gd name="T228" fmla="+- 0 387 143"/>
                <a:gd name="T229" fmla="*/ T228 w 263"/>
                <a:gd name="T230" fmla="+- 0 299 153"/>
                <a:gd name="T231" fmla="*/ 299 h 319"/>
                <a:gd name="T232" fmla="+- 0 382 143"/>
                <a:gd name="T233" fmla="*/ T232 w 263"/>
                <a:gd name="T234" fmla="+- 0 299 153"/>
                <a:gd name="T235" fmla="*/ 299 h 319"/>
                <a:gd name="T236" fmla="+- 0 390 143"/>
                <a:gd name="T237" fmla="*/ T236 w 263"/>
                <a:gd name="T238" fmla="+- 0 299 153"/>
                <a:gd name="T239" fmla="*/ 299 h 319"/>
                <a:gd name="T240" fmla="+- 0 387 143"/>
                <a:gd name="T241" fmla="*/ T240 w 263"/>
                <a:gd name="T242" fmla="+- 0 299 153"/>
                <a:gd name="T243" fmla="*/ 299 h 3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63" h="319">
                  <a:moveTo>
                    <a:pt x="233" y="218"/>
                  </a:moveTo>
                  <a:lnTo>
                    <a:pt x="29" y="218"/>
                  </a:lnTo>
                  <a:lnTo>
                    <a:pt x="39" y="243"/>
                  </a:lnTo>
                  <a:lnTo>
                    <a:pt x="50" y="264"/>
                  </a:lnTo>
                  <a:lnTo>
                    <a:pt x="63" y="280"/>
                  </a:lnTo>
                  <a:lnTo>
                    <a:pt x="76" y="293"/>
                  </a:lnTo>
                  <a:lnTo>
                    <a:pt x="95" y="307"/>
                  </a:lnTo>
                  <a:lnTo>
                    <a:pt x="112" y="314"/>
                  </a:lnTo>
                  <a:lnTo>
                    <a:pt x="125" y="318"/>
                  </a:lnTo>
                  <a:lnTo>
                    <a:pt x="129" y="318"/>
                  </a:lnTo>
                  <a:lnTo>
                    <a:pt x="134" y="318"/>
                  </a:lnTo>
                  <a:lnTo>
                    <a:pt x="138" y="318"/>
                  </a:lnTo>
                  <a:lnTo>
                    <a:pt x="150" y="314"/>
                  </a:lnTo>
                  <a:lnTo>
                    <a:pt x="167" y="307"/>
                  </a:lnTo>
                  <a:lnTo>
                    <a:pt x="187" y="293"/>
                  </a:lnTo>
                  <a:lnTo>
                    <a:pt x="200" y="280"/>
                  </a:lnTo>
                  <a:lnTo>
                    <a:pt x="212" y="264"/>
                  </a:lnTo>
                  <a:lnTo>
                    <a:pt x="224" y="243"/>
                  </a:lnTo>
                  <a:lnTo>
                    <a:pt x="233" y="218"/>
                  </a:lnTo>
                  <a:close/>
                  <a:moveTo>
                    <a:pt x="241" y="218"/>
                  </a:moveTo>
                  <a:lnTo>
                    <a:pt x="233" y="218"/>
                  </a:lnTo>
                  <a:lnTo>
                    <a:pt x="238" y="219"/>
                  </a:lnTo>
                  <a:lnTo>
                    <a:pt x="241" y="218"/>
                  </a:lnTo>
                  <a:close/>
                  <a:moveTo>
                    <a:pt x="19" y="146"/>
                  </a:moveTo>
                  <a:lnTo>
                    <a:pt x="10" y="147"/>
                  </a:lnTo>
                  <a:lnTo>
                    <a:pt x="3" y="154"/>
                  </a:lnTo>
                  <a:lnTo>
                    <a:pt x="0" y="169"/>
                  </a:lnTo>
                  <a:lnTo>
                    <a:pt x="7" y="203"/>
                  </a:lnTo>
                  <a:lnTo>
                    <a:pt x="16" y="216"/>
                  </a:lnTo>
                  <a:lnTo>
                    <a:pt x="25" y="219"/>
                  </a:lnTo>
                  <a:lnTo>
                    <a:pt x="29" y="218"/>
                  </a:lnTo>
                  <a:lnTo>
                    <a:pt x="241" y="218"/>
                  </a:lnTo>
                  <a:lnTo>
                    <a:pt x="246" y="217"/>
                  </a:lnTo>
                  <a:lnTo>
                    <a:pt x="256" y="203"/>
                  </a:lnTo>
                  <a:lnTo>
                    <a:pt x="263" y="169"/>
                  </a:lnTo>
                  <a:lnTo>
                    <a:pt x="260" y="154"/>
                  </a:lnTo>
                  <a:lnTo>
                    <a:pt x="253" y="147"/>
                  </a:lnTo>
                  <a:lnTo>
                    <a:pt x="247" y="146"/>
                  </a:lnTo>
                  <a:lnTo>
                    <a:pt x="24" y="146"/>
                  </a:lnTo>
                  <a:lnTo>
                    <a:pt x="19" y="146"/>
                  </a:lnTo>
                  <a:close/>
                  <a:moveTo>
                    <a:pt x="134" y="0"/>
                  </a:moveTo>
                  <a:lnTo>
                    <a:pt x="129" y="0"/>
                  </a:lnTo>
                  <a:lnTo>
                    <a:pt x="88" y="9"/>
                  </a:lnTo>
                  <a:lnTo>
                    <a:pt x="54" y="31"/>
                  </a:lnTo>
                  <a:lnTo>
                    <a:pt x="31" y="65"/>
                  </a:lnTo>
                  <a:lnTo>
                    <a:pt x="23" y="107"/>
                  </a:lnTo>
                  <a:lnTo>
                    <a:pt x="23" y="113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39" y="146"/>
                  </a:lnTo>
                  <a:lnTo>
                    <a:pt x="239" y="139"/>
                  </a:lnTo>
                  <a:lnTo>
                    <a:pt x="240" y="113"/>
                  </a:lnTo>
                  <a:lnTo>
                    <a:pt x="240" y="107"/>
                  </a:lnTo>
                  <a:lnTo>
                    <a:pt x="232" y="65"/>
                  </a:lnTo>
                  <a:lnTo>
                    <a:pt x="209" y="31"/>
                  </a:lnTo>
                  <a:lnTo>
                    <a:pt x="175" y="9"/>
                  </a:lnTo>
                  <a:lnTo>
                    <a:pt x="134" y="0"/>
                  </a:lnTo>
                  <a:close/>
                  <a:moveTo>
                    <a:pt x="244" y="146"/>
                  </a:moveTo>
                  <a:lnTo>
                    <a:pt x="239" y="146"/>
                  </a:lnTo>
                  <a:lnTo>
                    <a:pt x="247" y="146"/>
                  </a:lnTo>
                  <a:lnTo>
                    <a:pt x="244" y="146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6"/>
            <p:cNvSpPr>
              <a:spLocks/>
            </p:cNvSpPr>
            <p:nvPr/>
          </p:nvSpPr>
          <p:spPr bwMode="auto">
            <a:xfrm>
              <a:off x="23" y="490"/>
              <a:ext cx="383" cy="209"/>
            </a:xfrm>
            <a:custGeom>
              <a:avLst/>
              <a:gdLst>
                <a:gd name="T0" fmla="+- 0 161 23"/>
                <a:gd name="T1" fmla="*/ T0 w 383"/>
                <a:gd name="T2" fmla="+- 0 502 490"/>
                <a:gd name="T3" fmla="*/ 502 h 209"/>
                <a:gd name="T4" fmla="+- 0 90 23"/>
                <a:gd name="T5" fmla="*/ T4 w 383"/>
                <a:gd name="T6" fmla="+- 0 531 490"/>
                <a:gd name="T7" fmla="*/ 531 h 209"/>
                <a:gd name="T8" fmla="+- 0 73 23"/>
                <a:gd name="T9" fmla="*/ T8 w 383"/>
                <a:gd name="T10" fmla="+- 0 539 490"/>
                <a:gd name="T11" fmla="*/ 539 h 209"/>
                <a:gd name="T12" fmla="+- 0 72 23"/>
                <a:gd name="T13" fmla="*/ T12 w 383"/>
                <a:gd name="T14" fmla="+- 0 539 490"/>
                <a:gd name="T15" fmla="*/ 539 h 209"/>
                <a:gd name="T16" fmla="+- 0 70 23"/>
                <a:gd name="T17" fmla="*/ T16 w 383"/>
                <a:gd name="T18" fmla="+- 0 540 490"/>
                <a:gd name="T19" fmla="*/ 540 h 209"/>
                <a:gd name="T20" fmla="+- 0 68 23"/>
                <a:gd name="T21" fmla="*/ T20 w 383"/>
                <a:gd name="T22" fmla="+- 0 541 490"/>
                <a:gd name="T23" fmla="*/ 541 h 209"/>
                <a:gd name="T24" fmla="+- 0 56 23"/>
                <a:gd name="T25" fmla="*/ T24 w 383"/>
                <a:gd name="T26" fmla="+- 0 551 490"/>
                <a:gd name="T27" fmla="*/ 551 h 209"/>
                <a:gd name="T28" fmla="+- 0 52 23"/>
                <a:gd name="T29" fmla="*/ T28 w 383"/>
                <a:gd name="T30" fmla="+- 0 559 490"/>
                <a:gd name="T31" fmla="*/ 559 h 209"/>
                <a:gd name="T32" fmla="+- 0 50 23"/>
                <a:gd name="T33" fmla="*/ T32 w 383"/>
                <a:gd name="T34" fmla="+- 0 565 490"/>
                <a:gd name="T35" fmla="*/ 565 h 209"/>
                <a:gd name="T36" fmla="+- 0 44 23"/>
                <a:gd name="T37" fmla="*/ T36 w 383"/>
                <a:gd name="T38" fmla="+- 0 584 490"/>
                <a:gd name="T39" fmla="*/ 584 h 209"/>
                <a:gd name="T40" fmla="+- 0 31 23"/>
                <a:gd name="T41" fmla="*/ T40 w 383"/>
                <a:gd name="T42" fmla="+- 0 626 490"/>
                <a:gd name="T43" fmla="*/ 626 h 209"/>
                <a:gd name="T44" fmla="+- 0 24 23"/>
                <a:gd name="T45" fmla="*/ T44 w 383"/>
                <a:gd name="T46" fmla="+- 0 649 490"/>
                <a:gd name="T47" fmla="*/ 649 h 209"/>
                <a:gd name="T48" fmla="+- 0 23 23"/>
                <a:gd name="T49" fmla="*/ T48 w 383"/>
                <a:gd name="T50" fmla="+- 0 658 490"/>
                <a:gd name="T51" fmla="*/ 658 h 209"/>
                <a:gd name="T52" fmla="+- 0 35 23"/>
                <a:gd name="T53" fmla="*/ T52 w 383"/>
                <a:gd name="T54" fmla="+- 0 687 490"/>
                <a:gd name="T55" fmla="*/ 687 h 209"/>
                <a:gd name="T56" fmla="+- 0 64 23"/>
                <a:gd name="T57" fmla="*/ T56 w 383"/>
                <a:gd name="T58" fmla="+- 0 699 490"/>
                <a:gd name="T59" fmla="*/ 699 h 209"/>
                <a:gd name="T60" fmla="+- 0 373 23"/>
                <a:gd name="T61" fmla="*/ T60 w 383"/>
                <a:gd name="T62" fmla="+- 0 688 490"/>
                <a:gd name="T63" fmla="*/ 688 h 209"/>
                <a:gd name="T64" fmla="+- 0 365 23"/>
                <a:gd name="T65" fmla="*/ T64 w 383"/>
                <a:gd name="T66" fmla="+- 0 664 490"/>
                <a:gd name="T67" fmla="*/ 664 h 209"/>
                <a:gd name="T68" fmla="+- 0 365 23"/>
                <a:gd name="T69" fmla="*/ T68 w 383"/>
                <a:gd name="T70" fmla="+- 0 645 490"/>
                <a:gd name="T71" fmla="*/ 645 h 209"/>
                <a:gd name="T72" fmla="+- 0 365 23"/>
                <a:gd name="T73" fmla="*/ T72 w 383"/>
                <a:gd name="T74" fmla="+- 0 641 490"/>
                <a:gd name="T75" fmla="*/ 641 h 209"/>
                <a:gd name="T76" fmla="+- 0 366 23"/>
                <a:gd name="T77" fmla="*/ T76 w 383"/>
                <a:gd name="T78" fmla="+- 0 634 490"/>
                <a:gd name="T79" fmla="*/ 634 h 209"/>
                <a:gd name="T80" fmla="+- 0 233 23"/>
                <a:gd name="T81" fmla="*/ T80 w 383"/>
                <a:gd name="T82" fmla="+- 0 607 490"/>
                <a:gd name="T83" fmla="*/ 607 h 209"/>
                <a:gd name="T84" fmla="+- 0 203 23"/>
                <a:gd name="T85" fmla="*/ T84 w 383"/>
                <a:gd name="T86" fmla="+- 0 518 490"/>
                <a:gd name="T87" fmla="*/ 518 h 209"/>
                <a:gd name="T88" fmla="+- 0 228 23"/>
                <a:gd name="T89" fmla="*/ T88 w 383"/>
                <a:gd name="T90" fmla="+- 0 491 490"/>
                <a:gd name="T91" fmla="*/ 491 h 209"/>
                <a:gd name="T92" fmla="+- 0 246 23"/>
                <a:gd name="T93" fmla="*/ T92 w 383"/>
                <a:gd name="T94" fmla="+- 0 528 490"/>
                <a:gd name="T95" fmla="*/ 528 h 209"/>
                <a:gd name="T96" fmla="+- 0 243 23"/>
                <a:gd name="T97" fmla="*/ T96 w 383"/>
                <a:gd name="T98" fmla="+- 0 634 490"/>
                <a:gd name="T99" fmla="*/ 634 h 209"/>
                <a:gd name="T100" fmla="+- 0 301 23"/>
                <a:gd name="T101" fmla="*/ T100 w 383"/>
                <a:gd name="T102" fmla="+- 0 530 490"/>
                <a:gd name="T103" fmla="*/ 530 h 209"/>
                <a:gd name="T104" fmla="+- 0 304 23"/>
                <a:gd name="T105" fmla="*/ T104 w 383"/>
                <a:gd name="T106" fmla="+- 0 525 490"/>
                <a:gd name="T107" fmla="*/ 525 h 209"/>
                <a:gd name="T108" fmla="+- 0 274 23"/>
                <a:gd name="T109" fmla="*/ T108 w 383"/>
                <a:gd name="T110" fmla="+- 0 506 490"/>
                <a:gd name="T111" fmla="*/ 506 h 209"/>
                <a:gd name="T112" fmla="+- 0 249 23"/>
                <a:gd name="T113" fmla="*/ T112 w 383"/>
                <a:gd name="T114" fmla="+- 0 502 490"/>
                <a:gd name="T115" fmla="*/ 502 h 209"/>
                <a:gd name="T116" fmla="+- 0 228 23"/>
                <a:gd name="T117" fmla="*/ T116 w 383"/>
                <a:gd name="T118" fmla="+- 0 491 490"/>
                <a:gd name="T119" fmla="*/ 491 h 209"/>
                <a:gd name="T120" fmla="+- 0 346 23"/>
                <a:gd name="T121" fmla="*/ T120 w 383"/>
                <a:gd name="T122" fmla="+- 0 518 490"/>
                <a:gd name="T123" fmla="*/ 518 h 209"/>
                <a:gd name="T124" fmla="+- 0 315 23"/>
                <a:gd name="T125" fmla="*/ T124 w 383"/>
                <a:gd name="T126" fmla="+- 0 607 490"/>
                <a:gd name="T127" fmla="*/ 607 h 209"/>
                <a:gd name="T128" fmla="+- 0 366 23"/>
                <a:gd name="T129" fmla="*/ T128 w 383"/>
                <a:gd name="T130" fmla="+- 0 634 490"/>
                <a:gd name="T131" fmla="*/ 634 h 209"/>
                <a:gd name="T132" fmla="+- 0 368 23"/>
                <a:gd name="T133" fmla="*/ T132 w 383"/>
                <a:gd name="T134" fmla="+- 0 629 490"/>
                <a:gd name="T135" fmla="*/ 629 h 209"/>
                <a:gd name="T136" fmla="+- 0 375 23"/>
                <a:gd name="T137" fmla="*/ T136 w 383"/>
                <a:gd name="T138" fmla="+- 0 606 490"/>
                <a:gd name="T139" fmla="*/ 606 h 209"/>
                <a:gd name="T140" fmla="+- 0 389 23"/>
                <a:gd name="T141" fmla="*/ T140 w 383"/>
                <a:gd name="T142" fmla="+- 0 559 490"/>
                <a:gd name="T143" fmla="*/ 559 h 209"/>
                <a:gd name="T144" fmla="+- 0 397 23"/>
                <a:gd name="T145" fmla="*/ T144 w 383"/>
                <a:gd name="T146" fmla="+- 0 534 490"/>
                <a:gd name="T147" fmla="*/ 534 h 209"/>
                <a:gd name="T148" fmla="+- 0 400 23"/>
                <a:gd name="T149" fmla="*/ T148 w 383"/>
                <a:gd name="T150" fmla="+- 0 524 490"/>
                <a:gd name="T151" fmla="*/ 524 h 209"/>
                <a:gd name="T152" fmla="+- 0 393 23"/>
                <a:gd name="T153" fmla="*/ T152 w 383"/>
                <a:gd name="T154" fmla="+- 0 504 490"/>
                <a:gd name="T155" fmla="*/ 504 h 209"/>
                <a:gd name="T156" fmla="+- 0 354 23"/>
                <a:gd name="T157" fmla="*/ T156 w 383"/>
                <a:gd name="T158" fmla="+- 0 490 490"/>
                <a:gd name="T159" fmla="*/ 490 h 209"/>
                <a:gd name="T160" fmla="+- 0 312 23"/>
                <a:gd name="T161" fmla="*/ T160 w 383"/>
                <a:gd name="T162" fmla="+- 0 497 490"/>
                <a:gd name="T163" fmla="*/ 497 h 209"/>
                <a:gd name="T164" fmla="+- 0 288 23"/>
                <a:gd name="T165" fmla="*/ T164 w 383"/>
                <a:gd name="T166" fmla="+- 0 505 490"/>
                <a:gd name="T167" fmla="*/ 505 h 209"/>
                <a:gd name="T168" fmla="+- 0 313 23"/>
                <a:gd name="T169" fmla="*/ T168 w 383"/>
                <a:gd name="T170" fmla="+- 0 506 490"/>
                <a:gd name="T171" fmla="*/ 506 h 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383" h="209">
                  <a:moveTo>
                    <a:pt x="172" y="0"/>
                  </a:moveTo>
                  <a:lnTo>
                    <a:pt x="138" y="12"/>
                  </a:lnTo>
                  <a:lnTo>
                    <a:pt x="122" y="19"/>
                  </a:lnTo>
                  <a:lnTo>
                    <a:pt x="67" y="41"/>
                  </a:lnTo>
                  <a:lnTo>
                    <a:pt x="58" y="45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5" y="51"/>
                  </a:lnTo>
                  <a:lnTo>
                    <a:pt x="38" y="55"/>
                  </a:lnTo>
                  <a:lnTo>
                    <a:pt x="33" y="61"/>
                  </a:lnTo>
                  <a:lnTo>
                    <a:pt x="29" y="69"/>
                  </a:lnTo>
                  <a:lnTo>
                    <a:pt x="28" y="72"/>
                  </a:lnTo>
                  <a:lnTo>
                    <a:pt x="27" y="75"/>
                  </a:lnTo>
                  <a:lnTo>
                    <a:pt x="26" y="78"/>
                  </a:lnTo>
                  <a:lnTo>
                    <a:pt x="21" y="94"/>
                  </a:lnTo>
                  <a:lnTo>
                    <a:pt x="14" y="115"/>
                  </a:lnTo>
                  <a:lnTo>
                    <a:pt x="8" y="136"/>
                  </a:lnTo>
                  <a:lnTo>
                    <a:pt x="2" y="155"/>
                  </a:lnTo>
                  <a:lnTo>
                    <a:pt x="1" y="15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4" y="184"/>
                  </a:lnTo>
                  <a:lnTo>
                    <a:pt x="12" y="197"/>
                  </a:lnTo>
                  <a:lnTo>
                    <a:pt x="25" y="206"/>
                  </a:lnTo>
                  <a:lnTo>
                    <a:pt x="41" y="209"/>
                  </a:lnTo>
                  <a:lnTo>
                    <a:pt x="356" y="209"/>
                  </a:lnTo>
                  <a:lnTo>
                    <a:pt x="350" y="198"/>
                  </a:lnTo>
                  <a:lnTo>
                    <a:pt x="345" y="187"/>
                  </a:lnTo>
                  <a:lnTo>
                    <a:pt x="342" y="174"/>
                  </a:lnTo>
                  <a:lnTo>
                    <a:pt x="342" y="164"/>
                  </a:lnTo>
                  <a:lnTo>
                    <a:pt x="342" y="155"/>
                  </a:lnTo>
                  <a:lnTo>
                    <a:pt x="342" y="152"/>
                  </a:lnTo>
                  <a:lnTo>
                    <a:pt x="342" y="151"/>
                  </a:lnTo>
                  <a:lnTo>
                    <a:pt x="343" y="145"/>
                  </a:lnTo>
                  <a:lnTo>
                    <a:pt x="343" y="144"/>
                  </a:lnTo>
                  <a:lnTo>
                    <a:pt x="220" y="144"/>
                  </a:lnTo>
                  <a:lnTo>
                    <a:pt x="210" y="117"/>
                  </a:lnTo>
                  <a:lnTo>
                    <a:pt x="195" y="72"/>
                  </a:lnTo>
                  <a:lnTo>
                    <a:pt x="180" y="28"/>
                  </a:lnTo>
                  <a:lnTo>
                    <a:pt x="172" y="0"/>
                  </a:lnTo>
                  <a:close/>
                  <a:moveTo>
                    <a:pt x="205" y="1"/>
                  </a:moveTo>
                  <a:lnTo>
                    <a:pt x="222" y="35"/>
                  </a:lnTo>
                  <a:lnTo>
                    <a:pt x="223" y="38"/>
                  </a:lnTo>
                  <a:lnTo>
                    <a:pt x="225" y="40"/>
                  </a:lnTo>
                  <a:lnTo>
                    <a:pt x="220" y="144"/>
                  </a:lnTo>
                  <a:lnTo>
                    <a:pt x="283" y="144"/>
                  </a:lnTo>
                  <a:lnTo>
                    <a:pt x="278" y="40"/>
                  </a:lnTo>
                  <a:lnTo>
                    <a:pt x="280" y="38"/>
                  </a:lnTo>
                  <a:lnTo>
                    <a:pt x="281" y="35"/>
                  </a:lnTo>
                  <a:lnTo>
                    <a:pt x="290" y="16"/>
                  </a:lnTo>
                  <a:lnTo>
                    <a:pt x="251" y="16"/>
                  </a:lnTo>
                  <a:lnTo>
                    <a:pt x="238" y="15"/>
                  </a:lnTo>
                  <a:lnTo>
                    <a:pt x="226" y="12"/>
                  </a:lnTo>
                  <a:lnTo>
                    <a:pt x="215" y="8"/>
                  </a:lnTo>
                  <a:lnTo>
                    <a:pt x="205" y="1"/>
                  </a:lnTo>
                  <a:close/>
                  <a:moveTo>
                    <a:pt x="331" y="0"/>
                  </a:moveTo>
                  <a:lnTo>
                    <a:pt x="323" y="28"/>
                  </a:lnTo>
                  <a:lnTo>
                    <a:pt x="308" y="72"/>
                  </a:lnTo>
                  <a:lnTo>
                    <a:pt x="292" y="117"/>
                  </a:lnTo>
                  <a:lnTo>
                    <a:pt x="283" y="144"/>
                  </a:lnTo>
                  <a:lnTo>
                    <a:pt x="343" y="144"/>
                  </a:lnTo>
                  <a:lnTo>
                    <a:pt x="344" y="142"/>
                  </a:lnTo>
                  <a:lnTo>
                    <a:pt x="345" y="139"/>
                  </a:lnTo>
                  <a:lnTo>
                    <a:pt x="345" y="136"/>
                  </a:lnTo>
                  <a:lnTo>
                    <a:pt x="352" y="116"/>
                  </a:lnTo>
                  <a:lnTo>
                    <a:pt x="359" y="92"/>
                  </a:lnTo>
                  <a:lnTo>
                    <a:pt x="366" y="69"/>
                  </a:lnTo>
                  <a:lnTo>
                    <a:pt x="373" y="48"/>
                  </a:lnTo>
                  <a:lnTo>
                    <a:pt x="374" y="44"/>
                  </a:lnTo>
                  <a:lnTo>
                    <a:pt x="375" y="39"/>
                  </a:lnTo>
                  <a:lnTo>
                    <a:pt x="377" y="34"/>
                  </a:lnTo>
                  <a:lnTo>
                    <a:pt x="383" y="19"/>
                  </a:lnTo>
                  <a:lnTo>
                    <a:pt x="370" y="14"/>
                  </a:lnTo>
                  <a:lnTo>
                    <a:pt x="357" y="10"/>
                  </a:lnTo>
                  <a:lnTo>
                    <a:pt x="331" y="0"/>
                  </a:lnTo>
                  <a:close/>
                  <a:moveTo>
                    <a:pt x="298" y="1"/>
                  </a:moveTo>
                  <a:lnTo>
                    <a:pt x="289" y="7"/>
                  </a:lnTo>
                  <a:lnTo>
                    <a:pt x="277" y="12"/>
                  </a:lnTo>
                  <a:lnTo>
                    <a:pt x="265" y="15"/>
                  </a:lnTo>
                  <a:lnTo>
                    <a:pt x="251" y="16"/>
                  </a:lnTo>
                  <a:lnTo>
                    <a:pt x="290" y="16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" y="153"/>
              <a:ext cx="263" cy="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utoShape 4"/>
            <p:cNvSpPr>
              <a:spLocks/>
            </p:cNvSpPr>
            <p:nvPr/>
          </p:nvSpPr>
          <p:spPr bwMode="auto">
            <a:xfrm>
              <a:off x="495" y="458"/>
              <a:ext cx="473" cy="241"/>
            </a:xfrm>
            <a:custGeom>
              <a:avLst/>
              <a:gdLst>
                <a:gd name="T0" fmla="+- 0 496 496"/>
                <a:gd name="T1" fmla="*/ T0 w 473"/>
                <a:gd name="T2" fmla="+- 0 486 458"/>
                <a:gd name="T3" fmla="*/ 486 h 241"/>
                <a:gd name="T4" fmla="+- 0 498 496"/>
                <a:gd name="T5" fmla="*/ T4 w 473"/>
                <a:gd name="T6" fmla="+- 0 493 458"/>
                <a:gd name="T7" fmla="*/ 493 h 241"/>
                <a:gd name="T8" fmla="+- 0 507 496"/>
                <a:gd name="T9" fmla="*/ T8 w 473"/>
                <a:gd name="T10" fmla="+- 0 521 458"/>
                <a:gd name="T11" fmla="*/ 521 h 241"/>
                <a:gd name="T12" fmla="+- 0 526 496"/>
                <a:gd name="T13" fmla="*/ T12 w 473"/>
                <a:gd name="T14" fmla="+- 0 581 458"/>
                <a:gd name="T15" fmla="*/ 581 h 241"/>
                <a:gd name="T16" fmla="+- 0 534 496"/>
                <a:gd name="T17" fmla="*/ T16 w 473"/>
                <a:gd name="T18" fmla="+- 0 608 458"/>
                <a:gd name="T19" fmla="*/ 608 h 241"/>
                <a:gd name="T20" fmla="+- 0 538 496"/>
                <a:gd name="T21" fmla="*/ T20 w 473"/>
                <a:gd name="T22" fmla="+- 0 627 458"/>
                <a:gd name="T23" fmla="*/ 627 h 241"/>
                <a:gd name="T24" fmla="+- 0 538 496"/>
                <a:gd name="T25" fmla="*/ T24 w 473"/>
                <a:gd name="T26" fmla="+- 0 639 458"/>
                <a:gd name="T27" fmla="*/ 639 h 241"/>
                <a:gd name="T28" fmla="+- 0 534 496"/>
                <a:gd name="T29" fmla="*/ T28 w 473"/>
                <a:gd name="T30" fmla="+- 0 671 458"/>
                <a:gd name="T31" fmla="*/ 671 h 241"/>
                <a:gd name="T32" fmla="+- 0 520 496"/>
                <a:gd name="T33" fmla="*/ T32 w 473"/>
                <a:gd name="T34" fmla="+- 0 699 458"/>
                <a:gd name="T35" fmla="*/ 699 h 241"/>
                <a:gd name="T36" fmla="+- 0 915 496"/>
                <a:gd name="T37" fmla="*/ T36 w 473"/>
                <a:gd name="T38" fmla="+- 0 698 458"/>
                <a:gd name="T39" fmla="*/ 698 h 241"/>
                <a:gd name="T40" fmla="+- 0 941 496"/>
                <a:gd name="T41" fmla="*/ T40 w 473"/>
                <a:gd name="T42" fmla="+- 0 687 458"/>
                <a:gd name="T43" fmla="*/ 687 h 241"/>
                <a:gd name="T44" fmla="+- 0 960 496"/>
                <a:gd name="T45" fmla="*/ T44 w 473"/>
                <a:gd name="T46" fmla="+- 0 668 458"/>
                <a:gd name="T47" fmla="*/ 668 h 241"/>
                <a:gd name="T48" fmla="+- 0 966 496"/>
                <a:gd name="T49" fmla="*/ T48 w 473"/>
                <a:gd name="T50" fmla="+- 0 649 458"/>
                <a:gd name="T51" fmla="*/ 649 h 241"/>
                <a:gd name="T52" fmla="+- 0 670 496"/>
                <a:gd name="T53" fmla="*/ T52 w 473"/>
                <a:gd name="T54" fmla="+- 0 631 458"/>
                <a:gd name="T55" fmla="*/ 631 h 241"/>
                <a:gd name="T56" fmla="+- 0 620 496"/>
                <a:gd name="T57" fmla="*/ T56 w 473"/>
                <a:gd name="T58" fmla="+- 0 568 458"/>
                <a:gd name="T59" fmla="*/ 568 h 241"/>
                <a:gd name="T60" fmla="+- 0 541 496"/>
                <a:gd name="T61" fmla="*/ T60 w 473"/>
                <a:gd name="T62" fmla="+- 0 529 458"/>
                <a:gd name="T63" fmla="*/ 529 h 241"/>
                <a:gd name="T64" fmla="+- 0 564 496"/>
                <a:gd name="T65" fmla="*/ T64 w 473"/>
                <a:gd name="T66" fmla="+- 0 479 458"/>
                <a:gd name="T67" fmla="*/ 479 h 241"/>
                <a:gd name="T68" fmla="+- 0 578 496"/>
                <a:gd name="T69" fmla="*/ T68 w 473"/>
                <a:gd name="T70" fmla="+- 0 461 458"/>
                <a:gd name="T71" fmla="*/ 461 h 241"/>
                <a:gd name="T72" fmla="+- 0 784 496"/>
                <a:gd name="T73" fmla="*/ T72 w 473"/>
                <a:gd name="T74" fmla="+- 0 533 458"/>
                <a:gd name="T75" fmla="*/ 533 h 241"/>
                <a:gd name="T76" fmla="+- 0 737 496"/>
                <a:gd name="T77" fmla="*/ T76 w 473"/>
                <a:gd name="T78" fmla="+- 0 602 458"/>
                <a:gd name="T79" fmla="*/ 602 h 241"/>
                <a:gd name="T80" fmla="+- 0 691 496"/>
                <a:gd name="T81" fmla="*/ T80 w 473"/>
                <a:gd name="T82" fmla="+- 0 649 458"/>
                <a:gd name="T83" fmla="*/ 649 h 241"/>
                <a:gd name="T84" fmla="+- 0 967 496"/>
                <a:gd name="T85" fmla="*/ T84 w 473"/>
                <a:gd name="T86" fmla="+- 0 646 458"/>
                <a:gd name="T87" fmla="*/ 646 h 241"/>
                <a:gd name="T88" fmla="+- 0 968 496"/>
                <a:gd name="T89" fmla="*/ T88 w 473"/>
                <a:gd name="T90" fmla="+- 0 632 458"/>
                <a:gd name="T91" fmla="*/ 632 h 241"/>
                <a:gd name="T92" fmla="+- 0 967 496"/>
                <a:gd name="T93" fmla="*/ T92 w 473"/>
                <a:gd name="T94" fmla="+- 0 595 458"/>
                <a:gd name="T95" fmla="*/ 595 h 241"/>
                <a:gd name="T96" fmla="+- 0 966 496"/>
                <a:gd name="T97" fmla="*/ T96 w 473"/>
                <a:gd name="T98" fmla="+- 0 585 458"/>
                <a:gd name="T99" fmla="*/ 585 h 241"/>
                <a:gd name="T100" fmla="+- 0 963 496"/>
                <a:gd name="T101" fmla="*/ T100 w 473"/>
                <a:gd name="T102" fmla="+- 0 568 458"/>
                <a:gd name="T103" fmla="*/ 568 h 241"/>
                <a:gd name="T104" fmla="+- 0 822 496"/>
                <a:gd name="T105" fmla="*/ T104 w 473"/>
                <a:gd name="T106" fmla="+- 0 550 458"/>
                <a:gd name="T107" fmla="*/ 550 h 241"/>
                <a:gd name="T108" fmla="+- 0 801 496"/>
                <a:gd name="T109" fmla="*/ T108 w 473"/>
                <a:gd name="T110" fmla="+- 0 535 458"/>
                <a:gd name="T111" fmla="*/ 535 h 241"/>
                <a:gd name="T112" fmla="+- 0 598 496"/>
                <a:gd name="T113" fmla="*/ T112 w 473"/>
                <a:gd name="T114" fmla="+- 0 533 458"/>
                <a:gd name="T115" fmla="*/ 533 h 241"/>
                <a:gd name="T116" fmla="+- 0 561 496"/>
                <a:gd name="T117" fmla="*/ T116 w 473"/>
                <a:gd name="T118" fmla="+- 0 552 458"/>
                <a:gd name="T119" fmla="*/ 552 h 241"/>
                <a:gd name="T120" fmla="+- 0 544 496"/>
                <a:gd name="T121" fmla="*/ T120 w 473"/>
                <a:gd name="T122" fmla="+- 0 568 458"/>
                <a:gd name="T123" fmla="*/ 568 h 241"/>
                <a:gd name="T124" fmla="+- 0 620 496"/>
                <a:gd name="T125" fmla="*/ T124 w 473"/>
                <a:gd name="T126" fmla="+- 0 568 458"/>
                <a:gd name="T127" fmla="*/ 568 h 241"/>
                <a:gd name="T128" fmla="+- 0 804 496"/>
                <a:gd name="T129" fmla="*/ T128 w 473"/>
                <a:gd name="T130" fmla="+- 0 458 458"/>
                <a:gd name="T131" fmla="*/ 458 h 241"/>
                <a:gd name="T132" fmla="+- 0 805 496"/>
                <a:gd name="T133" fmla="*/ T132 w 473"/>
                <a:gd name="T134" fmla="+- 0 463 458"/>
                <a:gd name="T135" fmla="*/ 463 h 241"/>
                <a:gd name="T136" fmla="+- 0 818 496"/>
                <a:gd name="T137" fmla="*/ T136 w 473"/>
                <a:gd name="T138" fmla="+- 0 479 458"/>
                <a:gd name="T139" fmla="*/ 479 h 241"/>
                <a:gd name="T140" fmla="+- 0 842 496"/>
                <a:gd name="T141" fmla="*/ T140 w 473"/>
                <a:gd name="T142" fmla="+- 0 529 458"/>
                <a:gd name="T143" fmla="*/ 529 h 241"/>
                <a:gd name="T144" fmla="+- 0 963 496"/>
                <a:gd name="T145" fmla="*/ T144 w 473"/>
                <a:gd name="T146" fmla="+- 0 568 458"/>
                <a:gd name="T147" fmla="*/ 568 h 241"/>
                <a:gd name="T148" fmla="+- 0 962 496"/>
                <a:gd name="T149" fmla="*/ T148 w 473"/>
                <a:gd name="T150" fmla="+- 0 562 458"/>
                <a:gd name="T151" fmla="*/ 562 h 241"/>
                <a:gd name="T152" fmla="+- 0 945 496"/>
                <a:gd name="T153" fmla="*/ T152 w 473"/>
                <a:gd name="T154" fmla="+- 0 526 458"/>
                <a:gd name="T155" fmla="*/ 526 h 241"/>
                <a:gd name="T156" fmla="+- 0 916 496"/>
                <a:gd name="T157" fmla="*/ T156 w 473"/>
                <a:gd name="T158" fmla="+- 0 499 458"/>
                <a:gd name="T159" fmla="*/ 499 h 241"/>
                <a:gd name="T160" fmla="+- 0 907 496"/>
                <a:gd name="T161" fmla="*/ T160 w 473"/>
                <a:gd name="T162" fmla="+- 0 494 458"/>
                <a:gd name="T163" fmla="*/ 494 h 241"/>
                <a:gd name="T164" fmla="+- 0 885 496"/>
                <a:gd name="T165" fmla="*/ T164 w 473"/>
                <a:gd name="T166" fmla="+- 0 485 458"/>
                <a:gd name="T167" fmla="*/ 485 h 241"/>
                <a:gd name="T168" fmla="+- 0 804 496"/>
                <a:gd name="T169" fmla="*/ T168 w 473"/>
                <a:gd name="T170" fmla="+- 0 458 458"/>
                <a:gd name="T171" fmla="*/ 458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473" h="241">
                  <a:moveTo>
                    <a:pt x="82" y="0"/>
                  </a:moveTo>
                  <a:lnTo>
                    <a:pt x="0" y="28"/>
                  </a:lnTo>
                  <a:lnTo>
                    <a:pt x="1" y="31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11" y="63"/>
                  </a:lnTo>
                  <a:lnTo>
                    <a:pt x="21" y="93"/>
                  </a:lnTo>
                  <a:lnTo>
                    <a:pt x="30" y="123"/>
                  </a:lnTo>
                  <a:lnTo>
                    <a:pt x="37" y="149"/>
                  </a:lnTo>
                  <a:lnTo>
                    <a:pt x="38" y="150"/>
                  </a:lnTo>
                  <a:lnTo>
                    <a:pt x="41" y="164"/>
                  </a:lnTo>
                  <a:lnTo>
                    <a:pt x="42" y="169"/>
                  </a:lnTo>
                  <a:lnTo>
                    <a:pt x="42" y="173"/>
                  </a:lnTo>
                  <a:lnTo>
                    <a:pt x="42" y="181"/>
                  </a:lnTo>
                  <a:lnTo>
                    <a:pt x="41" y="198"/>
                  </a:lnTo>
                  <a:lnTo>
                    <a:pt x="38" y="213"/>
                  </a:lnTo>
                  <a:lnTo>
                    <a:pt x="32" y="227"/>
                  </a:lnTo>
                  <a:lnTo>
                    <a:pt x="24" y="241"/>
                  </a:lnTo>
                  <a:lnTo>
                    <a:pt x="404" y="241"/>
                  </a:lnTo>
                  <a:lnTo>
                    <a:pt x="419" y="240"/>
                  </a:lnTo>
                  <a:lnTo>
                    <a:pt x="432" y="236"/>
                  </a:lnTo>
                  <a:lnTo>
                    <a:pt x="445" y="229"/>
                  </a:lnTo>
                  <a:lnTo>
                    <a:pt x="456" y="219"/>
                  </a:lnTo>
                  <a:lnTo>
                    <a:pt x="464" y="210"/>
                  </a:lnTo>
                  <a:lnTo>
                    <a:pt x="468" y="199"/>
                  </a:lnTo>
                  <a:lnTo>
                    <a:pt x="470" y="191"/>
                  </a:lnTo>
                  <a:lnTo>
                    <a:pt x="195" y="191"/>
                  </a:lnTo>
                  <a:lnTo>
                    <a:pt x="174" y="173"/>
                  </a:lnTo>
                  <a:lnTo>
                    <a:pt x="149" y="144"/>
                  </a:lnTo>
                  <a:lnTo>
                    <a:pt x="124" y="110"/>
                  </a:lnTo>
                  <a:lnTo>
                    <a:pt x="48" y="110"/>
                  </a:lnTo>
                  <a:lnTo>
                    <a:pt x="45" y="71"/>
                  </a:lnTo>
                  <a:lnTo>
                    <a:pt x="54" y="41"/>
                  </a:lnTo>
                  <a:lnTo>
                    <a:pt x="68" y="21"/>
                  </a:lnTo>
                  <a:lnTo>
                    <a:pt x="81" y="10"/>
                  </a:lnTo>
                  <a:lnTo>
                    <a:pt x="82" y="3"/>
                  </a:lnTo>
                  <a:lnTo>
                    <a:pt x="82" y="0"/>
                  </a:lnTo>
                  <a:close/>
                  <a:moveTo>
                    <a:pt x="288" y="75"/>
                  </a:moveTo>
                  <a:lnTo>
                    <a:pt x="266" y="110"/>
                  </a:lnTo>
                  <a:lnTo>
                    <a:pt x="241" y="144"/>
                  </a:lnTo>
                  <a:lnTo>
                    <a:pt x="216" y="173"/>
                  </a:lnTo>
                  <a:lnTo>
                    <a:pt x="195" y="191"/>
                  </a:lnTo>
                  <a:lnTo>
                    <a:pt x="470" y="191"/>
                  </a:lnTo>
                  <a:lnTo>
                    <a:pt x="471" y="188"/>
                  </a:lnTo>
                  <a:lnTo>
                    <a:pt x="472" y="177"/>
                  </a:lnTo>
                  <a:lnTo>
                    <a:pt x="472" y="174"/>
                  </a:lnTo>
                  <a:lnTo>
                    <a:pt x="472" y="162"/>
                  </a:lnTo>
                  <a:lnTo>
                    <a:pt x="471" y="137"/>
                  </a:lnTo>
                  <a:lnTo>
                    <a:pt x="471" y="132"/>
                  </a:lnTo>
                  <a:lnTo>
                    <a:pt x="470" y="127"/>
                  </a:lnTo>
                  <a:lnTo>
                    <a:pt x="470" y="122"/>
                  </a:lnTo>
                  <a:lnTo>
                    <a:pt x="467" y="110"/>
                  </a:lnTo>
                  <a:lnTo>
                    <a:pt x="342" y="110"/>
                  </a:lnTo>
                  <a:lnTo>
                    <a:pt x="326" y="92"/>
                  </a:lnTo>
                  <a:lnTo>
                    <a:pt x="315" y="82"/>
                  </a:lnTo>
                  <a:lnTo>
                    <a:pt x="305" y="77"/>
                  </a:lnTo>
                  <a:lnTo>
                    <a:pt x="288" y="75"/>
                  </a:lnTo>
                  <a:close/>
                  <a:moveTo>
                    <a:pt x="102" y="75"/>
                  </a:moveTo>
                  <a:lnTo>
                    <a:pt x="82" y="82"/>
                  </a:lnTo>
                  <a:lnTo>
                    <a:pt x="65" y="94"/>
                  </a:lnTo>
                  <a:lnTo>
                    <a:pt x="53" y="105"/>
                  </a:lnTo>
                  <a:lnTo>
                    <a:pt x="48" y="110"/>
                  </a:lnTo>
                  <a:lnTo>
                    <a:pt x="124" y="110"/>
                  </a:lnTo>
                  <a:lnTo>
                    <a:pt x="102" y="75"/>
                  </a:lnTo>
                  <a:close/>
                  <a:moveTo>
                    <a:pt x="308" y="0"/>
                  </a:moveTo>
                  <a:lnTo>
                    <a:pt x="309" y="3"/>
                  </a:lnTo>
                  <a:lnTo>
                    <a:pt x="309" y="5"/>
                  </a:lnTo>
                  <a:lnTo>
                    <a:pt x="309" y="10"/>
                  </a:lnTo>
                  <a:lnTo>
                    <a:pt x="322" y="21"/>
                  </a:lnTo>
                  <a:lnTo>
                    <a:pt x="337" y="41"/>
                  </a:lnTo>
                  <a:lnTo>
                    <a:pt x="346" y="71"/>
                  </a:lnTo>
                  <a:lnTo>
                    <a:pt x="342" y="110"/>
                  </a:lnTo>
                  <a:lnTo>
                    <a:pt x="467" y="110"/>
                  </a:lnTo>
                  <a:lnTo>
                    <a:pt x="467" y="107"/>
                  </a:lnTo>
                  <a:lnTo>
                    <a:pt x="466" y="104"/>
                  </a:lnTo>
                  <a:lnTo>
                    <a:pt x="460" y="85"/>
                  </a:lnTo>
                  <a:lnTo>
                    <a:pt x="449" y="68"/>
                  </a:lnTo>
                  <a:lnTo>
                    <a:pt x="436" y="54"/>
                  </a:lnTo>
                  <a:lnTo>
                    <a:pt x="420" y="41"/>
                  </a:lnTo>
                  <a:lnTo>
                    <a:pt x="416" y="38"/>
                  </a:lnTo>
                  <a:lnTo>
                    <a:pt x="411" y="36"/>
                  </a:lnTo>
                  <a:lnTo>
                    <a:pt x="407" y="34"/>
                  </a:lnTo>
                  <a:lnTo>
                    <a:pt x="389" y="27"/>
                  </a:lnTo>
                  <a:lnTo>
                    <a:pt x="324" y="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AutoShape 3"/>
            <p:cNvSpPr>
              <a:spLocks/>
            </p:cNvSpPr>
            <p:nvPr/>
          </p:nvSpPr>
          <p:spPr bwMode="auto">
            <a:xfrm>
              <a:off x="413" y="458"/>
              <a:ext cx="473" cy="241"/>
            </a:xfrm>
            <a:custGeom>
              <a:avLst/>
              <a:gdLst>
                <a:gd name="T0" fmla="+- 0 562 414"/>
                <a:gd name="T1" fmla="*/ T0 w 473"/>
                <a:gd name="T2" fmla="+- 0 463 458"/>
                <a:gd name="T3" fmla="*/ 463 h 241"/>
                <a:gd name="T4" fmla="+- 0 480 414"/>
                <a:gd name="T5" fmla="*/ T4 w 473"/>
                <a:gd name="T6" fmla="+- 0 492 458"/>
                <a:gd name="T7" fmla="*/ 492 h 241"/>
                <a:gd name="T8" fmla="+- 0 470 414"/>
                <a:gd name="T9" fmla="*/ T8 w 473"/>
                <a:gd name="T10" fmla="+- 0 496 458"/>
                <a:gd name="T11" fmla="*/ 496 h 241"/>
                <a:gd name="T12" fmla="+- 0 450 414"/>
                <a:gd name="T13" fmla="*/ T12 w 473"/>
                <a:gd name="T14" fmla="+- 0 512 458"/>
                <a:gd name="T15" fmla="*/ 512 h 241"/>
                <a:gd name="T16" fmla="+- 0 427 414"/>
                <a:gd name="T17" fmla="*/ T16 w 473"/>
                <a:gd name="T18" fmla="+- 0 543 458"/>
                <a:gd name="T19" fmla="*/ 543 h 241"/>
                <a:gd name="T20" fmla="+- 0 419 414"/>
                <a:gd name="T21" fmla="*/ T20 w 473"/>
                <a:gd name="T22" fmla="+- 0 565 458"/>
                <a:gd name="T23" fmla="*/ 565 h 241"/>
                <a:gd name="T24" fmla="+- 0 416 414"/>
                <a:gd name="T25" fmla="*/ T24 w 473"/>
                <a:gd name="T26" fmla="+- 0 585 458"/>
                <a:gd name="T27" fmla="*/ 585 h 241"/>
                <a:gd name="T28" fmla="+- 0 415 414"/>
                <a:gd name="T29" fmla="*/ T28 w 473"/>
                <a:gd name="T30" fmla="+- 0 595 458"/>
                <a:gd name="T31" fmla="*/ 595 h 241"/>
                <a:gd name="T32" fmla="+- 0 414 414"/>
                <a:gd name="T33" fmla="*/ T32 w 473"/>
                <a:gd name="T34" fmla="+- 0 632 458"/>
                <a:gd name="T35" fmla="*/ 632 h 241"/>
                <a:gd name="T36" fmla="+- 0 415 414"/>
                <a:gd name="T37" fmla="*/ T36 w 473"/>
                <a:gd name="T38" fmla="+- 0 646 458"/>
                <a:gd name="T39" fmla="*/ 646 h 241"/>
                <a:gd name="T40" fmla="+- 0 423 414"/>
                <a:gd name="T41" fmla="*/ T40 w 473"/>
                <a:gd name="T42" fmla="+- 0 668 458"/>
                <a:gd name="T43" fmla="*/ 668 h 241"/>
                <a:gd name="T44" fmla="+- 0 441 414"/>
                <a:gd name="T45" fmla="*/ T44 w 473"/>
                <a:gd name="T46" fmla="+- 0 687 458"/>
                <a:gd name="T47" fmla="*/ 687 h 241"/>
                <a:gd name="T48" fmla="+- 0 468 414"/>
                <a:gd name="T49" fmla="*/ T48 w 473"/>
                <a:gd name="T50" fmla="+- 0 698 458"/>
                <a:gd name="T51" fmla="*/ 698 h 241"/>
                <a:gd name="T52" fmla="+- 0 862 414"/>
                <a:gd name="T53" fmla="*/ T52 w 473"/>
                <a:gd name="T54" fmla="+- 0 699 458"/>
                <a:gd name="T55" fmla="*/ 699 h 241"/>
                <a:gd name="T56" fmla="+- 0 848 414"/>
                <a:gd name="T57" fmla="*/ T56 w 473"/>
                <a:gd name="T58" fmla="+- 0 671 458"/>
                <a:gd name="T59" fmla="*/ 671 h 241"/>
                <a:gd name="T60" fmla="+- 0 844 414"/>
                <a:gd name="T61" fmla="*/ T60 w 473"/>
                <a:gd name="T62" fmla="+- 0 649 458"/>
                <a:gd name="T63" fmla="*/ 649 h 241"/>
                <a:gd name="T64" fmla="+- 0 670 414"/>
                <a:gd name="T65" fmla="*/ T64 w 473"/>
                <a:gd name="T66" fmla="+- 0 631 458"/>
                <a:gd name="T67" fmla="*/ 631 h 241"/>
                <a:gd name="T68" fmla="+- 0 620 414"/>
                <a:gd name="T69" fmla="*/ T68 w 473"/>
                <a:gd name="T70" fmla="+- 0 568 458"/>
                <a:gd name="T71" fmla="*/ 568 h 241"/>
                <a:gd name="T72" fmla="+- 0 540 414"/>
                <a:gd name="T73" fmla="*/ T72 w 473"/>
                <a:gd name="T74" fmla="+- 0 529 458"/>
                <a:gd name="T75" fmla="*/ 529 h 241"/>
                <a:gd name="T76" fmla="+- 0 564 414"/>
                <a:gd name="T77" fmla="*/ T76 w 473"/>
                <a:gd name="T78" fmla="+- 0 479 458"/>
                <a:gd name="T79" fmla="*/ 479 h 241"/>
                <a:gd name="T80" fmla="+- 0 577 414"/>
                <a:gd name="T81" fmla="*/ T80 w 473"/>
                <a:gd name="T82" fmla="+- 0 463 458"/>
                <a:gd name="T83" fmla="*/ 463 h 241"/>
                <a:gd name="T84" fmla="+- 0 578 414"/>
                <a:gd name="T85" fmla="*/ T84 w 473"/>
                <a:gd name="T86" fmla="+- 0 458 458"/>
                <a:gd name="T87" fmla="*/ 458 h 241"/>
                <a:gd name="T88" fmla="+- 0 762 414"/>
                <a:gd name="T89" fmla="*/ T88 w 473"/>
                <a:gd name="T90" fmla="+- 0 568 458"/>
                <a:gd name="T91" fmla="*/ 568 h 241"/>
                <a:gd name="T92" fmla="+- 0 712 414"/>
                <a:gd name="T93" fmla="*/ T92 w 473"/>
                <a:gd name="T94" fmla="+- 0 631 458"/>
                <a:gd name="T95" fmla="*/ 631 h 241"/>
                <a:gd name="T96" fmla="+- 0 844 414"/>
                <a:gd name="T97" fmla="*/ T96 w 473"/>
                <a:gd name="T98" fmla="+- 0 649 458"/>
                <a:gd name="T99" fmla="*/ 649 h 241"/>
                <a:gd name="T100" fmla="+- 0 844 414"/>
                <a:gd name="T101" fmla="*/ T100 w 473"/>
                <a:gd name="T102" fmla="+- 0 631 458"/>
                <a:gd name="T103" fmla="*/ 631 h 241"/>
                <a:gd name="T104" fmla="+- 0 845 414"/>
                <a:gd name="T105" fmla="*/ T104 w 473"/>
                <a:gd name="T106" fmla="+- 0 622 458"/>
                <a:gd name="T107" fmla="*/ 622 h 241"/>
                <a:gd name="T108" fmla="+- 0 849 414"/>
                <a:gd name="T109" fmla="*/ T108 w 473"/>
                <a:gd name="T110" fmla="+- 0 607 458"/>
                <a:gd name="T111" fmla="*/ 607 h 241"/>
                <a:gd name="T112" fmla="+- 0 860 414"/>
                <a:gd name="T113" fmla="*/ T112 w 473"/>
                <a:gd name="T114" fmla="+- 0 568 458"/>
                <a:gd name="T115" fmla="*/ 568 h 241"/>
                <a:gd name="T116" fmla="+- 0 822 414"/>
                <a:gd name="T117" fmla="*/ T116 w 473"/>
                <a:gd name="T118" fmla="+- 0 550 458"/>
                <a:gd name="T119" fmla="*/ 550 h 241"/>
                <a:gd name="T120" fmla="+- 0 800 414"/>
                <a:gd name="T121" fmla="*/ T120 w 473"/>
                <a:gd name="T122" fmla="+- 0 535 458"/>
                <a:gd name="T123" fmla="*/ 535 h 241"/>
                <a:gd name="T124" fmla="+- 0 598 414"/>
                <a:gd name="T125" fmla="*/ T124 w 473"/>
                <a:gd name="T126" fmla="+- 0 533 458"/>
                <a:gd name="T127" fmla="*/ 533 h 241"/>
                <a:gd name="T128" fmla="+- 0 561 414"/>
                <a:gd name="T129" fmla="*/ T128 w 473"/>
                <a:gd name="T130" fmla="+- 0 552 458"/>
                <a:gd name="T131" fmla="*/ 552 h 241"/>
                <a:gd name="T132" fmla="+- 0 544 414"/>
                <a:gd name="T133" fmla="*/ T132 w 473"/>
                <a:gd name="T134" fmla="+- 0 568 458"/>
                <a:gd name="T135" fmla="*/ 568 h 241"/>
                <a:gd name="T136" fmla="+- 0 620 414"/>
                <a:gd name="T137" fmla="*/ T136 w 473"/>
                <a:gd name="T138" fmla="+- 0 568 458"/>
                <a:gd name="T139" fmla="*/ 568 h 241"/>
                <a:gd name="T140" fmla="+- 0 804 414"/>
                <a:gd name="T141" fmla="*/ T140 w 473"/>
                <a:gd name="T142" fmla="+- 0 458 458"/>
                <a:gd name="T143" fmla="*/ 458 h 241"/>
                <a:gd name="T144" fmla="+- 0 805 414"/>
                <a:gd name="T145" fmla="*/ T144 w 473"/>
                <a:gd name="T146" fmla="+- 0 468 458"/>
                <a:gd name="T147" fmla="*/ 468 h 241"/>
                <a:gd name="T148" fmla="+- 0 832 414"/>
                <a:gd name="T149" fmla="*/ T148 w 473"/>
                <a:gd name="T150" fmla="+- 0 499 458"/>
                <a:gd name="T151" fmla="*/ 499 h 241"/>
                <a:gd name="T152" fmla="+- 0 838 414"/>
                <a:gd name="T153" fmla="*/ T152 w 473"/>
                <a:gd name="T154" fmla="+- 0 568 458"/>
                <a:gd name="T155" fmla="*/ 568 h 241"/>
                <a:gd name="T156" fmla="+- 0 865 414"/>
                <a:gd name="T157" fmla="*/ T156 w 473"/>
                <a:gd name="T158" fmla="+- 0 551 458"/>
                <a:gd name="T159" fmla="*/ 551 h 241"/>
                <a:gd name="T160" fmla="+- 0 883 414"/>
                <a:gd name="T161" fmla="*/ T160 w 473"/>
                <a:gd name="T162" fmla="+- 0 496 458"/>
                <a:gd name="T163" fmla="*/ 496 h 241"/>
                <a:gd name="T164" fmla="+- 0 885 414"/>
                <a:gd name="T165" fmla="*/ T164 w 473"/>
                <a:gd name="T166" fmla="+- 0 489 458"/>
                <a:gd name="T167" fmla="*/ 489 h 241"/>
                <a:gd name="T168" fmla="+- 0 804 414"/>
                <a:gd name="T169" fmla="*/ T168 w 473"/>
                <a:gd name="T170" fmla="+- 0 458 458"/>
                <a:gd name="T171" fmla="*/ 458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473" h="241">
                  <a:moveTo>
                    <a:pt x="164" y="0"/>
                  </a:moveTo>
                  <a:lnTo>
                    <a:pt x="148" y="5"/>
                  </a:lnTo>
                  <a:lnTo>
                    <a:pt x="83" y="27"/>
                  </a:lnTo>
                  <a:lnTo>
                    <a:pt x="66" y="34"/>
                  </a:lnTo>
                  <a:lnTo>
                    <a:pt x="61" y="36"/>
                  </a:lnTo>
                  <a:lnTo>
                    <a:pt x="56" y="38"/>
                  </a:lnTo>
                  <a:lnTo>
                    <a:pt x="52" y="41"/>
                  </a:lnTo>
                  <a:lnTo>
                    <a:pt x="36" y="54"/>
                  </a:lnTo>
                  <a:lnTo>
                    <a:pt x="23" y="68"/>
                  </a:lnTo>
                  <a:lnTo>
                    <a:pt x="13" y="85"/>
                  </a:lnTo>
                  <a:lnTo>
                    <a:pt x="6" y="104"/>
                  </a:lnTo>
                  <a:lnTo>
                    <a:pt x="5" y="107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1" y="132"/>
                  </a:lnTo>
                  <a:lnTo>
                    <a:pt x="1" y="137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1" y="188"/>
                  </a:lnTo>
                  <a:lnTo>
                    <a:pt x="4" y="199"/>
                  </a:lnTo>
                  <a:lnTo>
                    <a:pt x="9" y="210"/>
                  </a:lnTo>
                  <a:lnTo>
                    <a:pt x="16" y="219"/>
                  </a:lnTo>
                  <a:lnTo>
                    <a:pt x="27" y="229"/>
                  </a:lnTo>
                  <a:lnTo>
                    <a:pt x="40" y="236"/>
                  </a:lnTo>
                  <a:lnTo>
                    <a:pt x="54" y="240"/>
                  </a:lnTo>
                  <a:lnTo>
                    <a:pt x="69" y="241"/>
                  </a:lnTo>
                  <a:lnTo>
                    <a:pt x="448" y="241"/>
                  </a:lnTo>
                  <a:lnTo>
                    <a:pt x="440" y="227"/>
                  </a:lnTo>
                  <a:lnTo>
                    <a:pt x="434" y="213"/>
                  </a:lnTo>
                  <a:lnTo>
                    <a:pt x="431" y="198"/>
                  </a:lnTo>
                  <a:lnTo>
                    <a:pt x="430" y="191"/>
                  </a:lnTo>
                  <a:lnTo>
                    <a:pt x="277" y="191"/>
                  </a:lnTo>
                  <a:lnTo>
                    <a:pt x="256" y="173"/>
                  </a:lnTo>
                  <a:lnTo>
                    <a:pt x="231" y="144"/>
                  </a:lnTo>
                  <a:lnTo>
                    <a:pt x="206" y="110"/>
                  </a:lnTo>
                  <a:lnTo>
                    <a:pt x="130" y="110"/>
                  </a:lnTo>
                  <a:lnTo>
                    <a:pt x="126" y="71"/>
                  </a:lnTo>
                  <a:lnTo>
                    <a:pt x="136" y="41"/>
                  </a:lnTo>
                  <a:lnTo>
                    <a:pt x="150" y="21"/>
                  </a:lnTo>
                  <a:lnTo>
                    <a:pt x="163" y="10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4" y="0"/>
                  </a:lnTo>
                  <a:close/>
                  <a:moveTo>
                    <a:pt x="370" y="75"/>
                  </a:moveTo>
                  <a:lnTo>
                    <a:pt x="348" y="110"/>
                  </a:lnTo>
                  <a:lnTo>
                    <a:pt x="323" y="144"/>
                  </a:lnTo>
                  <a:lnTo>
                    <a:pt x="298" y="173"/>
                  </a:lnTo>
                  <a:lnTo>
                    <a:pt x="277" y="191"/>
                  </a:lnTo>
                  <a:lnTo>
                    <a:pt x="430" y="191"/>
                  </a:lnTo>
                  <a:lnTo>
                    <a:pt x="430" y="181"/>
                  </a:lnTo>
                  <a:lnTo>
                    <a:pt x="430" y="173"/>
                  </a:lnTo>
                  <a:lnTo>
                    <a:pt x="430" y="169"/>
                  </a:lnTo>
                  <a:lnTo>
                    <a:pt x="431" y="164"/>
                  </a:lnTo>
                  <a:lnTo>
                    <a:pt x="434" y="150"/>
                  </a:lnTo>
                  <a:lnTo>
                    <a:pt x="435" y="149"/>
                  </a:lnTo>
                  <a:lnTo>
                    <a:pt x="442" y="122"/>
                  </a:lnTo>
                  <a:lnTo>
                    <a:pt x="446" y="110"/>
                  </a:lnTo>
                  <a:lnTo>
                    <a:pt x="424" y="110"/>
                  </a:lnTo>
                  <a:lnTo>
                    <a:pt x="408" y="92"/>
                  </a:lnTo>
                  <a:lnTo>
                    <a:pt x="397" y="82"/>
                  </a:lnTo>
                  <a:lnTo>
                    <a:pt x="386" y="77"/>
                  </a:lnTo>
                  <a:lnTo>
                    <a:pt x="370" y="75"/>
                  </a:lnTo>
                  <a:close/>
                  <a:moveTo>
                    <a:pt x="184" y="75"/>
                  </a:moveTo>
                  <a:lnTo>
                    <a:pt x="164" y="82"/>
                  </a:lnTo>
                  <a:lnTo>
                    <a:pt x="147" y="94"/>
                  </a:lnTo>
                  <a:lnTo>
                    <a:pt x="135" y="105"/>
                  </a:lnTo>
                  <a:lnTo>
                    <a:pt x="130" y="110"/>
                  </a:lnTo>
                  <a:lnTo>
                    <a:pt x="206" y="110"/>
                  </a:lnTo>
                  <a:lnTo>
                    <a:pt x="184" y="75"/>
                  </a:lnTo>
                  <a:close/>
                  <a:moveTo>
                    <a:pt x="390" y="0"/>
                  </a:moveTo>
                  <a:lnTo>
                    <a:pt x="391" y="3"/>
                  </a:lnTo>
                  <a:lnTo>
                    <a:pt x="391" y="10"/>
                  </a:lnTo>
                  <a:lnTo>
                    <a:pt x="404" y="21"/>
                  </a:lnTo>
                  <a:lnTo>
                    <a:pt x="418" y="41"/>
                  </a:lnTo>
                  <a:lnTo>
                    <a:pt x="428" y="71"/>
                  </a:lnTo>
                  <a:lnTo>
                    <a:pt x="424" y="110"/>
                  </a:lnTo>
                  <a:lnTo>
                    <a:pt x="446" y="110"/>
                  </a:lnTo>
                  <a:lnTo>
                    <a:pt x="451" y="93"/>
                  </a:lnTo>
                  <a:lnTo>
                    <a:pt x="461" y="63"/>
                  </a:lnTo>
                  <a:lnTo>
                    <a:pt x="469" y="38"/>
                  </a:lnTo>
                  <a:lnTo>
                    <a:pt x="470" y="35"/>
                  </a:lnTo>
                  <a:lnTo>
                    <a:pt x="471" y="31"/>
                  </a:lnTo>
                  <a:lnTo>
                    <a:pt x="472" y="28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490"/>
              <a:ext cx="383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8"/>
          <p:cNvGrpSpPr>
            <a:grpSpLocks/>
          </p:cNvGrpSpPr>
          <p:nvPr/>
        </p:nvGrpSpPr>
        <p:grpSpPr bwMode="auto">
          <a:xfrm>
            <a:off x="2565040" y="3386536"/>
            <a:ext cx="436063" cy="274959"/>
            <a:chOff x="75" y="0"/>
            <a:chExt cx="1260" cy="726"/>
          </a:xfrm>
        </p:grpSpPr>
        <p:sp>
          <p:nvSpPr>
            <p:cNvPr id="67" name="AutoShape 12"/>
            <p:cNvSpPr>
              <a:spLocks/>
            </p:cNvSpPr>
            <p:nvPr/>
          </p:nvSpPr>
          <p:spPr bwMode="auto">
            <a:xfrm>
              <a:off x="75" y="137"/>
              <a:ext cx="960" cy="589"/>
            </a:xfrm>
            <a:custGeom>
              <a:avLst/>
              <a:gdLst>
                <a:gd name="T0" fmla="+- 0 79 75"/>
                <a:gd name="T1" fmla="*/ T0 w 960"/>
                <a:gd name="T2" fmla="+- 0 188 137"/>
                <a:gd name="T3" fmla="*/ 188 h 589"/>
                <a:gd name="T4" fmla="+- 0 84 75"/>
                <a:gd name="T5" fmla="*/ T4 w 960"/>
                <a:gd name="T6" fmla="+- 0 228 137"/>
                <a:gd name="T7" fmla="*/ 228 h 589"/>
                <a:gd name="T8" fmla="+- 0 163 75"/>
                <a:gd name="T9" fmla="*/ T8 w 960"/>
                <a:gd name="T10" fmla="+- 0 425 137"/>
                <a:gd name="T11" fmla="*/ 425 h 589"/>
                <a:gd name="T12" fmla="+- 0 263 75"/>
                <a:gd name="T13" fmla="*/ T12 w 960"/>
                <a:gd name="T14" fmla="+- 0 473 137"/>
                <a:gd name="T15" fmla="*/ 473 h 589"/>
                <a:gd name="T16" fmla="+- 0 250 75"/>
                <a:gd name="T17" fmla="*/ T16 w 960"/>
                <a:gd name="T18" fmla="+- 0 693 137"/>
                <a:gd name="T19" fmla="*/ 693 h 589"/>
                <a:gd name="T20" fmla="+- 0 284 75"/>
                <a:gd name="T21" fmla="*/ T20 w 960"/>
                <a:gd name="T22" fmla="+- 0 726 137"/>
                <a:gd name="T23" fmla="*/ 726 h 589"/>
                <a:gd name="T24" fmla="+- 0 317 75"/>
                <a:gd name="T25" fmla="*/ T24 w 960"/>
                <a:gd name="T26" fmla="+- 0 693 137"/>
                <a:gd name="T27" fmla="*/ 693 h 589"/>
                <a:gd name="T28" fmla="+- 0 308 75"/>
                <a:gd name="T29" fmla="*/ T28 w 960"/>
                <a:gd name="T30" fmla="+- 0 627 137"/>
                <a:gd name="T31" fmla="*/ 627 h 589"/>
                <a:gd name="T32" fmla="+- 0 308 75"/>
                <a:gd name="T33" fmla="*/ T32 w 960"/>
                <a:gd name="T34" fmla="+- 0 476 137"/>
                <a:gd name="T35" fmla="*/ 476 h 589"/>
                <a:gd name="T36" fmla="+- 0 999 75"/>
                <a:gd name="T37" fmla="*/ T36 w 960"/>
                <a:gd name="T38" fmla="+- 0 436 137"/>
                <a:gd name="T39" fmla="*/ 436 h 589"/>
                <a:gd name="T40" fmla="+- 0 1006 75"/>
                <a:gd name="T41" fmla="*/ T40 w 960"/>
                <a:gd name="T42" fmla="+- 0 409 137"/>
                <a:gd name="T43" fmla="*/ 409 h 589"/>
                <a:gd name="T44" fmla="+- 0 986 75"/>
                <a:gd name="T45" fmla="*/ T44 w 960"/>
                <a:gd name="T46" fmla="+- 0 364 137"/>
                <a:gd name="T47" fmla="*/ 364 h 589"/>
                <a:gd name="T48" fmla="+- 0 242 75"/>
                <a:gd name="T49" fmla="*/ T48 w 960"/>
                <a:gd name="T50" fmla="+- 0 232 137"/>
                <a:gd name="T51" fmla="*/ 232 h 589"/>
                <a:gd name="T52" fmla="+- 0 251 75"/>
                <a:gd name="T53" fmla="*/ T52 w 960"/>
                <a:gd name="T54" fmla="+- 0 208 137"/>
                <a:gd name="T55" fmla="*/ 208 h 589"/>
                <a:gd name="T56" fmla="+- 0 114 75"/>
                <a:gd name="T57" fmla="*/ T56 w 960"/>
                <a:gd name="T58" fmla="+- 0 167 137"/>
                <a:gd name="T59" fmla="*/ 167 h 589"/>
                <a:gd name="T60" fmla="+- 0 972 75"/>
                <a:gd name="T61" fmla="*/ T60 w 960"/>
                <a:gd name="T62" fmla="+- 0 672 137"/>
                <a:gd name="T63" fmla="*/ 672 h 589"/>
                <a:gd name="T64" fmla="+- 0 977 75"/>
                <a:gd name="T65" fmla="*/ T64 w 960"/>
                <a:gd name="T66" fmla="+- 0 716 137"/>
                <a:gd name="T67" fmla="*/ 716 h 589"/>
                <a:gd name="T68" fmla="+- 0 1024 75"/>
                <a:gd name="T69" fmla="*/ T68 w 960"/>
                <a:gd name="T70" fmla="+- 0 716 137"/>
                <a:gd name="T71" fmla="*/ 716 h 589"/>
                <a:gd name="T72" fmla="+- 0 1031 75"/>
                <a:gd name="T73" fmla="*/ T72 w 960"/>
                <a:gd name="T74" fmla="+- 0 676 137"/>
                <a:gd name="T75" fmla="*/ 676 h 589"/>
                <a:gd name="T76" fmla="+- 0 980 75"/>
                <a:gd name="T77" fmla="*/ T76 w 960"/>
                <a:gd name="T78" fmla="+- 0 476 137"/>
                <a:gd name="T79" fmla="*/ 476 h 589"/>
                <a:gd name="T80" fmla="+- 0 378 75"/>
                <a:gd name="T81" fmla="*/ T80 w 960"/>
                <a:gd name="T82" fmla="+- 0 137 137"/>
                <a:gd name="T83" fmla="*/ 137 h 589"/>
                <a:gd name="T84" fmla="+- 0 317 75"/>
                <a:gd name="T85" fmla="*/ T84 w 960"/>
                <a:gd name="T86" fmla="+- 0 162 137"/>
                <a:gd name="T87" fmla="*/ 162 h 589"/>
                <a:gd name="T88" fmla="+- 0 305 75"/>
                <a:gd name="T89" fmla="*/ T88 w 960"/>
                <a:gd name="T90" fmla="+- 0 185 137"/>
                <a:gd name="T91" fmla="*/ 185 h 589"/>
                <a:gd name="T92" fmla="+- 0 309 75"/>
                <a:gd name="T93" fmla="*/ T92 w 960"/>
                <a:gd name="T94" fmla="+- 0 242 137"/>
                <a:gd name="T95" fmla="*/ 242 h 589"/>
                <a:gd name="T96" fmla="+- 0 476 75"/>
                <a:gd name="T97" fmla="*/ T96 w 960"/>
                <a:gd name="T98" fmla="+- 0 342 137"/>
                <a:gd name="T99" fmla="*/ 342 h 589"/>
                <a:gd name="T100" fmla="+- 0 549 75"/>
                <a:gd name="T101" fmla="*/ T100 w 960"/>
                <a:gd name="T102" fmla="+- 0 345 137"/>
                <a:gd name="T103" fmla="*/ 345 h 589"/>
                <a:gd name="T104" fmla="+- 0 956 75"/>
                <a:gd name="T105" fmla="*/ T104 w 960"/>
                <a:gd name="T106" fmla="+- 0 287 137"/>
                <a:gd name="T107" fmla="*/ 287 h 589"/>
                <a:gd name="T108" fmla="+- 0 357 75"/>
                <a:gd name="T109" fmla="*/ T108 w 960"/>
                <a:gd name="T110" fmla="+- 0 241 137"/>
                <a:gd name="T111" fmla="*/ 241 h 589"/>
                <a:gd name="T112" fmla="+- 0 333 75"/>
                <a:gd name="T113" fmla="*/ T112 w 960"/>
                <a:gd name="T114" fmla="+- 0 211 137"/>
                <a:gd name="T115" fmla="*/ 211 h 589"/>
                <a:gd name="T116" fmla="+- 0 332 75"/>
                <a:gd name="T117" fmla="*/ T116 w 960"/>
                <a:gd name="T118" fmla="+- 0 206 137"/>
                <a:gd name="T119" fmla="*/ 206 h 589"/>
                <a:gd name="T120" fmla="+- 0 331 75"/>
                <a:gd name="T121" fmla="*/ T120 w 960"/>
                <a:gd name="T122" fmla="+- 0 198 137"/>
                <a:gd name="T123" fmla="*/ 198 h 589"/>
                <a:gd name="T124" fmla="+- 0 333 75"/>
                <a:gd name="T125" fmla="*/ T124 w 960"/>
                <a:gd name="T126" fmla="+- 0 185 137"/>
                <a:gd name="T127" fmla="*/ 185 h 589"/>
                <a:gd name="T128" fmla="+- 0 365 75"/>
                <a:gd name="T129" fmla="*/ T128 w 960"/>
                <a:gd name="T130" fmla="+- 0 150 137"/>
                <a:gd name="T131" fmla="*/ 150 h 589"/>
                <a:gd name="T132" fmla="+- 0 378 75"/>
                <a:gd name="T133" fmla="*/ T132 w 960"/>
                <a:gd name="T134" fmla="+- 0 137 137"/>
                <a:gd name="T135" fmla="*/ 137 h 589"/>
                <a:gd name="T136" fmla="+- 0 537 75"/>
                <a:gd name="T137" fmla="*/ T136 w 960"/>
                <a:gd name="T138" fmla="+- 0 285 137"/>
                <a:gd name="T139" fmla="*/ 285 h 589"/>
                <a:gd name="T140" fmla="+- 0 956 75"/>
                <a:gd name="T141" fmla="*/ T140 w 960"/>
                <a:gd name="T142" fmla="+- 0 287 137"/>
                <a:gd name="T143" fmla="*/ 287 h 589"/>
                <a:gd name="T144" fmla="+- 0 361 75"/>
                <a:gd name="T145" fmla="*/ T144 w 960"/>
                <a:gd name="T146" fmla="+- 0 162 137"/>
                <a:gd name="T147" fmla="*/ 162 h 589"/>
                <a:gd name="T148" fmla="+- 0 340 75"/>
                <a:gd name="T149" fmla="*/ T148 w 960"/>
                <a:gd name="T150" fmla="+- 0 193 137"/>
                <a:gd name="T151" fmla="*/ 193 h 589"/>
                <a:gd name="T152" fmla="+- 0 390 75"/>
                <a:gd name="T153" fmla="*/ T152 w 960"/>
                <a:gd name="T154" fmla="+- 0 245 137"/>
                <a:gd name="T155" fmla="*/ 245 h 589"/>
                <a:gd name="T156" fmla="+- 0 525 75"/>
                <a:gd name="T157" fmla="*/ T156 w 960"/>
                <a:gd name="T158" fmla="+- 0 270 137"/>
                <a:gd name="T159" fmla="*/ 270 h 589"/>
                <a:gd name="T160" fmla="+- 0 898 75"/>
                <a:gd name="T161" fmla="*/ T160 w 960"/>
                <a:gd name="T162" fmla="+- 0 240 137"/>
                <a:gd name="T163" fmla="*/ 240 h 589"/>
                <a:gd name="T164" fmla="+- 0 437 75"/>
                <a:gd name="T165" fmla="*/ T164 w 960"/>
                <a:gd name="T166" fmla="+- 0 192 137"/>
                <a:gd name="T167" fmla="*/ 192 h 589"/>
                <a:gd name="T168" fmla="+- 0 374 75"/>
                <a:gd name="T169" fmla="*/ T168 w 960"/>
                <a:gd name="T170" fmla="+- 0 160 137"/>
                <a:gd name="T171" fmla="*/ 160 h 589"/>
                <a:gd name="T172" fmla="+- 0 681 75"/>
                <a:gd name="T173" fmla="*/ T172 w 960"/>
                <a:gd name="T174" fmla="+- 0 203 137"/>
                <a:gd name="T175" fmla="*/ 203 h 589"/>
                <a:gd name="T176" fmla="+- 0 402 75"/>
                <a:gd name="T177" fmla="*/ T176 w 960"/>
                <a:gd name="T178" fmla="+- 0 155 137"/>
                <a:gd name="T179" fmla="*/ 155 h 589"/>
                <a:gd name="T180" fmla="+- 0 463 75"/>
                <a:gd name="T181" fmla="*/ T180 w 960"/>
                <a:gd name="T182" fmla="+- 0 189 137"/>
                <a:gd name="T183" fmla="*/ 189 h 589"/>
                <a:gd name="T184" fmla="+- 0 507 75"/>
                <a:gd name="T185" fmla="*/ T184 w 960"/>
                <a:gd name="T186" fmla="+- 0 193 137"/>
                <a:gd name="T187" fmla="*/ 193 h 589"/>
                <a:gd name="T188" fmla="+- 0 154 75"/>
                <a:gd name="T189" fmla="*/ T188 w 960"/>
                <a:gd name="T190" fmla="+- 0 157 137"/>
                <a:gd name="T191" fmla="*/ 157 h 589"/>
                <a:gd name="T192" fmla="+- 0 139 75"/>
                <a:gd name="T193" fmla="*/ T192 w 960"/>
                <a:gd name="T194" fmla="+- 0 177 137"/>
                <a:gd name="T195" fmla="*/ 177 h 5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960" h="589">
                  <a:moveTo>
                    <a:pt x="39" y="30"/>
                  </a:moveTo>
                  <a:lnTo>
                    <a:pt x="25" y="32"/>
                  </a:lnTo>
                  <a:lnTo>
                    <a:pt x="13" y="39"/>
                  </a:lnTo>
                  <a:lnTo>
                    <a:pt x="4" y="5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9"/>
                  </a:lnTo>
                  <a:lnTo>
                    <a:pt x="9" y="91"/>
                  </a:lnTo>
                  <a:lnTo>
                    <a:pt x="20" y="101"/>
                  </a:lnTo>
                  <a:lnTo>
                    <a:pt x="352" y="278"/>
                  </a:lnTo>
                  <a:lnTo>
                    <a:pt x="98" y="278"/>
                  </a:lnTo>
                  <a:lnTo>
                    <a:pt x="88" y="288"/>
                  </a:lnTo>
                  <a:lnTo>
                    <a:pt x="88" y="325"/>
                  </a:lnTo>
                  <a:lnTo>
                    <a:pt x="98" y="335"/>
                  </a:lnTo>
                  <a:lnTo>
                    <a:pt x="188" y="335"/>
                  </a:lnTo>
                  <a:lnTo>
                    <a:pt x="188" y="336"/>
                  </a:lnTo>
                  <a:lnTo>
                    <a:pt x="188" y="530"/>
                  </a:lnTo>
                  <a:lnTo>
                    <a:pt x="180" y="536"/>
                  </a:lnTo>
                  <a:lnTo>
                    <a:pt x="175" y="545"/>
                  </a:lnTo>
                  <a:lnTo>
                    <a:pt x="175" y="556"/>
                  </a:lnTo>
                  <a:lnTo>
                    <a:pt x="178" y="569"/>
                  </a:lnTo>
                  <a:lnTo>
                    <a:pt x="185" y="579"/>
                  </a:lnTo>
                  <a:lnTo>
                    <a:pt x="196" y="587"/>
                  </a:lnTo>
                  <a:lnTo>
                    <a:pt x="209" y="589"/>
                  </a:lnTo>
                  <a:lnTo>
                    <a:pt x="222" y="587"/>
                  </a:lnTo>
                  <a:lnTo>
                    <a:pt x="233" y="579"/>
                  </a:lnTo>
                  <a:lnTo>
                    <a:pt x="240" y="569"/>
                  </a:lnTo>
                  <a:lnTo>
                    <a:pt x="242" y="556"/>
                  </a:lnTo>
                  <a:lnTo>
                    <a:pt x="242" y="546"/>
                  </a:lnTo>
                  <a:lnTo>
                    <a:pt x="239" y="538"/>
                  </a:lnTo>
                  <a:lnTo>
                    <a:pt x="233" y="532"/>
                  </a:lnTo>
                  <a:lnTo>
                    <a:pt x="233" y="490"/>
                  </a:lnTo>
                  <a:lnTo>
                    <a:pt x="950" y="490"/>
                  </a:lnTo>
                  <a:lnTo>
                    <a:pt x="950" y="461"/>
                  </a:lnTo>
                  <a:lnTo>
                    <a:pt x="233" y="461"/>
                  </a:lnTo>
                  <a:lnTo>
                    <a:pt x="233" y="339"/>
                  </a:lnTo>
                  <a:lnTo>
                    <a:pt x="950" y="339"/>
                  </a:lnTo>
                  <a:lnTo>
                    <a:pt x="947" y="323"/>
                  </a:lnTo>
                  <a:lnTo>
                    <a:pt x="938" y="309"/>
                  </a:lnTo>
                  <a:lnTo>
                    <a:pt x="924" y="299"/>
                  </a:lnTo>
                  <a:lnTo>
                    <a:pt x="908" y="295"/>
                  </a:lnTo>
                  <a:lnTo>
                    <a:pt x="918" y="290"/>
                  </a:lnTo>
                  <a:lnTo>
                    <a:pt x="926" y="282"/>
                  </a:lnTo>
                  <a:lnTo>
                    <a:pt x="931" y="272"/>
                  </a:lnTo>
                  <a:lnTo>
                    <a:pt x="932" y="260"/>
                  </a:lnTo>
                  <a:lnTo>
                    <a:pt x="930" y="246"/>
                  </a:lnTo>
                  <a:lnTo>
                    <a:pt x="922" y="235"/>
                  </a:lnTo>
                  <a:lnTo>
                    <a:pt x="911" y="227"/>
                  </a:lnTo>
                  <a:lnTo>
                    <a:pt x="897" y="223"/>
                  </a:lnTo>
                  <a:lnTo>
                    <a:pt x="409" y="223"/>
                  </a:lnTo>
                  <a:lnTo>
                    <a:pt x="167" y="95"/>
                  </a:lnTo>
                  <a:lnTo>
                    <a:pt x="171" y="93"/>
                  </a:lnTo>
                  <a:lnTo>
                    <a:pt x="174" y="91"/>
                  </a:lnTo>
                  <a:lnTo>
                    <a:pt x="179" y="80"/>
                  </a:lnTo>
                  <a:lnTo>
                    <a:pt x="176" y="71"/>
                  </a:lnTo>
                  <a:lnTo>
                    <a:pt x="116" y="40"/>
                  </a:lnTo>
                  <a:lnTo>
                    <a:pt x="64" y="40"/>
                  </a:lnTo>
                  <a:lnTo>
                    <a:pt x="54" y="34"/>
                  </a:lnTo>
                  <a:lnTo>
                    <a:pt x="39" y="30"/>
                  </a:lnTo>
                  <a:close/>
                  <a:moveTo>
                    <a:pt x="950" y="490"/>
                  </a:moveTo>
                  <a:lnTo>
                    <a:pt x="905" y="490"/>
                  </a:lnTo>
                  <a:lnTo>
                    <a:pt x="905" y="529"/>
                  </a:lnTo>
                  <a:lnTo>
                    <a:pt x="897" y="535"/>
                  </a:lnTo>
                  <a:lnTo>
                    <a:pt x="892" y="545"/>
                  </a:lnTo>
                  <a:lnTo>
                    <a:pt x="892" y="556"/>
                  </a:lnTo>
                  <a:lnTo>
                    <a:pt x="895" y="569"/>
                  </a:lnTo>
                  <a:lnTo>
                    <a:pt x="902" y="579"/>
                  </a:lnTo>
                  <a:lnTo>
                    <a:pt x="913" y="587"/>
                  </a:lnTo>
                  <a:lnTo>
                    <a:pt x="926" y="589"/>
                  </a:lnTo>
                  <a:lnTo>
                    <a:pt x="939" y="587"/>
                  </a:lnTo>
                  <a:lnTo>
                    <a:pt x="949" y="579"/>
                  </a:lnTo>
                  <a:lnTo>
                    <a:pt x="957" y="569"/>
                  </a:lnTo>
                  <a:lnTo>
                    <a:pt x="959" y="556"/>
                  </a:lnTo>
                  <a:lnTo>
                    <a:pt x="959" y="546"/>
                  </a:lnTo>
                  <a:lnTo>
                    <a:pt x="956" y="539"/>
                  </a:lnTo>
                  <a:lnTo>
                    <a:pt x="950" y="532"/>
                  </a:lnTo>
                  <a:lnTo>
                    <a:pt x="950" y="490"/>
                  </a:lnTo>
                  <a:close/>
                  <a:moveTo>
                    <a:pt x="950" y="339"/>
                  </a:moveTo>
                  <a:lnTo>
                    <a:pt x="905" y="339"/>
                  </a:lnTo>
                  <a:lnTo>
                    <a:pt x="905" y="461"/>
                  </a:lnTo>
                  <a:lnTo>
                    <a:pt x="950" y="461"/>
                  </a:lnTo>
                  <a:lnTo>
                    <a:pt x="950" y="339"/>
                  </a:lnTo>
                  <a:close/>
                  <a:moveTo>
                    <a:pt x="303" y="0"/>
                  </a:moveTo>
                  <a:lnTo>
                    <a:pt x="283" y="1"/>
                  </a:lnTo>
                  <a:lnTo>
                    <a:pt x="264" y="9"/>
                  </a:lnTo>
                  <a:lnTo>
                    <a:pt x="248" y="20"/>
                  </a:lnTo>
                  <a:lnTo>
                    <a:pt x="242" y="25"/>
                  </a:lnTo>
                  <a:lnTo>
                    <a:pt x="237" y="32"/>
                  </a:lnTo>
                  <a:lnTo>
                    <a:pt x="233" y="39"/>
                  </a:lnTo>
                  <a:lnTo>
                    <a:pt x="230" y="48"/>
                  </a:lnTo>
                  <a:lnTo>
                    <a:pt x="226" y="62"/>
                  </a:lnTo>
                  <a:lnTo>
                    <a:pt x="226" y="77"/>
                  </a:lnTo>
                  <a:lnTo>
                    <a:pt x="228" y="92"/>
                  </a:lnTo>
                  <a:lnTo>
                    <a:pt x="234" y="105"/>
                  </a:lnTo>
                  <a:lnTo>
                    <a:pt x="241" y="116"/>
                  </a:lnTo>
                  <a:lnTo>
                    <a:pt x="321" y="170"/>
                  </a:lnTo>
                  <a:lnTo>
                    <a:pt x="365" y="195"/>
                  </a:lnTo>
                  <a:lnTo>
                    <a:pt x="401" y="205"/>
                  </a:lnTo>
                  <a:lnTo>
                    <a:pt x="447" y="208"/>
                  </a:lnTo>
                  <a:lnTo>
                    <a:pt x="456" y="208"/>
                  </a:lnTo>
                  <a:lnTo>
                    <a:pt x="465" y="208"/>
                  </a:lnTo>
                  <a:lnTo>
                    <a:pt x="474" y="208"/>
                  </a:lnTo>
                  <a:lnTo>
                    <a:pt x="474" y="223"/>
                  </a:lnTo>
                  <a:lnTo>
                    <a:pt x="897" y="223"/>
                  </a:lnTo>
                  <a:lnTo>
                    <a:pt x="898" y="184"/>
                  </a:lnTo>
                  <a:lnTo>
                    <a:pt x="881" y="150"/>
                  </a:lnTo>
                  <a:lnTo>
                    <a:pt x="428" y="150"/>
                  </a:lnTo>
                  <a:lnTo>
                    <a:pt x="362" y="142"/>
                  </a:lnTo>
                  <a:lnTo>
                    <a:pt x="313" y="123"/>
                  </a:lnTo>
                  <a:lnTo>
                    <a:pt x="282" y="104"/>
                  </a:lnTo>
                  <a:lnTo>
                    <a:pt x="269" y="93"/>
                  </a:lnTo>
                  <a:lnTo>
                    <a:pt x="264" y="87"/>
                  </a:lnTo>
                  <a:lnTo>
                    <a:pt x="260" y="81"/>
                  </a:lnTo>
                  <a:lnTo>
                    <a:pt x="258" y="74"/>
                  </a:lnTo>
                  <a:lnTo>
                    <a:pt x="258" y="73"/>
                  </a:lnTo>
                  <a:lnTo>
                    <a:pt x="257" y="70"/>
                  </a:lnTo>
                  <a:lnTo>
                    <a:pt x="257" y="69"/>
                  </a:lnTo>
                  <a:lnTo>
                    <a:pt x="256" y="66"/>
                  </a:lnTo>
                  <a:lnTo>
                    <a:pt x="256" y="61"/>
                  </a:lnTo>
                  <a:lnTo>
                    <a:pt x="256" y="58"/>
                  </a:lnTo>
                  <a:lnTo>
                    <a:pt x="256" y="56"/>
                  </a:lnTo>
                  <a:lnTo>
                    <a:pt x="257" y="50"/>
                  </a:lnTo>
                  <a:lnTo>
                    <a:pt x="258" y="48"/>
                  </a:lnTo>
                  <a:lnTo>
                    <a:pt x="260" y="39"/>
                  </a:lnTo>
                  <a:lnTo>
                    <a:pt x="264" y="32"/>
                  </a:lnTo>
                  <a:lnTo>
                    <a:pt x="279" y="18"/>
                  </a:lnTo>
                  <a:lnTo>
                    <a:pt x="290" y="13"/>
                  </a:lnTo>
                  <a:lnTo>
                    <a:pt x="334" y="13"/>
                  </a:lnTo>
                  <a:lnTo>
                    <a:pt x="333" y="13"/>
                  </a:lnTo>
                  <a:lnTo>
                    <a:pt x="323" y="8"/>
                  </a:lnTo>
                  <a:lnTo>
                    <a:pt x="303" y="0"/>
                  </a:lnTo>
                  <a:close/>
                  <a:moveTo>
                    <a:pt x="863" y="131"/>
                  </a:moveTo>
                  <a:lnTo>
                    <a:pt x="474" y="131"/>
                  </a:lnTo>
                  <a:lnTo>
                    <a:pt x="474" y="146"/>
                  </a:lnTo>
                  <a:lnTo>
                    <a:pt x="462" y="148"/>
                  </a:lnTo>
                  <a:lnTo>
                    <a:pt x="451" y="149"/>
                  </a:lnTo>
                  <a:lnTo>
                    <a:pt x="439" y="149"/>
                  </a:lnTo>
                  <a:lnTo>
                    <a:pt x="428" y="150"/>
                  </a:lnTo>
                  <a:lnTo>
                    <a:pt x="881" y="150"/>
                  </a:lnTo>
                  <a:lnTo>
                    <a:pt x="877" y="141"/>
                  </a:lnTo>
                  <a:lnTo>
                    <a:pt x="863" y="131"/>
                  </a:lnTo>
                  <a:close/>
                  <a:moveTo>
                    <a:pt x="299" y="23"/>
                  </a:moveTo>
                  <a:lnTo>
                    <a:pt x="286" y="25"/>
                  </a:lnTo>
                  <a:lnTo>
                    <a:pt x="275" y="32"/>
                  </a:lnTo>
                  <a:lnTo>
                    <a:pt x="268" y="43"/>
                  </a:lnTo>
                  <a:lnTo>
                    <a:pt x="265" y="55"/>
                  </a:lnTo>
                  <a:lnTo>
                    <a:pt x="265" y="56"/>
                  </a:lnTo>
                  <a:lnTo>
                    <a:pt x="268" y="69"/>
                  </a:lnTo>
                  <a:lnTo>
                    <a:pt x="275" y="80"/>
                  </a:lnTo>
                  <a:lnTo>
                    <a:pt x="286" y="90"/>
                  </a:lnTo>
                  <a:lnTo>
                    <a:pt x="315" y="108"/>
                  </a:lnTo>
                  <a:lnTo>
                    <a:pt x="363" y="126"/>
                  </a:lnTo>
                  <a:lnTo>
                    <a:pt x="428" y="134"/>
                  </a:lnTo>
                  <a:lnTo>
                    <a:pt x="439" y="134"/>
                  </a:lnTo>
                  <a:lnTo>
                    <a:pt x="450" y="133"/>
                  </a:lnTo>
                  <a:lnTo>
                    <a:pt x="462" y="132"/>
                  </a:lnTo>
                  <a:lnTo>
                    <a:pt x="474" y="131"/>
                  </a:lnTo>
                  <a:lnTo>
                    <a:pt x="863" y="131"/>
                  </a:lnTo>
                  <a:lnTo>
                    <a:pt x="823" y="103"/>
                  </a:lnTo>
                  <a:lnTo>
                    <a:pt x="721" y="78"/>
                  </a:lnTo>
                  <a:lnTo>
                    <a:pt x="606" y="66"/>
                  </a:lnTo>
                  <a:lnTo>
                    <a:pt x="409" y="66"/>
                  </a:lnTo>
                  <a:lnTo>
                    <a:pt x="362" y="55"/>
                  </a:lnTo>
                  <a:lnTo>
                    <a:pt x="334" y="41"/>
                  </a:lnTo>
                  <a:lnTo>
                    <a:pt x="323" y="32"/>
                  </a:lnTo>
                  <a:lnTo>
                    <a:pt x="312" y="25"/>
                  </a:lnTo>
                  <a:lnTo>
                    <a:pt x="299" y="23"/>
                  </a:lnTo>
                  <a:close/>
                  <a:moveTo>
                    <a:pt x="474" y="51"/>
                  </a:moveTo>
                  <a:lnTo>
                    <a:pt x="474" y="62"/>
                  </a:lnTo>
                  <a:lnTo>
                    <a:pt x="409" y="66"/>
                  </a:lnTo>
                  <a:lnTo>
                    <a:pt x="606" y="66"/>
                  </a:lnTo>
                  <a:lnTo>
                    <a:pt x="474" y="51"/>
                  </a:lnTo>
                  <a:close/>
                  <a:moveTo>
                    <a:pt x="334" y="13"/>
                  </a:moveTo>
                  <a:lnTo>
                    <a:pt x="315" y="13"/>
                  </a:lnTo>
                  <a:lnTo>
                    <a:pt x="327" y="18"/>
                  </a:lnTo>
                  <a:lnTo>
                    <a:pt x="336" y="27"/>
                  </a:lnTo>
                  <a:lnTo>
                    <a:pt x="342" y="32"/>
                  </a:lnTo>
                  <a:lnTo>
                    <a:pt x="359" y="42"/>
                  </a:lnTo>
                  <a:lnTo>
                    <a:pt x="388" y="52"/>
                  </a:lnTo>
                  <a:lnTo>
                    <a:pt x="428" y="56"/>
                  </a:lnTo>
                  <a:lnTo>
                    <a:pt x="429" y="56"/>
                  </a:lnTo>
                  <a:lnTo>
                    <a:pt x="431" y="56"/>
                  </a:lnTo>
                  <a:lnTo>
                    <a:pt x="432" y="56"/>
                  </a:lnTo>
                  <a:lnTo>
                    <a:pt x="393" y="41"/>
                  </a:lnTo>
                  <a:lnTo>
                    <a:pt x="358" y="25"/>
                  </a:lnTo>
                  <a:lnTo>
                    <a:pt x="334" y="13"/>
                  </a:lnTo>
                  <a:close/>
                  <a:moveTo>
                    <a:pt x="79" y="20"/>
                  </a:moveTo>
                  <a:lnTo>
                    <a:pt x="69" y="23"/>
                  </a:lnTo>
                  <a:lnTo>
                    <a:pt x="64" y="34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116" y="40"/>
                  </a:lnTo>
                  <a:lnTo>
                    <a:pt x="79" y="20"/>
                  </a:lnTo>
                  <a:close/>
                </a:path>
              </a:pathLst>
            </a:custGeom>
            <a:solidFill>
              <a:srgbClr val="AF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8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44"/>
              <a:ext cx="148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0"/>
              <a:ext cx="129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AutoShape 9"/>
            <p:cNvSpPr>
              <a:spLocks/>
            </p:cNvSpPr>
            <p:nvPr/>
          </p:nvSpPr>
          <p:spPr bwMode="auto">
            <a:xfrm>
              <a:off x="1028" y="167"/>
              <a:ext cx="307" cy="559"/>
            </a:xfrm>
            <a:custGeom>
              <a:avLst/>
              <a:gdLst>
                <a:gd name="T0" fmla="+- 0 1104 1029"/>
                <a:gd name="T1" fmla="*/ T0 w 307"/>
                <a:gd name="T2" fmla="+- 0 522 168"/>
                <a:gd name="T3" fmla="*/ 522 h 559"/>
                <a:gd name="T4" fmla="+- 0 1107 1029"/>
                <a:gd name="T5" fmla="*/ T4 w 307"/>
                <a:gd name="T6" fmla="+- 0 704 168"/>
                <a:gd name="T7" fmla="*/ 704 h 559"/>
                <a:gd name="T8" fmla="+- 0 1126 1029"/>
                <a:gd name="T9" fmla="*/ T8 w 307"/>
                <a:gd name="T10" fmla="+- 0 723 168"/>
                <a:gd name="T11" fmla="*/ 723 h 559"/>
                <a:gd name="T12" fmla="+- 0 1155 1029"/>
                <a:gd name="T13" fmla="*/ T12 w 307"/>
                <a:gd name="T14" fmla="+- 0 723 168"/>
                <a:gd name="T15" fmla="*/ 723 h 559"/>
                <a:gd name="T16" fmla="+- 0 1174 1029"/>
                <a:gd name="T17" fmla="*/ T16 w 307"/>
                <a:gd name="T18" fmla="+- 0 704 168"/>
                <a:gd name="T19" fmla="*/ 704 h 559"/>
                <a:gd name="T20" fmla="+- 0 1177 1029"/>
                <a:gd name="T21" fmla="*/ T20 w 307"/>
                <a:gd name="T22" fmla="+- 0 522 168"/>
                <a:gd name="T23" fmla="*/ 522 h 559"/>
                <a:gd name="T24" fmla="+- 0 1183 1029"/>
                <a:gd name="T25" fmla="*/ T24 w 307"/>
                <a:gd name="T26" fmla="+- 0 522 168"/>
                <a:gd name="T27" fmla="*/ 522 h 559"/>
                <a:gd name="T28" fmla="+- 0 1185 1029"/>
                <a:gd name="T29" fmla="*/ T28 w 307"/>
                <a:gd name="T30" fmla="+- 0 704 168"/>
                <a:gd name="T31" fmla="*/ 704 h 559"/>
                <a:gd name="T32" fmla="+- 0 1205 1029"/>
                <a:gd name="T33" fmla="*/ T32 w 307"/>
                <a:gd name="T34" fmla="+- 0 723 168"/>
                <a:gd name="T35" fmla="*/ 723 h 559"/>
                <a:gd name="T36" fmla="+- 0 1234 1029"/>
                <a:gd name="T37" fmla="*/ T36 w 307"/>
                <a:gd name="T38" fmla="+- 0 723 168"/>
                <a:gd name="T39" fmla="*/ 723 h 559"/>
                <a:gd name="T40" fmla="+- 0 1253 1029"/>
                <a:gd name="T41" fmla="*/ T40 w 307"/>
                <a:gd name="T42" fmla="+- 0 704 168"/>
                <a:gd name="T43" fmla="*/ 704 h 559"/>
                <a:gd name="T44" fmla="+- 0 1256 1029"/>
                <a:gd name="T45" fmla="*/ T44 w 307"/>
                <a:gd name="T46" fmla="+- 0 522 168"/>
                <a:gd name="T47" fmla="*/ 522 h 559"/>
                <a:gd name="T48" fmla="+- 0 1100 1029"/>
                <a:gd name="T49" fmla="*/ T48 w 307"/>
                <a:gd name="T50" fmla="+- 0 287 168"/>
                <a:gd name="T51" fmla="*/ 287 h 559"/>
                <a:gd name="T52" fmla="+- 0 1070 1029"/>
                <a:gd name="T53" fmla="*/ T52 w 307"/>
                <a:gd name="T54" fmla="+- 0 522 168"/>
                <a:gd name="T55" fmla="*/ 522 h 559"/>
                <a:gd name="T56" fmla="+- 0 1265 1029"/>
                <a:gd name="T57" fmla="*/ T56 w 307"/>
                <a:gd name="T58" fmla="+- 0 365 168"/>
                <a:gd name="T59" fmla="*/ 365 h 559"/>
                <a:gd name="T60" fmla="+- 0 1166 1029"/>
                <a:gd name="T61" fmla="*/ T60 w 307"/>
                <a:gd name="T62" fmla="+- 0 358 168"/>
                <a:gd name="T63" fmla="*/ 358 h 559"/>
                <a:gd name="T64" fmla="+- 0 1173 1029"/>
                <a:gd name="T65" fmla="*/ T64 w 307"/>
                <a:gd name="T66" fmla="+- 0 333 168"/>
                <a:gd name="T67" fmla="*/ 333 h 559"/>
                <a:gd name="T68" fmla="+- 0 1195 1029"/>
                <a:gd name="T69" fmla="*/ T68 w 307"/>
                <a:gd name="T70" fmla="+- 0 312 168"/>
                <a:gd name="T71" fmla="*/ 312 h 559"/>
                <a:gd name="T72" fmla="+- 0 1194 1029"/>
                <a:gd name="T73" fmla="*/ T72 w 307"/>
                <a:gd name="T74" fmla="+- 0 288 168"/>
                <a:gd name="T75" fmla="*/ 288 h 559"/>
                <a:gd name="T76" fmla="+- 0 1321 1029"/>
                <a:gd name="T77" fmla="*/ T76 w 307"/>
                <a:gd name="T78" fmla="+- 0 286 168"/>
                <a:gd name="T79" fmla="*/ 286 h 559"/>
                <a:gd name="T80" fmla="+- 0 1271 1029"/>
                <a:gd name="T81" fmla="*/ T80 w 307"/>
                <a:gd name="T82" fmla="+- 0 307 168"/>
                <a:gd name="T83" fmla="*/ 307 h 559"/>
                <a:gd name="T84" fmla="+- 0 1277 1029"/>
                <a:gd name="T85" fmla="*/ T84 w 307"/>
                <a:gd name="T86" fmla="+- 0 358 168"/>
                <a:gd name="T87" fmla="*/ 358 h 559"/>
                <a:gd name="T88" fmla="+- 0 1280 1029"/>
                <a:gd name="T89" fmla="*/ T88 w 307"/>
                <a:gd name="T90" fmla="+- 0 399 168"/>
                <a:gd name="T91" fmla="*/ 399 h 559"/>
                <a:gd name="T92" fmla="+- 0 1295 1029"/>
                <a:gd name="T93" fmla="*/ T92 w 307"/>
                <a:gd name="T94" fmla="+- 0 414 168"/>
                <a:gd name="T95" fmla="*/ 414 h 559"/>
                <a:gd name="T96" fmla="+- 0 1318 1029"/>
                <a:gd name="T97" fmla="*/ T96 w 307"/>
                <a:gd name="T98" fmla="+- 0 414 168"/>
                <a:gd name="T99" fmla="*/ 414 h 559"/>
                <a:gd name="T100" fmla="+- 0 1333 1029"/>
                <a:gd name="T101" fmla="*/ T100 w 307"/>
                <a:gd name="T102" fmla="+- 0 399 168"/>
                <a:gd name="T103" fmla="*/ 399 h 559"/>
                <a:gd name="T104" fmla="+- 0 1322 1029"/>
                <a:gd name="T105" fmla="*/ T104 w 307"/>
                <a:gd name="T106" fmla="+- 0 290 168"/>
                <a:gd name="T107" fmla="*/ 290 h 559"/>
                <a:gd name="T108" fmla="+- 0 1127 1029"/>
                <a:gd name="T109" fmla="*/ T108 w 307"/>
                <a:gd name="T110" fmla="+- 0 169 168"/>
                <a:gd name="T111" fmla="*/ 169 h 559"/>
                <a:gd name="T112" fmla="+- 0 1125 1029"/>
                <a:gd name="T113" fmla="*/ T112 w 307"/>
                <a:gd name="T114" fmla="+- 0 170 168"/>
                <a:gd name="T115" fmla="*/ 170 h 559"/>
                <a:gd name="T116" fmla="+- 0 1075 1029"/>
                <a:gd name="T117" fmla="*/ T116 w 307"/>
                <a:gd name="T118" fmla="+- 0 221 168"/>
                <a:gd name="T119" fmla="*/ 221 h 559"/>
                <a:gd name="T120" fmla="+- 0 1029 1029"/>
                <a:gd name="T121" fmla="*/ T120 w 307"/>
                <a:gd name="T122" fmla="+- 0 384 168"/>
                <a:gd name="T123" fmla="*/ 384 h 559"/>
                <a:gd name="T124" fmla="+- 0 1037 1029"/>
                <a:gd name="T125" fmla="*/ T124 w 307"/>
                <a:gd name="T126" fmla="+- 0 404 168"/>
                <a:gd name="T127" fmla="*/ 404 h 559"/>
                <a:gd name="T128" fmla="+- 0 1057 1029"/>
                <a:gd name="T129" fmla="*/ T128 w 307"/>
                <a:gd name="T130" fmla="+- 0 412 168"/>
                <a:gd name="T131" fmla="*/ 412 h 559"/>
                <a:gd name="T132" fmla="+- 0 1077 1029"/>
                <a:gd name="T133" fmla="*/ T132 w 307"/>
                <a:gd name="T134" fmla="+- 0 404 168"/>
                <a:gd name="T135" fmla="*/ 404 h 559"/>
                <a:gd name="T136" fmla="+- 0 1086 1029"/>
                <a:gd name="T137" fmla="*/ T136 w 307"/>
                <a:gd name="T138" fmla="+- 0 384 168"/>
                <a:gd name="T139" fmla="*/ 384 h 559"/>
                <a:gd name="T140" fmla="+- 0 1090 1029"/>
                <a:gd name="T141" fmla="*/ T140 w 307"/>
                <a:gd name="T142" fmla="+- 0 331 168"/>
                <a:gd name="T143" fmla="*/ 331 h 559"/>
                <a:gd name="T144" fmla="+- 0 1100 1029"/>
                <a:gd name="T145" fmla="*/ T144 w 307"/>
                <a:gd name="T146" fmla="+- 0 287 168"/>
                <a:gd name="T147" fmla="*/ 287 h 559"/>
                <a:gd name="T148" fmla="+- 0 1188 1029"/>
                <a:gd name="T149" fmla="*/ T148 w 307"/>
                <a:gd name="T150" fmla="+- 0 280 168"/>
                <a:gd name="T151" fmla="*/ 280 h 559"/>
                <a:gd name="T152" fmla="+- 0 1176 1029"/>
                <a:gd name="T153" fmla="*/ T152 w 307"/>
                <a:gd name="T154" fmla="+- 0 264 168"/>
                <a:gd name="T155" fmla="*/ 264 h 559"/>
                <a:gd name="T156" fmla="+- 0 1174 1029"/>
                <a:gd name="T157" fmla="*/ T156 w 307"/>
                <a:gd name="T158" fmla="+- 0 237 168"/>
                <a:gd name="T159" fmla="*/ 237 h 559"/>
                <a:gd name="T160" fmla="+- 0 1144 1029"/>
                <a:gd name="T161" fmla="*/ T160 w 307"/>
                <a:gd name="T162" fmla="+- 0 213 168"/>
                <a:gd name="T163" fmla="*/ 213 h 559"/>
                <a:gd name="T164" fmla="+- 0 1127 1029"/>
                <a:gd name="T165" fmla="*/ T164 w 307"/>
                <a:gd name="T166" fmla="+- 0 169 168"/>
                <a:gd name="T167" fmla="*/ 169 h 559"/>
                <a:gd name="T168" fmla="+- 0 1230 1029"/>
                <a:gd name="T169" fmla="*/ T168 w 307"/>
                <a:gd name="T170" fmla="+- 0 192 168"/>
                <a:gd name="T171" fmla="*/ 192 h 559"/>
                <a:gd name="T172" fmla="+- 0 1204 1029"/>
                <a:gd name="T173" fmla="*/ T172 w 307"/>
                <a:gd name="T174" fmla="+- 0 230 168"/>
                <a:gd name="T175" fmla="*/ 230 h 559"/>
                <a:gd name="T176" fmla="+- 0 1183 1029"/>
                <a:gd name="T177" fmla="*/ T176 w 307"/>
                <a:gd name="T178" fmla="+- 0 256 168"/>
                <a:gd name="T179" fmla="*/ 256 h 559"/>
                <a:gd name="T180" fmla="+- 0 1197 1029"/>
                <a:gd name="T181" fmla="*/ T180 w 307"/>
                <a:gd name="T182" fmla="+- 0 271 168"/>
                <a:gd name="T183" fmla="*/ 271 h 559"/>
                <a:gd name="T184" fmla="+- 0 1210 1029"/>
                <a:gd name="T185" fmla="*/ T184 w 307"/>
                <a:gd name="T186" fmla="+- 0 297 168"/>
                <a:gd name="T187" fmla="*/ 297 h 559"/>
                <a:gd name="T188" fmla="+- 0 1195 1029"/>
                <a:gd name="T189" fmla="*/ T188 w 307"/>
                <a:gd name="T190" fmla="+- 0 341 168"/>
                <a:gd name="T191" fmla="*/ 341 h 559"/>
                <a:gd name="T192" fmla="+- 0 1198 1029"/>
                <a:gd name="T193" fmla="*/ T192 w 307"/>
                <a:gd name="T194" fmla="+- 0 346 168"/>
                <a:gd name="T195" fmla="*/ 346 h 559"/>
                <a:gd name="T196" fmla="+- 0 1191 1029"/>
                <a:gd name="T197" fmla="*/ T196 w 307"/>
                <a:gd name="T198" fmla="+- 0 365 168"/>
                <a:gd name="T199" fmla="*/ 365 h 559"/>
                <a:gd name="T200" fmla="+- 0 1264 1029"/>
                <a:gd name="T201" fmla="*/ T200 w 307"/>
                <a:gd name="T202" fmla="+- 0 359 168"/>
                <a:gd name="T203" fmla="*/ 359 h 559"/>
                <a:gd name="T204" fmla="+- 0 1321 1029"/>
                <a:gd name="T205" fmla="*/ T204 w 307"/>
                <a:gd name="T206" fmla="+- 0 286 168"/>
                <a:gd name="T207" fmla="*/ 286 h 559"/>
                <a:gd name="T208" fmla="+- 0 1260 1029"/>
                <a:gd name="T209" fmla="*/ T208 w 307"/>
                <a:gd name="T210" fmla="+- 0 185 168"/>
                <a:gd name="T211" fmla="*/ 185 h 559"/>
                <a:gd name="T212" fmla="+- 0 1184 1029"/>
                <a:gd name="T213" fmla="*/ T212 w 307"/>
                <a:gd name="T214" fmla="+- 0 333 168"/>
                <a:gd name="T215" fmla="*/ 333 h 559"/>
                <a:gd name="T216" fmla="+- 0 1184 1029"/>
                <a:gd name="T217" fmla="*/ T216 w 307"/>
                <a:gd name="T218" fmla="+- 0 334 168"/>
                <a:gd name="T219" fmla="*/ 334 h 5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07" h="559">
                  <a:moveTo>
                    <a:pt x="148" y="354"/>
                  </a:moveTo>
                  <a:lnTo>
                    <a:pt x="75" y="354"/>
                  </a:lnTo>
                  <a:lnTo>
                    <a:pt x="75" y="521"/>
                  </a:lnTo>
                  <a:lnTo>
                    <a:pt x="78" y="536"/>
                  </a:lnTo>
                  <a:lnTo>
                    <a:pt x="86" y="547"/>
                  </a:lnTo>
                  <a:lnTo>
                    <a:pt x="97" y="555"/>
                  </a:lnTo>
                  <a:lnTo>
                    <a:pt x="112" y="558"/>
                  </a:lnTo>
                  <a:lnTo>
                    <a:pt x="126" y="555"/>
                  </a:lnTo>
                  <a:lnTo>
                    <a:pt x="138" y="547"/>
                  </a:lnTo>
                  <a:lnTo>
                    <a:pt x="145" y="536"/>
                  </a:lnTo>
                  <a:lnTo>
                    <a:pt x="148" y="521"/>
                  </a:lnTo>
                  <a:lnTo>
                    <a:pt x="148" y="354"/>
                  </a:lnTo>
                  <a:close/>
                  <a:moveTo>
                    <a:pt x="227" y="354"/>
                  </a:moveTo>
                  <a:lnTo>
                    <a:pt x="154" y="354"/>
                  </a:lnTo>
                  <a:lnTo>
                    <a:pt x="154" y="521"/>
                  </a:lnTo>
                  <a:lnTo>
                    <a:pt x="156" y="536"/>
                  </a:lnTo>
                  <a:lnTo>
                    <a:pt x="164" y="547"/>
                  </a:lnTo>
                  <a:lnTo>
                    <a:pt x="176" y="555"/>
                  </a:lnTo>
                  <a:lnTo>
                    <a:pt x="190" y="558"/>
                  </a:lnTo>
                  <a:lnTo>
                    <a:pt x="205" y="555"/>
                  </a:lnTo>
                  <a:lnTo>
                    <a:pt x="216" y="547"/>
                  </a:lnTo>
                  <a:lnTo>
                    <a:pt x="224" y="536"/>
                  </a:lnTo>
                  <a:lnTo>
                    <a:pt x="227" y="521"/>
                  </a:lnTo>
                  <a:lnTo>
                    <a:pt x="227" y="354"/>
                  </a:lnTo>
                  <a:close/>
                  <a:moveTo>
                    <a:pt x="165" y="119"/>
                  </a:moveTo>
                  <a:lnTo>
                    <a:pt x="71" y="119"/>
                  </a:lnTo>
                  <a:lnTo>
                    <a:pt x="71" y="190"/>
                  </a:lnTo>
                  <a:lnTo>
                    <a:pt x="41" y="354"/>
                  </a:lnTo>
                  <a:lnTo>
                    <a:pt x="260" y="354"/>
                  </a:lnTo>
                  <a:lnTo>
                    <a:pt x="236" y="197"/>
                  </a:lnTo>
                  <a:lnTo>
                    <a:pt x="144" y="197"/>
                  </a:lnTo>
                  <a:lnTo>
                    <a:pt x="137" y="190"/>
                  </a:lnTo>
                  <a:lnTo>
                    <a:pt x="137" y="173"/>
                  </a:lnTo>
                  <a:lnTo>
                    <a:pt x="144" y="165"/>
                  </a:lnTo>
                  <a:lnTo>
                    <a:pt x="155" y="165"/>
                  </a:lnTo>
                  <a:lnTo>
                    <a:pt x="166" y="144"/>
                  </a:lnTo>
                  <a:lnTo>
                    <a:pt x="169" y="130"/>
                  </a:lnTo>
                  <a:lnTo>
                    <a:pt x="165" y="120"/>
                  </a:lnTo>
                  <a:lnTo>
                    <a:pt x="165" y="119"/>
                  </a:lnTo>
                  <a:close/>
                  <a:moveTo>
                    <a:pt x="292" y="118"/>
                  </a:moveTo>
                  <a:lnTo>
                    <a:pt x="235" y="118"/>
                  </a:lnTo>
                  <a:lnTo>
                    <a:pt x="242" y="139"/>
                  </a:lnTo>
                  <a:lnTo>
                    <a:pt x="246" y="163"/>
                  </a:lnTo>
                  <a:lnTo>
                    <a:pt x="248" y="190"/>
                  </a:lnTo>
                  <a:lnTo>
                    <a:pt x="249" y="220"/>
                  </a:lnTo>
                  <a:lnTo>
                    <a:pt x="251" y="231"/>
                  </a:lnTo>
                  <a:lnTo>
                    <a:pt x="257" y="240"/>
                  </a:lnTo>
                  <a:lnTo>
                    <a:pt x="266" y="246"/>
                  </a:lnTo>
                  <a:lnTo>
                    <a:pt x="277" y="248"/>
                  </a:lnTo>
                  <a:lnTo>
                    <a:pt x="289" y="246"/>
                  </a:lnTo>
                  <a:lnTo>
                    <a:pt x="298" y="240"/>
                  </a:lnTo>
                  <a:lnTo>
                    <a:pt x="304" y="231"/>
                  </a:lnTo>
                  <a:lnTo>
                    <a:pt x="306" y="220"/>
                  </a:lnTo>
                  <a:lnTo>
                    <a:pt x="293" y="122"/>
                  </a:lnTo>
                  <a:lnTo>
                    <a:pt x="292" y="118"/>
                  </a:lnTo>
                  <a:close/>
                  <a:moveTo>
                    <a:pt x="98" y="1"/>
                  </a:moveTo>
                  <a:lnTo>
                    <a:pt x="96" y="1"/>
                  </a:lnTo>
                  <a:lnTo>
                    <a:pt x="96" y="2"/>
                  </a:lnTo>
                  <a:lnTo>
                    <a:pt x="79" y="15"/>
                  </a:lnTo>
                  <a:lnTo>
                    <a:pt x="46" y="53"/>
                  </a:lnTo>
                  <a:lnTo>
                    <a:pt x="14" y="119"/>
                  </a:lnTo>
                  <a:lnTo>
                    <a:pt x="0" y="216"/>
                  </a:lnTo>
                  <a:lnTo>
                    <a:pt x="2" y="227"/>
                  </a:lnTo>
                  <a:lnTo>
                    <a:pt x="8" y="236"/>
                  </a:lnTo>
                  <a:lnTo>
                    <a:pt x="17" y="242"/>
                  </a:lnTo>
                  <a:lnTo>
                    <a:pt x="28" y="244"/>
                  </a:lnTo>
                  <a:lnTo>
                    <a:pt x="39" y="242"/>
                  </a:lnTo>
                  <a:lnTo>
                    <a:pt x="48" y="236"/>
                  </a:lnTo>
                  <a:lnTo>
                    <a:pt x="55" y="227"/>
                  </a:lnTo>
                  <a:lnTo>
                    <a:pt x="57" y="216"/>
                  </a:lnTo>
                  <a:lnTo>
                    <a:pt x="58" y="189"/>
                  </a:lnTo>
                  <a:lnTo>
                    <a:pt x="61" y="163"/>
                  </a:lnTo>
                  <a:lnTo>
                    <a:pt x="65" y="139"/>
                  </a:lnTo>
                  <a:lnTo>
                    <a:pt x="71" y="119"/>
                  </a:lnTo>
                  <a:lnTo>
                    <a:pt x="165" y="119"/>
                  </a:lnTo>
                  <a:lnTo>
                    <a:pt x="159" y="112"/>
                  </a:lnTo>
                  <a:lnTo>
                    <a:pt x="153" y="105"/>
                  </a:lnTo>
                  <a:lnTo>
                    <a:pt x="147" y="96"/>
                  </a:lnTo>
                  <a:lnTo>
                    <a:pt x="144" y="84"/>
                  </a:lnTo>
                  <a:lnTo>
                    <a:pt x="145" y="69"/>
                  </a:lnTo>
                  <a:lnTo>
                    <a:pt x="129" y="60"/>
                  </a:lnTo>
                  <a:lnTo>
                    <a:pt x="115" y="45"/>
                  </a:lnTo>
                  <a:lnTo>
                    <a:pt x="104" y="24"/>
                  </a:lnTo>
                  <a:lnTo>
                    <a:pt x="98" y="1"/>
                  </a:lnTo>
                  <a:close/>
                  <a:moveTo>
                    <a:pt x="208" y="0"/>
                  </a:moveTo>
                  <a:lnTo>
                    <a:pt x="201" y="24"/>
                  </a:lnTo>
                  <a:lnTo>
                    <a:pt x="190" y="46"/>
                  </a:lnTo>
                  <a:lnTo>
                    <a:pt x="175" y="62"/>
                  </a:lnTo>
                  <a:lnTo>
                    <a:pt x="158" y="69"/>
                  </a:lnTo>
                  <a:lnTo>
                    <a:pt x="154" y="88"/>
                  </a:lnTo>
                  <a:lnTo>
                    <a:pt x="161" y="95"/>
                  </a:lnTo>
                  <a:lnTo>
                    <a:pt x="168" y="103"/>
                  </a:lnTo>
                  <a:lnTo>
                    <a:pt x="177" y="115"/>
                  </a:lnTo>
                  <a:lnTo>
                    <a:pt x="181" y="129"/>
                  </a:lnTo>
                  <a:lnTo>
                    <a:pt x="179" y="147"/>
                  </a:lnTo>
                  <a:lnTo>
                    <a:pt x="166" y="173"/>
                  </a:lnTo>
                  <a:lnTo>
                    <a:pt x="168" y="175"/>
                  </a:lnTo>
                  <a:lnTo>
                    <a:pt x="169" y="178"/>
                  </a:lnTo>
                  <a:lnTo>
                    <a:pt x="169" y="190"/>
                  </a:lnTo>
                  <a:lnTo>
                    <a:pt x="162" y="197"/>
                  </a:lnTo>
                  <a:lnTo>
                    <a:pt x="236" y="197"/>
                  </a:lnTo>
                  <a:lnTo>
                    <a:pt x="235" y="191"/>
                  </a:lnTo>
                  <a:lnTo>
                    <a:pt x="235" y="118"/>
                  </a:lnTo>
                  <a:lnTo>
                    <a:pt x="292" y="118"/>
                  </a:lnTo>
                  <a:lnTo>
                    <a:pt x="264" y="56"/>
                  </a:lnTo>
                  <a:lnTo>
                    <a:pt x="231" y="17"/>
                  </a:lnTo>
                  <a:lnTo>
                    <a:pt x="208" y="0"/>
                  </a:lnTo>
                  <a:close/>
                  <a:moveTo>
                    <a:pt x="155" y="165"/>
                  </a:moveTo>
                  <a:lnTo>
                    <a:pt x="154" y="165"/>
                  </a:lnTo>
                  <a:lnTo>
                    <a:pt x="155" y="166"/>
                  </a:lnTo>
                  <a:lnTo>
                    <a:pt x="155" y="165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13"/>
          <p:cNvGrpSpPr>
            <a:grpSpLocks/>
          </p:cNvGrpSpPr>
          <p:nvPr/>
        </p:nvGrpSpPr>
        <p:grpSpPr bwMode="auto">
          <a:xfrm>
            <a:off x="401019" y="3419185"/>
            <a:ext cx="530314" cy="333439"/>
            <a:chOff x="1460" y="7159"/>
            <a:chExt cx="1464" cy="635"/>
          </a:xfrm>
        </p:grpSpPr>
        <p:sp>
          <p:nvSpPr>
            <p:cNvPr id="64" name="AutoShape 14"/>
            <p:cNvSpPr>
              <a:spLocks/>
            </p:cNvSpPr>
            <p:nvPr/>
          </p:nvSpPr>
          <p:spPr bwMode="auto">
            <a:xfrm>
              <a:off x="1460" y="7159"/>
              <a:ext cx="955" cy="522"/>
            </a:xfrm>
            <a:custGeom>
              <a:avLst/>
              <a:gdLst>
                <a:gd name="T0" fmla="+- 0 1743 1461"/>
                <a:gd name="T1" fmla="*/ T0 w 955"/>
                <a:gd name="T2" fmla="+- 0 7573 7159"/>
                <a:gd name="T3" fmla="*/ 7573 h 522"/>
                <a:gd name="T4" fmla="+- 0 1823 1461"/>
                <a:gd name="T5" fmla="*/ T4 w 955"/>
                <a:gd name="T6" fmla="+- 0 7604 7159"/>
                <a:gd name="T7" fmla="*/ 7604 h 522"/>
                <a:gd name="T8" fmla="+- 0 1861 1461"/>
                <a:gd name="T9" fmla="*/ T8 w 955"/>
                <a:gd name="T10" fmla="+- 0 7681 7159"/>
                <a:gd name="T11" fmla="*/ 7681 h 522"/>
                <a:gd name="T12" fmla="+- 0 1961 1461"/>
                <a:gd name="T13" fmla="*/ T12 w 955"/>
                <a:gd name="T14" fmla="+- 0 7678 7159"/>
                <a:gd name="T15" fmla="*/ 7678 h 522"/>
                <a:gd name="T16" fmla="+- 0 2032 1461"/>
                <a:gd name="T17" fmla="*/ T16 w 955"/>
                <a:gd name="T18" fmla="+- 0 7635 7159"/>
                <a:gd name="T19" fmla="*/ 7635 h 522"/>
                <a:gd name="T20" fmla="+- 0 2093 1461"/>
                <a:gd name="T21" fmla="*/ T20 w 955"/>
                <a:gd name="T22" fmla="+- 0 7578 7159"/>
                <a:gd name="T23" fmla="*/ 7578 h 522"/>
                <a:gd name="T24" fmla="+- 0 2077 1461"/>
                <a:gd name="T25" fmla="*/ T24 w 955"/>
                <a:gd name="T26" fmla="+- 0 7159 7159"/>
                <a:gd name="T27" fmla="*/ 7159 h 522"/>
                <a:gd name="T28" fmla="+- 0 1919 1461"/>
                <a:gd name="T29" fmla="*/ T28 w 955"/>
                <a:gd name="T30" fmla="+- 0 7175 7159"/>
                <a:gd name="T31" fmla="*/ 7175 h 522"/>
                <a:gd name="T32" fmla="+- 0 1778 1461"/>
                <a:gd name="T33" fmla="*/ T32 w 955"/>
                <a:gd name="T34" fmla="+- 0 7228 7159"/>
                <a:gd name="T35" fmla="*/ 7228 h 522"/>
                <a:gd name="T36" fmla="+- 0 1663 1461"/>
                <a:gd name="T37" fmla="*/ T36 w 955"/>
                <a:gd name="T38" fmla="+- 0 7315 7159"/>
                <a:gd name="T39" fmla="*/ 7315 h 522"/>
                <a:gd name="T40" fmla="+- 0 1560 1461"/>
                <a:gd name="T41" fmla="*/ T40 w 955"/>
                <a:gd name="T42" fmla="+- 0 7423 7159"/>
                <a:gd name="T43" fmla="*/ 7423 h 522"/>
                <a:gd name="T44" fmla="+- 0 1474 1461"/>
                <a:gd name="T45" fmla="*/ T44 w 955"/>
                <a:gd name="T46" fmla="+- 0 7509 7159"/>
                <a:gd name="T47" fmla="*/ 7509 h 522"/>
                <a:gd name="T48" fmla="+- 0 1470 1461"/>
                <a:gd name="T49" fmla="*/ T48 w 955"/>
                <a:gd name="T50" fmla="+- 0 7621 7159"/>
                <a:gd name="T51" fmla="*/ 7621 h 522"/>
                <a:gd name="T52" fmla="+- 0 1528 1461"/>
                <a:gd name="T53" fmla="*/ T52 w 955"/>
                <a:gd name="T54" fmla="+- 0 7665 7159"/>
                <a:gd name="T55" fmla="*/ 7665 h 522"/>
                <a:gd name="T56" fmla="+- 0 1619 1461"/>
                <a:gd name="T57" fmla="*/ T56 w 955"/>
                <a:gd name="T58" fmla="+- 0 7649 7159"/>
                <a:gd name="T59" fmla="*/ 7649 h 522"/>
                <a:gd name="T60" fmla="+- 0 1693 1461"/>
                <a:gd name="T61" fmla="*/ T60 w 955"/>
                <a:gd name="T62" fmla="+- 0 7587 7159"/>
                <a:gd name="T63" fmla="*/ 7587 h 522"/>
                <a:gd name="T64" fmla="+- 0 2118 1461"/>
                <a:gd name="T65" fmla="*/ T64 w 955"/>
                <a:gd name="T66" fmla="+- 0 7573 7159"/>
                <a:gd name="T67" fmla="*/ 7573 h 522"/>
                <a:gd name="T68" fmla="+- 0 2404 1461"/>
                <a:gd name="T69" fmla="*/ T68 w 955"/>
                <a:gd name="T70" fmla="+- 0 7569 7159"/>
                <a:gd name="T71" fmla="*/ 7569 h 522"/>
                <a:gd name="T72" fmla="+- 0 2415 1461"/>
                <a:gd name="T73" fmla="*/ T72 w 955"/>
                <a:gd name="T74" fmla="+- 0 7476 7159"/>
                <a:gd name="T75" fmla="*/ 7476 h 522"/>
                <a:gd name="T76" fmla="+- 0 1731 1461"/>
                <a:gd name="T77" fmla="*/ T76 w 955"/>
                <a:gd name="T78" fmla="+- 0 7456 7159"/>
                <a:gd name="T79" fmla="*/ 7456 h 522"/>
                <a:gd name="T80" fmla="+- 0 1641 1461"/>
                <a:gd name="T81" fmla="*/ T80 w 955"/>
                <a:gd name="T82" fmla="+- 0 7421 7159"/>
                <a:gd name="T83" fmla="*/ 7421 h 522"/>
                <a:gd name="T84" fmla="+- 0 1689 1461"/>
                <a:gd name="T85" fmla="*/ T84 w 955"/>
                <a:gd name="T86" fmla="+- 0 7317 7159"/>
                <a:gd name="T87" fmla="*/ 7317 h 522"/>
                <a:gd name="T88" fmla="+- 0 1800 1461"/>
                <a:gd name="T89" fmla="*/ T88 w 955"/>
                <a:gd name="T90" fmla="+- 0 7249 7159"/>
                <a:gd name="T91" fmla="*/ 7249 h 522"/>
                <a:gd name="T92" fmla="+- 0 1945 1461"/>
                <a:gd name="T93" fmla="*/ T92 w 955"/>
                <a:gd name="T94" fmla="+- 0 7243 7159"/>
                <a:gd name="T95" fmla="*/ 7243 h 522"/>
                <a:gd name="T96" fmla="+- 0 2030 1461"/>
                <a:gd name="T97" fmla="*/ T96 w 955"/>
                <a:gd name="T98" fmla="+- 0 7221 7159"/>
                <a:gd name="T99" fmla="*/ 7221 h 522"/>
                <a:gd name="T100" fmla="+- 0 2283 1461"/>
                <a:gd name="T101" fmla="*/ T100 w 955"/>
                <a:gd name="T102" fmla="+- 0 7219 7159"/>
                <a:gd name="T103" fmla="*/ 7219 h 522"/>
                <a:gd name="T104" fmla="+- 0 2256 1461"/>
                <a:gd name="T105" fmla="*/ T104 w 955"/>
                <a:gd name="T106" fmla="+- 0 7200 7159"/>
                <a:gd name="T107" fmla="*/ 7200 h 522"/>
                <a:gd name="T108" fmla="+- 0 2227 1461"/>
                <a:gd name="T109" fmla="*/ T108 w 955"/>
                <a:gd name="T110" fmla="+- 0 7186 7159"/>
                <a:gd name="T111" fmla="*/ 7186 h 522"/>
                <a:gd name="T112" fmla="+- 0 2077 1461"/>
                <a:gd name="T113" fmla="*/ T112 w 955"/>
                <a:gd name="T114" fmla="+- 0 7159 7159"/>
                <a:gd name="T115" fmla="*/ 7159 h 522"/>
                <a:gd name="T116" fmla="+- 0 2136 1461"/>
                <a:gd name="T117" fmla="*/ T116 w 955"/>
                <a:gd name="T118" fmla="+- 0 7569 7159"/>
                <a:gd name="T119" fmla="*/ 7569 h 522"/>
                <a:gd name="T120" fmla="+- 0 2203 1461"/>
                <a:gd name="T121" fmla="*/ T120 w 955"/>
                <a:gd name="T122" fmla="+- 0 7590 7159"/>
                <a:gd name="T123" fmla="*/ 7590 h 522"/>
                <a:gd name="T124" fmla="+- 0 2251 1461"/>
                <a:gd name="T125" fmla="*/ T124 w 955"/>
                <a:gd name="T126" fmla="+- 0 7642 7159"/>
                <a:gd name="T127" fmla="*/ 7642 h 522"/>
                <a:gd name="T128" fmla="+- 0 2353 1461"/>
                <a:gd name="T129" fmla="*/ T128 w 955"/>
                <a:gd name="T130" fmla="+- 0 7620 7159"/>
                <a:gd name="T131" fmla="*/ 7620 h 522"/>
                <a:gd name="T132" fmla="+- 0 2404 1461"/>
                <a:gd name="T133" fmla="*/ T132 w 955"/>
                <a:gd name="T134" fmla="+- 0 7569 7159"/>
                <a:gd name="T135" fmla="*/ 7569 h 522"/>
                <a:gd name="T136" fmla="+- 0 1836 1461"/>
                <a:gd name="T137" fmla="*/ T136 w 955"/>
                <a:gd name="T138" fmla="+- 0 7243 7159"/>
                <a:gd name="T139" fmla="*/ 7243 h 522"/>
                <a:gd name="T140" fmla="+- 0 1860 1461"/>
                <a:gd name="T141" fmla="*/ T140 w 955"/>
                <a:gd name="T142" fmla="+- 0 7289 7159"/>
                <a:gd name="T143" fmla="*/ 7289 h 522"/>
                <a:gd name="T144" fmla="+- 0 1859 1461"/>
                <a:gd name="T145" fmla="*/ T144 w 955"/>
                <a:gd name="T146" fmla="+- 0 7368 7159"/>
                <a:gd name="T147" fmla="*/ 7368 h 522"/>
                <a:gd name="T148" fmla="+- 0 1853 1461"/>
                <a:gd name="T149" fmla="*/ T148 w 955"/>
                <a:gd name="T150" fmla="+- 0 7416 7159"/>
                <a:gd name="T151" fmla="*/ 7416 h 522"/>
                <a:gd name="T152" fmla="+- 0 1792 1461"/>
                <a:gd name="T153" fmla="*/ T152 w 955"/>
                <a:gd name="T154" fmla="+- 0 7450 7159"/>
                <a:gd name="T155" fmla="*/ 7450 h 522"/>
                <a:gd name="T156" fmla="+- 0 2411 1461"/>
                <a:gd name="T157" fmla="*/ T156 w 955"/>
                <a:gd name="T158" fmla="+- 0 7456 7159"/>
                <a:gd name="T159" fmla="*/ 7456 h 522"/>
                <a:gd name="T160" fmla="+- 0 2036 1461"/>
                <a:gd name="T161" fmla="*/ T160 w 955"/>
                <a:gd name="T162" fmla="+- 0 7443 7159"/>
                <a:gd name="T163" fmla="*/ 7443 h 522"/>
                <a:gd name="T164" fmla="+- 0 1922 1461"/>
                <a:gd name="T165" fmla="*/ T164 w 955"/>
                <a:gd name="T166" fmla="+- 0 7415 7159"/>
                <a:gd name="T167" fmla="*/ 7415 h 522"/>
                <a:gd name="T168" fmla="+- 0 1917 1461"/>
                <a:gd name="T169" fmla="*/ T168 w 955"/>
                <a:gd name="T170" fmla="+- 0 7344 7159"/>
                <a:gd name="T171" fmla="*/ 7344 h 522"/>
                <a:gd name="T172" fmla="+- 0 1925 1461"/>
                <a:gd name="T173" fmla="*/ T172 w 955"/>
                <a:gd name="T174" fmla="+- 0 7262 7159"/>
                <a:gd name="T175" fmla="*/ 7262 h 522"/>
                <a:gd name="T176" fmla="+- 0 2285 1461"/>
                <a:gd name="T177" fmla="*/ T176 w 955"/>
                <a:gd name="T178" fmla="+- 0 7221 7159"/>
                <a:gd name="T179" fmla="*/ 7221 h 522"/>
                <a:gd name="T180" fmla="+- 0 2111 1461"/>
                <a:gd name="T181" fmla="*/ T180 w 955"/>
                <a:gd name="T182" fmla="+- 0 7231 7159"/>
                <a:gd name="T183" fmla="*/ 7231 h 522"/>
                <a:gd name="T184" fmla="+- 0 2202 1461"/>
                <a:gd name="T185" fmla="*/ T184 w 955"/>
                <a:gd name="T186" fmla="+- 0 7279 7159"/>
                <a:gd name="T187" fmla="*/ 7279 h 522"/>
                <a:gd name="T188" fmla="+- 0 2239 1461"/>
                <a:gd name="T189" fmla="*/ T188 w 955"/>
                <a:gd name="T190" fmla="+- 0 7341 7159"/>
                <a:gd name="T191" fmla="*/ 7341 h 522"/>
                <a:gd name="T192" fmla="+- 0 2205 1461"/>
                <a:gd name="T193" fmla="*/ T192 w 955"/>
                <a:gd name="T194" fmla="+- 0 7413 7159"/>
                <a:gd name="T195" fmla="*/ 7413 h 522"/>
                <a:gd name="T196" fmla="+- 0 2036 1461"/>
                <a:gd name="T197" fmla="*/ T196 w 955"/>
                <a:gd name="T198" fmla="+- 0 7443 7159"/>
                <a:gd name="T199" fmla="*/ 7443 h 522"/>
                <a:gd name="T200" fmla="+- 0 2401 1461"/>
                <a:gd name="T201" fmla="*/ T200 w 955"/>
                <a:gd name="T202" fmla="+- 0 7405 7159"/>
                <a:gd name="T203" fmla="*/ 7405 h 522"/>
                <a:gd name="T204" fmla="+- 0 2333 1461"/>
                <a:gd name="T205" fmla="*/ T204 w 955"/>
                <a:gd name="T206" fmla="+- 0 7270 7159"/>
                <a:gd name="T207" fmla="*/ 7270 h 5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955" h="522">
                  <a:moveTo>
                    <a:pt x="657" y="414"/>
                  </a:moveTo>
                  <a:lnTo>
                    <a:pt x="282" y="414"/>
                  </a:lnTo>
                  <a:lnTo>
                    <a:pt x="326" y="422"/>
                  </a:lnTo>
                  <a:lnTo>
                    <a:pt x="362" y="445"/>
                  </a:lnTo>
                  <a:lnTo>
                    <a:pt x="388" y="479"/>
                  </a:lnTo>
                  <a:lnTo>
                    <a:pt x="400" y="522"/>
                  </a:lnTo>
                  <a:lnTo>
                    <a:pt x="435" y="521"/>
                  </a:lnTo>
                  <a:lnTo>
                    <a:pt x="500" y="519"/>
                  </a:lnTo>
                  <a:lnTo>
                    <a:pt x="559" y="518"/>
                  </a:lnTo>
                  <a:lnTo>
                    <a:pt x="571" y="476"/>
                  </a:lnTo>
                  <a:lnTo>
                    <a:pt x="596" y="442"/>
                  </a:lnTo>
                  <a:lnTo>
                    <a:pt x="632" y="419"/>
                  </a:lnTo>
                  <a:lnTo>
                    <a:pt x="657" y="414"/>
                  </a:lnTo>
                  <a:close/>
                  <a:moveTo>
                    <a:pt x="616" y="0"/>
                  </a:moveTo>
                  <a:lnTo>
                    <a:pt x="536" y="4"/>
                  </a:lnTo>
                  <a:lnTo>
                    <a:pt x="458" y="16"/>
                  </a:lnTo>
                  <a:lnTo>
                    <a:pt x="386" y="38"/>
                  </a:lnTo>
                  <a:lnTo>
                    <a:pt x="317" y="69"/>
                  </a:lnTo>
                  <a:lnTo>
                    <a:pt x="257" y="108"/>
                  </a:lnTo>
                  <a:lnTo>
                    <a:pt x="202" y="156"/>
                  </a:lnTo>
                  <a:lnTo>
                    <a:pt x="151" y="214"/>
                  </a:lnTo>
                  <a:lnTo>
                    <a:pt x="99" y="264"/>
                  </a:lnTo>
                  <a:lnTo>
                    <a:pt x="50" y="304"/>
                  </a:lnTo>
                  <a:lnTo>
                    <a:pt x="13" y="350"/>
                  </a:lnTo>
                  <a:lnTo>
                    <a:pt x="0" y="420"/>
                  </a:lnTo>
                  <a:lnTo>
                    <a:pt x="9" y="462"/>
                  </a:lnTo>
                  <a:lnTo>
                    <a:pt x="32" y="491"/>
                  </a:lnTo>
                  <a:lnTo>
                    <a:pt x="67" y="506"/>
                  </a:lnTo>
                  <a:lnTo>
                    <a:pt x="112" y="508"/>
                  </a:lnTo>
                  <a:lnTo>
                    <a:pt x="158" y="490"/>
                  </a:lnTo>
                  <a:lnTo>
                    <a:pt x="194" y="458"/>
                  </a:lnTo>
                  <a:lnTo>
                    <a:pt x="232" y="428"/>
                  </a:lnTo>
                  <a:lnTo>
                    <a:pt x="282" y="414"/>
                  </a:lnTo>
                  <a:lnTo>
                    <a:pt x="657" y="414"/>
                  </a:lnTo>
                  <a:lnTo>
                    <a:pt x="675" y="410"/>
                  </a:lnTo>
                  <a:lnTo>
                    <a:pt x="943" y="410"/>
                  </a:lnTo>
                  <a:lnTo>
                    <a:pt x="953" y="384"/>
                  </a:lnTo>
                  <a:lnTo>
                    <a:pt x="954" y="317"/>
                  </a:lnTo>
                  <a:lnTo>
                    <a:pt x="950" y="297"/>
                  </a:lnTo>
                  <a:lnTo>
                    <a:pt x="270" y="297"/>
                  </a:lnTo>
                  <a:lnTo>
                    <a:pt x="212" y="288"/>
                  </a:lnTo>
                  <a:lnTo>
                    <a:pt x="180" y="262"/>
                  </a:lnTo>
                  <a:lnTo>
                    <a:pt x="187" y="209"/>
                  </a:lnTo>
                  <a:lnTo>
                    <a:pt x="228" y="158"/>
                  </a:lnTo>
                  <a:lnTo>
                    <a:pt x="285" y="116"/>
                  </a:lnTo>
                  <a:lnTo>
                    <a:pt x="339" y="90"/>
                  </a:lnTo>
                  <a:lnTo>
                    <a:pt x="375" y="84"/>
                  </a:lnTo>
                  <a:lnTo>
                    <a:pt x="484" y="84"/>
                  </a:lnTo>
                  <a:lnTo>
                    <a:pt x="498" y="71"/>
                  </a:lnTo>
                  <a:lnTo>
                    <a:pt x="569" y="62"/>
                  </a:lnTo>
                  <a:lnTo>
                    <a:pt x="824" y="62"/>
                  </a:lnTo>
                  <a:lnTo>
                    <a:pt x="822" y="60"/>
                  </a:lnTo>
                  <a:lnTo>
                    <a:pt x="808" y="50"/>
                  </a:lnTo>
                  <a:lnTo>
                    <a:pt x="795" y="41"/>
                  </a:lnTo>
                  <a:lnTo>
                    <a:pt x="781" y="33"/>
                  </a:lnTo>
                  <a:lnTo>
                    <a:pt x="766" y="27"/>
                  </a:lnTo>
                  <a:lnTo>
                    <a:pt x="694" y="8"/>
                  </a:lnTo>
                  <a:lnTo>
                    <a:pt x="616" y="0"/>
                  </a:lnTo>
                  <a:close/>
                  <a:moveTo>
                    <a:pt x="943" y="410"/>
                  </a:moveTo>
                  <a:lnTo>
                    <a:pt x="675" y="410"/>
                  </a:lnTo>
                  <a:lnTo>
                    <a:pt x="711" y="415"/>
                  </a:lnTo>
                  <a:lnTo>
                    <a:pt x="742" y="431"/>
                  </a:lnTo>
                  <a:lnTo>
                    <a:pt x="768" y="455"/>
                  </a:lnTo>
                  <a:lnTo>
                    <a:pt x="790" y="483"/>
                  </a:lnTo>
                  <a:lnTo>
                    <a:pt x="844" y="466"/>
                  </a:lnTo>
                  <a:lnTo>
                    <a:pt x="892" y="461"/>
                  </a:lnTo>
                  <a:lnTo>
                    <a:pt x="930" y="442"/>
                  </a:lnTo>
                  <a:lnTo>
                    <a:pt x="943" y="410"/>
                  </a:lnTo>
                  <a:close/>
                  <a:moveTo>
                    <a:pt x="484" y="84"/>
                  </a:moveTo>
                  <a:lnTo>
                    <a:pt x="375" y="84"/>
                  </a:lnTo>
                  <a:lnTo>
                    <a:pt x="393" y="100"/>
                  </a:lnTo>
                  <a:lnTo>
                    <a:pt x="399" y="130"/>
                  </a:lnTo>
                  <a:lnTo>
                    <a:pt x="398" y="156"/>
                  </a:lnTo>
                  <a:lnTo>
                    <a:pt x="398" y="209"/>
                  </a:lnTo>
                  <a:lnTo>
                    <a:pt x="398" y="230"/>
                  </a:lnTo>
                  <a:lnTo>
                    <a:pt x="392" y="257"/>
                  </a:lnTo>
                  <a:lnTo>
                    <a:pt x="375" y="277"/>
                  </a:lnTo>
                  <a:lnTo>
                    <a:pt x="331" y="291"/>
                  </a:lnTo>
                  <a:lnTo>
                    <a:pt x="270" y="297"/>
                  </a:lnTo>
                  <a:lnTo>
                    <a:pt x="950" y="297"/>
                  </a:lnTo>
                  <a:lnTo>
                    <a:pt x="948" y="284"/>
                  </a:lnTo>
                  <a:lnTo>
                    <a:pt x="575" y="284"/>
                  </a:lnTo>
                  <a:lnTo>
                    <a:pt x="497" y="277"/>
                  </a:lnTo>
                  <a:lnTo>
                    <a:pt x="461" y="256"/>
                  </a:lnTo>
                  <a:lnTo>
                    <a:pt x="457" y="221"/>
                  </a:lnTo>
                  <a:lnTo>
                    <a:pt x="456" y="185"/>
                  </a:lnTo>
                  <a:lnTo>
                    <a:pt x="459" y="147"/>
                  </a:lnTo>
                  <a:lnTo>
                    <a:pt x="464" y="103"/>
                  </a:lnTo>
                  <a:lnTo>
                    <a:pt x="484" y="84"/>
                  </a:lnTo>
                  <a:close/>
                  <a:moveTo>
                    <a:pt x="824" y="62"/>
                  </a:moveTo>
                  <a:lnTo>
                    <a:pt x="569" y="62"/>
                  </a:lnTo>
                  <a:lnTo>
                    <a:pt x="650" y="72"/>
                  </a:lnTo>
                  <a:lnTo>
                    <a:pt x="709" y="94"/>
                  </a:lnTo>
                  <a:lnTo>
                    <a:pt x="741" y="120"/>
                  </a:lnTo>
                  <a:lnTo>
                    <a:pt x="765" y="149"/>
                  </a:lnTo>
                  <a:lnTo>
                    <a:pt x="778" y="182"/>
                  </a:lnTo>
                  <a:lnTo>
                    <a:pt x="780" y="220"/>
                  </a:lnTo>
                  <a:lnTo>
                    <a:pt x="744" y="254"/>
                  </a:lnTo>
                  <a:lnTo>
                    <a:pt x="667" y="276"/>
                  </a:lnTo>
                  <a:lnTo>
                    <a:pt x="575" y="284"/>
                  </a:lnTo>
                  <a:lnTo>
                    <a:pt x="948" y="284"/>
                  </a:lnTo>
                  <a:lnTo>
                    <a:pt x="940" y="246"/>
                  </a:lnTo>
                  <a:lnTo>
                    <a:pt x="912" y="175"/>
                  </a:lnTo>
                  <a:lnTo>
                    <a:pt x="872" y="111"/>
                  </a:lnTo>
                  <a:lnTo>
                    <a:pt x="824" y="62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7583"/>
              <a:ext cx="20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7586"/>
              <a:ext cx="20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17"/>
            <p:cNvSpPr>
              <a:spLocks/>
            </p:cNvSpPr>
            <p:nvPr/>
          </p:nvSpPr>
          <p:spPr bwMode="auto">
            <a:xfrm>
              <a:off x="1722" y="7178"/>
              <a:ext cx="556" cy="80"/>
            </a:xfrm>
            <a:custGeom>
              <a:avLst/>
              <a:gdLst>
                <a:gd name="T0" fmla="+- 0 2175 1723"/>
                <a:gd name="T1" fmla="*/ T0 w 556"/>
                <a:gd name="T2" fmla="+- 0 7192 7178"/>
                <a:gd name="T3" fmla="*/ 7192 h 80"/>
                <a:gd name="T4" fmla="+- 0 2046 1723"/>
                <a:gd name="T5" fmla="*/ T4 w 556"/>
                <a:gd name="T6" fmla="+- 0 7192 7178"/>
                <a:gd name="T7" fmla="*/ 7192 h 80"/>
                <a:gd name="T8" fmla="+- 0 2128 1723"/>
                <a:gd name="T9" fmla="*/ T8 w 556"/>
                <a:gd name="T10" fmla="+- 0 7201 7178"/>
                <a:gd name="T11" fmla="*/ 7201 h 80"/>
                <a:gd name="T12" fmla="+- 0 2206 1723"/>
                <a:gd name="T13" fmla="*/ T12 w 556"/>
                <a:gd name="T14" fmla="+- 0 7222 7178"/>
                <a:gd name="T15" fmla="*/ 7222 h 80"/>
                <a:gd name="T16" fmla="+- 0 2279 1723"/>
                <a:gd name="T17" fmla="*/ T16 w 556"/>
                <a:gd name="T18" fmla="+- 0 7258 7178"/>
                <a:gd name="T19" fmla="*/ 7258 h 80"/>
                <a:gd name="T20" fmla="+- 0 2209 1723"/>
                <a:gd name="T21" fmla="*/ T20 w 556"/>
                <a:gd name="T22" fmla="+- 0 7209 7178"/>
                <a:gd name="T23" fmla="*/ 7209 h 80"/>
                <a:gd name="T24" fmla="+- 0 2175 1723"/>
                <a:gd name="T25" fmla="*/ T24 w 556"/>
                <a:gd name="T26" fmla="+- 0 7192 7178"/>
                <a:gd name="T27" fmla="*/ 7192 h 80"/>
                <a:gd name="T28" fmla="+- 0 1852 1723"/>
                <a:gd name="T29" fmla="*/ T28 w 556"/>
                <a:gd name="T30" fmla="+- 0 7211 7178"/>
                <a:gd name="T31" fmla="*/ 7211 h 80"/>
                <a:gd name="T32" fmla="+- 0 1799 1723"/>
                <a:gd name="T33" fmla="*/ T32 w 556"/>
                <a:gd name="T34" fmla="+- 0 7223 7178"/>
                <a:gd name="T35" fmla="*/ 7223 h 80"/>
                <a:gd name="T36" fmla="+- 0 1723 1723"/>
                <a:gd name="T37" fmla="*/ T36 w 556"/>
                <a:gd name="T38" fmla="+- 0 7244 7178"/>
                <a:gd name="T39" fmla="*/ 7244 h 80"/>
                <a:gd name="T40" fmla="+- 0 1779 1723"/>
                <a:gd name="T41" fmla="*/ T40 w 556"/>
                <a:gd name="T42" fmla="+- 0 7229 7178"/>
                <a:gd name="T43" fmla="*/ 7229 h 80"/>
                <a:gd name="T44" fmla="+- 0 1836 1723"/>
                <a:gd name="T45" fmla="*/ T44 w 556"/>
                <a:gd name="T46" fmla="+- 0 7215 7178"/>
                <a:gd name="T47" fmla="*/ 7215 h 80"/>
                <a:gd name="T48" fmla="+- 0 1852 1723"/>
                <a:gd name="T49" fmla="*/ T48 w 556"/>
                <a:gd name="T50" fmla="+- 0 7211 7178"/>
                <a:gd name="T51" fmla="*/ 7211 h 80"/>
                <a:gd name="T52" fmla="+- 0 2082 1723"/>
                <a:gd name="T53" fmla="*/ T52 w 556"/>
                <a:gd name="T54" fmla="+- 0 7178 7178"/>
                <a:gd name="T55" fmla="*/ 7178 h 80"/>
                <a:gd name="T56" fmla="+- 0 2038 1723"/>
                <a:gd name="T57" fmla="*/ T56 w 556"/>
                <a:gd name="T58" fmla="+- 0 7180 7178"/>
                <a:gd name="T59" fmla="*/ 7180 h 80"/>
                <a:gd name="T60" fmla="+- 0 1995 1723"/>
                <a:gd name="T61" fmla="*/ T60 w 556"/>
                <a:gd name="T62" fmla="+- 0 7184 7178"/>
                <a:gd name="T63" fmla="*/ 7184 h 80"/>
                <a:gd name="T64" fmla="+- 0 1951 1723"/>
                <a:gd name="T65" fmla="*/ T64 w 556"/>
                <a:gd name="T66" fmla="+- 0 7191 7178"/>
                <a:gd name="T67" fmla="*/ 7191 h 80"/>
                <a:gd name="T68" fmla="+- 0 1894 1723"/>
                <a:gd name="T69" fmla="*/ T68 w 556"/>
                <a:gd name="T70" fmla="+- 0 7202 7178"/>
                <a:gd name="T71" fmla="*/ 7202 h 80"/>
                <a:gd name="T72" fmla="+- 0 1852 1723"/>
                <a:gd name="T73" fmla="*/ T72 w 556"/>
                <a:gd name="T74" fmla="+- 0 7211 7178"/>
                <a:gd name="T75" fmla="*/ 7211 h 80"/>
                <a:gd name="T76" fmla="+- 0 1880 1723"/>
                <a:gd name="T77" fmla="*/ T76 w 556"/>
                <a:gd name="T78" fmla="+- 0 7205 7178"/>
                <a:gd name="T79" fmla="*/ 7205 h 80"/>
                <a:gd name="T80" fmla="+- 0 1963 1723"/>
                <a:gd name="T81" fmla="*/ T80 w 556"/>
                <a:gd name="T82" fmla="+- 0 7194 7178"/>
                <a:gd name="T83" fmla="*/ 7194 h 80"/>
                <a:gd name="T84" fmla="+- 0 2046 1723"/>
                <a:gd name="T85" fmla="*/ T84 w 556"/>
                <a:gd name="T86" fmla="+- 0 7192 7178"/>
                <a:gd name="T87" fmla="*/ 7192 h 80"/>
                <a:gd name="T88" fmla="+- 0 2175 1723"/>
                <a:gd name="T89" fmla="*/ T88 w 556"/>
                <a:gd name="T90" fmla="+- 0 7192 7178"/>
                <a:gd name="T91" fmla="*/ 7192 h 80"/>
                <a:gd name="T92" fmla="+- 0 2173 1723"/>
                <a:gd name="T93" fmla="*/ T92 w 556"/>
                <a:gd name="T94" fmla="+- 0 7192 7178"/>
                <a:gd name="T95" fmla="*/ 7192 h 80"/>
                <a:gd name="T96" fmla="+- 0 2126 1723"/>
                <a:gd name="T97" fmla="*/ T96 w 556"/>
                <a:gd name="T98" fmla="+- 0 7181 7178"/>
                <a:gd name="T99" fmla="*/ 7181 h 80"/>
                <a:gd name="T100" fmla="+- 0 2082 1723"/>
                <a:gd name="T101" fmla="*/ T100 w 556"/>
                <a:gd name="T102" fmla="+- 0 7178 7178"/>
                <a:gd name="T103" fmla="*/ 7178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556" h="80">
                  <a:moveTo>
                    <a:pt x="452" y="14"/>
                  </a:moveTo>
                  <a:lnTo>
                    <a:pt x="323" y="14"/>
                  </a:lnTo>
                  <a:lnTo>
                    <a:pt x="405" y="23"/>
                  </a:lnTo>
                  <a:lnTo>
                    <a:pt x="483" y="44"/>
                  </a:lnTo>
                  <a:lnTo>
                    <a:pt x="556" y="80"/>
                  </a:lnTo>
                  <a:lnTo>
                    <a:pt x="486" y="31"/>
                  </a:lnTo>
                  <a:lnTo>
                    <a:pt x="452" y="14"/>
                  </a:lnTo>
                  <a:close/>
                  <a:moveTo>
                    <a:pt x="129" y="33"/>
                  </a:moveTo>
                  <a:lnTo>
                    <a:pt x="76" y="45"/>
                  </a:lnTo>
                  <a:lnTo>
                    <a:pt x="0" y="66"/>
                  </a:lnTo>
                  <a:lnTo>
                    <a:pt x="56" y="51"/>
                  </a:lnTo>
                  <a:lnTo>
                    <a:pt x="113" y="37"/>
                  </a:lnTo>
                  <a:lnTo>
                    <a:pt x="129" y="33"/>
                  </a:lnTo>
                  <a:close/>
                  <a:moveTo>
                    <a:pt x="359" y="0"/>
                  </a:moveTo>
                  <a:lnTo>
                    <a:pt x="315" y="2"/>
                  </a:lnTo>
                  <a:lnTo>
                    <a:pt x="272" y="6"/>
                  </a:lnTo>
                  <a:lnTo>
                    <a:pt x="228" y="13"/>
                  </a:lnTo>
                  <a:lnTo>
                    <a:pt x="171" y="24"/>
                  </a:lnTo>
                  <a:lnTo>
                    <a:pt x="129" y="33"/>
                  </a:lnTo>
                  <a:lnTo>
                    <a:pt x="157" y="27"/>
                  </a:lnTo>
                  <a:lnTo>
                    <a:pt x="240" y="16"/>
                  </a:lnTo>
                  <a:lnTo>
                    <a:pt x="323" y="14"/>
                  </a:lnTo>
                  <a:lnTo>
                    <a:pt x="452" y="14"/>
                  </a:lnTo>
                  <a:lnTo>
                    <a:pt x="450" y="14"/>
                  </a:lnTo>
                  <a:lnTo>
                    <a:pt x="403" y="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7463"/>
              <a:ext cx="50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AutoShape 20"/>
            <p:cNvSpPr>
              <a:spLocks/>
            </p:cNvSpPr>
            <p:nvPr/>
          </p:nvSpPr>
          <p:spPr bwMode="auto">
            <a:xfrm>
              <a:off x="1714" y="7614"/>
              <a:ext cx="486" cy="106"/>
            </a:xfrm>
            <a:custGeom>
              <a:avLst/>
              <a:gdLst>
                <a:gd name="T0" fmla="+- 0 1814 1715"/>
                <a:gd name="T1" fmla="*/ T0 w 486"/>
                <a:gd name="T2" fmla="+- 0 7671 7615"/>
                <a:gd name="T3" fmla="*/ 7671 h 106"/>
                <a:gd name="T4" fmla="+- 0 1810 1715"/>
                <a:gd name="T5" fmla="*/ T4 w 486"/>
                <a:gd name="T6" fmla="+- 0 7652 7615"/>
                <a:gd name="T7" fmla="*/ 7652 h 106"/>
                <a:gd name="T8" fmla="+- 0 1799 1715"/>
                <a:gd name="T9" fmla="*/ T8 w 486"/>
                <a:gd name="T10" fmla="+- 0 7636 7615"/>
                <a:gd name="T11" fmla="*/ 7636 h 106"/>
                <a:gd name="T12" fmla="+- 0 1784 1715"/>
                <a:gd name="T13" fmla="*/ T12 w 486"/>
                <a:gd name="T14" fmla="+- 0 7626 7615"/>
                <a:gd name="T15" fmla="*/ 7626 h 106"/>
                <a:gd name="T16" fmla="+- 0 1764 1715"/>
                <a:gd name="T17" fmla="*/ T16 w 486"/>
                <a:gd name="T18" fmla="+- 0 7622 7615"/>
                <a:gd name="T19" fmla="*/ 7622 h 106"/>
                <a:gd name="T20" fmla="+- 0 1745 1715"/>
                <a:gd name="T21" fmla="*/ T20 w 486"/>
                <a:gd name="T22" fmla="+- 0 7626 7615"/>
                <a:gd name="T23" fmla="*/ 7626 h 106"/>
                <a:gd name="T24" fmla="+- 0 1729 1715"/>
                <a:gd name="T25" fmla="*/ T24 w 486"/>
                <a:gd name="T26" fmla="+- 0 7636 7615"/>
                <a:gd name="T27" fmla="*/ 7636 h 106"/>
                <a:gd name="T28" fmla="+- 0 1719 1715"/>
                <a:gd name="T29" fmla="*/ T28 w 486"/>
                <a:gd name="T30" fmla="+- 0 7652 7615"/>
                <a:gd name="T31" fmla="*/ 7652 h 106"/>
                <a:gd name="T32" fmla="+- 0 1715 1715"/>
                <a:gd name="T33" fmla="*/ T32 w 486"/>
                <a:gd name="T34" fmla="+- 0 7671 7615"/>
                <a:gd name="T35" fmla="*/ 7671 h 106"/>
                <a:gd name="T36" fmla="+- 0 1719 1715"/>
                <a:gd name="T37" fmla="*/ T36 w 486"/>
                <a:gd name="T38" fmla="+- 0 7691 7615"/>
                <a:gd name="T39" fmla="*/ 7691 h 106"/>
                <a:gd name="T40" fmla="+- 0 1729 1715"/>
                <a:gd name="T41" fmla="*/ T40 w 486"/>
                <a:gd name="T42" fmla="+- 0 7706 7615"/>
                <a:gd name="T43" fmla="*/ 7706 h 106"/>
                <a:gd name="T44" fmla="+- 0 1745 1715"/>
                <a:gd name="T45" fmla="*/ T44 w 486"/>
                <a:gd name="T46" fmla="+- 0 7717 7615"/>
                <a:gd name="T47" fmla="*/ 7717 h 106"/>
                <a:gd name="T48" fmla="+- 0 1764 1715"/>
                <a:gd name="T49" fmla="*/ T48 w 486"/>
                <a:gd name="T50" fmla="+- 0 7721 7615"/>
                <a:gd name="T51" fmla="*/ 7721 h 106"/>
                <a:gd name="T52" fmla="+- 0 1784 1715"/>
                <a:gd name="T53" fmla="*/ T52 w 486"/>
                <a:gd name="T54" fmla="+- 0 7717 7615"/>
                <a:gd name="T55" fmla="*/ 7717 h 106"/>
                <a:gd name="T56" fmla="+- 0 1799 1715"/>
                <a:gd name="T57" fmla="*/ T56 w 486"/>
                <a:gd name="T58" fmla="+- 0 7706 7615"/>
                <a:gd name="T59" fmla="*/ 7706 h 106"/>
                <a:gd name="T60" fmla="+- 0 1810 1715"/>
                <a:gd name="T61" fmla="*/ T60 w 486"/>
                <a:gd name="T62" fmla="+- 0 7691 7615"/>
                <a:gd name="T63" fmla="*/ 7691 h 106"/>
                <a:gd name="T64" fmla="+- 0 1814 1715"/>
                <a:gd name="T65" fmla="*/ T64 w 486"/>
                <a:gd name="T66" fmla="+- 0 7671 7615"/>
                <a:gd name="T67" fmla="*/ 7671 h 106"/>
                <a:gd name="T68" fmla="+- 0 2201 1715"/>
                <a:gd name="T69" fmla="*/ T68 w 486"/>
                <a:gd name="T70" fmla="+- 0 7664 7615"/>
                <a:gd name="T71" fmla="*/ 7664 h 106"/>
                <a:gd name="T72" fmla="+- 0 2197 1715"/>
                <a:gd name="T73" fmla="*/ T72 w 486"/>
                <a:gd name="T74" fmla="+- 0 7645 7615"/>
                <a:gd name="T75" fmla="*/ 7645 h 106"/>
                <a:gd name="T76" fmla="+- 0 2186 1715"/>
                <a:gd name="T77" fmla="*/ T76 w 486"/>
                <a:gd name="T78" fmla="+- 0 7629 7615"/>
                <a:gd name="T79" fmla="*/ 7629 h 106"/>
                <a:gd name="T80" fmla="+- 0 2170 1715"/>
                <a:gd name="T81" fmla="*/ T80 w 486"/>
                <a:gd name="T82" fmla="+- 0 7619 7615"/>
                <a:gd name="T83" fmla="*/ 7619 h 106"/>
                <a:gd name="T84" fmla="+- 0 2151 1715"/>
                <a:gd name="T85" fmla="*/ T84 w 486"/>
                <a:gd name="T86" fmla="+- 0 7615 7615"/>
                <a:gd name="T87" fmla="*/ 7615 h 106"/>
                <a:gd name="T88" fmla="+- 0 2132 1715"/>
                <a:gd name="T89" fmla="*/ T88 w 486"/>
                <a:gd name="T90" fmla="+- 0 7619 7615"/>
                <a:gd name="T91" fmla="*/ 7619 h 106"/>
                <a:gd name="T92" fmla="+- 0 2116 1715"/>
                <a:gd name="T93" fmla="*/ T92 w 486"/>
                <a:gd name="T94" fmla="+- 0 7629 7615"/>
                <a:gd name="T95" fmla="*/ 7629 h 106"/>
                <a:gd name="T96" fmla="+- 0 2105 1715"/>
                <a:gd name="T97" fmla="*/ T96 w 486"/>
                <a:gd name="T98" fmla="+- 0 7645 7615"/>
                <a:gd name="T99" fmla="*/ 7645 h 106"/>
                <a:gd name="T100" fmla="+- 0 2102 1715"/>
                <a:gd name="T101" fmla="*/ T100 w 486"/>
                <a:gd name="T102" fmla="+- 0 7664 7615"/>
                <a:gd name="T103" fmla="*/ 7664 h 106"/>
                <a:gd name="T104" fmla="+- 0 2105 1715"/>
                <a:gd name="T105" fmla="*/ T104 w 486"/>
                <a:gd name="T106" fmla="+- 0 7684 7615"/>
                <a:gd name="T107" fmla="*/ 7684 h 106"/>
                <a:gd name="T108" fmla="+- 0 2116 1715"/>
                <a:gd name="T109" fmla="*/ T108 w 486"/>
                <a:gd name="T110" fmla="+- 0 7700 7615"/>
                <a:gd name="T111" fmla="*/ 7700 h 106"/>
                <a:gd name="T112" fmla="+- 0 2132 1715"/>
                <a:gd name="T113" fmla="*/ T112 w 486"/>
                <a:gd name="T114" fmla="+- 0 7710 7615"/>
                <a:gd name="T115" fmla="*/ 7710 h 106"/>
                <a:gd name="T116" fmla="+- 0 2151 1715"/>
                <a:gd name="T117" fmla="*/ T116 w 486"/>
                <a:gd name="T118" fmla="+- 0 7714 7615"/>
                <a:gd name="T119" fmla="*/ 7714 h 106"/>
                <a:gd name="T120" fmla="+- 0 2170 1715"/>
                <a:gd name="T121" fmla="*/ T120 w 486"/>
                <a:gd name="T122" fmla="+- 0 7710 7615"/>
                <a:gd name="T123" fmla="*/ 7710 h 106"/>
                <a:gd name="T124" fmla="+- 0 2186 1715"/>
                <a:gd name="T125" fmla="*/ T124 w 486"/>
                <a:gd name="T126" fmla="+- 0 7700 7615"/>
                <a:gd name="T127" fmla="*/ 7700 h 106"/>
                <a:gd name="T128" fmla="+- 0 2197 1715"/>
                <a:gd name="T129" fmla="*/ T128 w 486"/>
                <a:gd name="T130" fmla="+- 0 7684 7615"/>
                <a:gd name="T131" fmla="*/ 7684 h 106"/>
                <a:gd name="T132" fmla="+- 0 2201 1715"/>
                <a:gd name="T133" fmla="*/ T132 w 486"/>
                <a:gd name="T134" fmla="+- 0 7664 7615"/>
                <a:gd name="T135" fmla="*/ 7664 h 1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486" h="106">
                  <a:moveTo>
                    <a:pt x="99" y="56"/>
                  </a:moveTo>
                  <a:lnTo>
                    <a:pt x="95" y="37"/>
                  </a:lnTo>
                  <a:lnTo>
                    <a:pt x="84" y="21"/>
                  </a:lnTo>
                  <a:lnTo>
                    <a:pt x="69" y="11"/>
                  </a:lnTo>
                  <a:lnTo>
                    <a:pt x="49" y="7"/>
                  </a:lnTo>
                  <a:lnTo>
                    <a:pt x="30" y="11"/>
                  </a:lnTo>
                  <a:lnTo>
                    <a:pt x="14" y="21"/>
                  </a:lnTo>
                  <a:lnTo>
                    <a:pt x="4" y="37"/>
                  </a:lnTo>
                  <a:lnTo>
                    <a:pt x="0" y="56"/>
                  </a:lnTo>
                  <a:lnTo>
                    <a:pt x="4" y="76"/>
                  </a:lnTo>
                  <a:lnTo>
                    <a:pt x="14" y="91"/>
                  </a:lnTo>
                  <a:lnTo>
                    <a:pt x="30" y="102"/>
                  </a:lnTo>
                  <a:lnTo>
                    <a:pt x="49" y="106"/>
                  </a:lnTo>
                  <a:lnTo>
                    <a:pt x="69" y="102"/>
                  </a:lnTo>
                  <a:lnTo>
                    <a:pt x="84" y="91"/>
                  </a:lnTo>
                  <a:lnTo>
                    <a:pt x="95" y="76"/>
                  </a:lnTo>
                  <a:lnTo>
                    <a:pt x="99" y="56"/>
                  </a:lnTo>
                  <a:moveTo>
                    <a:pt x="486" y="49"/>
                  </a:moveTo>
                  <a:lnTo>
                    <a:pt x="482" y="30"/>
                  </a:lnTo>
                  <a:lnTo>
                    <a:pt x="471" y="14"/>
                  </a:lnTo>
                  <a:lnTo>
                    <a:pt x="455" y="4"/>
                  </a:lnTo>
                  <a:lnTo>
                    <a:pt x="436" y="0"/>
                  </a:lnTo>
                  <a:lnTo>
                    <a:pt x="417" y="4"/>
                  </a:lnTo>
                  <a:lnTo>
                    <a:pt x="401" y="14"/>
                  </a:lnTo>
                  <a:lnTo>
                    <a:pt x="390" y="30"/>
                  </a:lnTo>
                  <a:lnTo>
                    <a:pt x="387" y="49"/>
                  </a:lnTo>
                  <a:lnTo>
                    <a:pt x="390" y="69"/>
                  </a:lnTo>
                  <a:lnTo>
                    <a:pt x="401" y="85"/>
                  </a:lnTo>
                  <a:lnTo>
                    <a:pt x="417" y="95"/>
                  </a:lnTo>
                  <a:lnTo>
                    <a:pt x="436" y="99"/>
                  </a:lnTo>
                  <a:lnTo>
                    <a:pt x="455" y="95"/>
                  </a:lnTo>
                  <a:lnTo>
                    <a:pt x="471" y="85"/>
                  </a:lnTo>
                  <a:lnTo>
                    <a:pt x="482" y="69"/>
                  </a:lnTo>
                  <a:lnTo>
                    <a:pt x="486" y="49"/>
                  </a:lnTo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21"/>
          <p:cNvGrpSpPr>
            <a:grpSpLocks/>
          </p:cNvGrpSpPr>
          <p:nvPr/>
        </p:nvGrpSpPr>
        <p:grpSpPr bwMode="auto">
          <a:xfrm>
            <a:off x="444067" y="4287789"/>
            <a:ext cx="227965" cy="324289"/>
            <a:chOff x="1626" y="9694"/>
            <a:chExt cx="381" cy="631"/>
          </a:xfrm>
        </p:grpSpPr>
        <p:sp>
          <p:nvSpPr>
            <p:cNvPr id="73" name="Freeform 22"/>
            <p:cNvSpPr>
              <a:spLocks/>
            </p:cNvSpPr>
            <p:nvPr/>
          </p:nvSpPr>
          <p:spPr bwMode="auto">
            <a:xfrm>
              <a:off x="1626" y="9694"/>
              <a:ext cx="381" cy="631"/>
            </a:xfrm>
            <a:custGeom>
              <a:avLst/>
              <a:gdLst>
                <a:gd name="T0" fmla="+- 0 1792 1627"/>
                <a:gd name="T1" fmla="*/ T0 w 381"/>
                <a:gd name="T2" fmla="+- 0 9694 9694"/>
                <a:gd name="T3" fmla="*/ 9694 h 631"/>
                <a:gd name="T4" fmla="+- 0 1771 1627"/>
                <a:gd name="T5" fmla="*/ T4 w 381"/>
                <a:gd name="T6" fmla="+- 0 9755 9694"/>
                <a:gd name="T7" fmla="*/ 9755 h 631"/>
                <a:gd name="T8" fmla="+- 0 1737 1627"/>
                <a:gd name="T9" fmla="*/ T8 w 381"/>
                <a:gd name="T10" fmla="+- 0 9838 9694"/>
                <a:gd name="T11" fmla="*/ 9838 h 631"/>
                <a:gd name="T12" fmla="+- 0 1708 1627"/>
                <a:gd name="T13" fmla="*/ T12 w 381"/>
                <a:gd name="T14" fmla="+- 0 9899 9694"/>
                <a:gd name="T15" fmla="*/ 9899 h 631"/>
                <a:gd name="T16" fmla="+- 0 1674 1627"/>
                <a:gd name="T17" fmla="*/ T16 w 381"/>
                <a:gd name="T18" fmla="+- 0 9970 9694"/>
                <a:gd name="T19" fmla="*/ 9970 h 631"/>
                <a:gd name="T20" fmla="+- 0 1643 1627"/>
                <a:gd name="T21" fmla="*/ T20 w 381"/>
                <a:gd name="T22" fmla="+- 0 10048 9694"/>
                <a:gd name="T23" fmla="*/ 10048 h 631"/>
                <a:gd name="T24" fmla="+- 0 1627 1627"/>
                <a:gd name="T25" fmla="*/ T24 w 381"/>
                <a:gd name="T26" fmla="+- 0 10127 9694"/>
                <a:gd name="T27" fmla="*/ 10127 h 631"/>
                <a:gd name="T28" fmla="+- 0 1636 1627"/>
                <a:gd name="T29" fmla="*/ T28 w 381"/>
                <a:gd name="T30" fmla="+- 0 10206 9694"/>
                <a:gd name="T31" fmla="*/ 10206 h 631"/>
                <a:gd name="T32" fmla="+- 0 1662 1627"/>
                <a:gd name="T33" fmla="*/ T32 w 381"/>
                <a:gd name="T34" fmla="+- 0 10254 9694"/>
                <a:gd name="T35" fmla="*/ 10254 h 631"/>
                <a:gd name="T36" fmla="+- 0 1701 1627"/>
                <a:gd name="T37" fmla="*/ T36 w 381"/>
                <a:gd name="T38" fmla="+- 0 10291 9694"/>
                <a:gd name="T39" fmla="*/ 10291 h 631"/>
                <a:gd name="T40" fmla="+- 0 1749 1627"/>
                <a:gd name="T41" fmla="*/ T40 w 381"/>
                <a:gd name="T42" fmla="+- 0 10315 9694"/>
                <a:gd name="T43" fmla="*/ 10315 h 631"/>
                <a:gd name="T44" fmla="+- 0 1802 1627"/>
                <a:gd name="T45" fmla="*/ T44 w 381"/>
                <a:gd name="T46" fmla="+- 0 10325 9694"/>
                <a:gd name="T47" fmla="*/ 10325 h 631"/>
                <a:gd name="T48" fmla="+- 0 1843 1627"/>
                <a:gd name="T49" fmla="*/ T48 w 381"/>
                <a:gd name="T50" fmla="+- 0 10325 9694"/>
                <a:gd name="T51" fmla="*/ 10325 h 631"/>
                <a:gd name="T52" fmla="+- 0 1923 1627"/>
                <a:gd name="T53" fmla="*/ T52 w 381"/>
                <a:gd name="T54" fmla="+- 0 10304 9694"/>
                <a:gd name="T55" fmla="*/ 10304 h 631"/>
                <a:gd name="T56" fmla="+- 0 1989 1627"/>
                <a:gd name="T57" fmla="*/ T56 w 381"/>
                <a:gd name="T58" fmla="+- 0 10238 9694"/>
                <a:gd name="T59" fmla="*/ 10238 h 631"/>
                <a:gd name="T60" fmla="+- 0 2007 1627"/>
                <a:gd name="T61" fmla="*/ T60 w 381"/>
                <a:gd name="T62" fmla="+- 0 10136 9694"/>
                <a:gd name="T63" fmla="*/ 10136 h 631"/>
                <a:gd name="T64" fmla="+- 0 1996 1627"/>
                <a:gd name="T65" fmla="*/ T64 w 381"/>
                <a:gd name="T66" fmla="+- 0 10083 9694"/>
                <a:gd name="T67" fmla="*/ 10083 h 631"/>
                <a:gd name="T68" fmla="+- 0 1965 1627"/>
                <a:gd name="T69" fmla="*/ T68 w 381"/>
                <a:gd name="T70" fmla="+- 0 10016 9694"/>
                <a:gd name="T71" fmla="*/ 10016 h 631"/>
                <a:gd name="T72" fmla="+- 0 1924 1627"/>
                <a:gd name="T73" fmla="*/ T72 w 381"/>
                <a:gd name="T74" fmla="+- 0 9960 9694"/>
                <a:gd name="T75" fmla="*/ 9960 h 631"/>
                <a:gd name="T76" fmla="+- 0 1881 1627"/>
                <a:gd name="T77" fmla="*/ T76 w 381"/>
                <a:gd name="T78" fmla="+- 0 9908 9694"/>
                <a:gd name="T79" fmla="*/ 9908 h 631"/>
                <a:gd name="T80" fmla="+- 0 1840 1627"/>
                <a:gd name="T81" fmla="*/ T80 w 381"/>
                <a:gd name="T82" fmla="+- 0 9852 9694"/>
                <a:gd name="T83" fmla="*/ 9852 h 631"/>
                <a:gd name="T84" fmla="+- 0 1808 1627"/>
                <a:gd name="T85" fmla="*/ T84 w 381"/>
                <a:gd name="T86" fmla="+- 0 9783 9694"/>
                <a:gd name="T87" fmla="*/ 9783 h 631"/>
                <a:gd name="T88" fmla="+- 0 1792 1627"/>
                <a:gd name="T89" fmla="*/ T88 w 381"/>
                <a:gd name="T90" fmla="+- 0 9694 9694"/>
                <a:gd name="T91" fmla="*/ 9694 h 6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381" h="631">
                  <a:moveTo>
                    <a:pt x="165" y="0"/>
                  </a:moveTo>
                  <a:lnTo>
                    <a:pt x="144" y="61"/>
                  </a:lnTo>
                  <a:lnTo>
                    <a:pt x="110" y="144"/>
                  </a:lnTo>
                  <a:lnTo>
                    <a:pt x="81" y="205"/>
                  </a:lnTo>
                  <a:lnTo>
                    <a:pt x="47" y="276"/>
                  </a:lnTo>
                  <a:lnTo>
                    <a:pt x="16" y="354"/>
                  </a:lnTo>
                  <a:lnTo>
                    <a:pt x="0" y="433"/>
                  </a:lnTo>
                  <a:lnTo>
                    <a:pt x="9" y="512"/>
                  </a:lnTo>
                  <a:lnTo>
                    <a:pt x="35" y="560"/>
                  </a:lnTo>
                  <a:lnTo>
                    <a:pt x="74" y="597"/>
                  </a:lnTo>
                  <a:lnTo>
                    <a:pt x="122" y="621"/>
                  </a:lnTo>
                  <a:lnTo>
                    <a:pt x="175" y="631"/>
                  </a:lnTo>
                  <a:lnTo>
                    <a:pt x="216" y="631"/>
                  </a:lnTo>
                  <a:lnTo>
                    <a:pt x="296" y="610"/>
                  </a:lnTo>
                  <a:lnTo>
                    <a:pt x="362" y="544"/>
                  </a:lnTo>
                  <a:lnTo>
                    <a:pt x="380" y="442"/>
                  </a:lnTo>
                  <a:lnTo>
                    <a:pt x="369" y="389"/>
                  </a:lnTo>
                  <a:lnTo>
                    <a:pt x="338" y="322"/>
                  </a:lnTo>
                  <a:lnTo>
                    <a:pt x="297" y="266"/>
                  </a:lnTo>
                  <a:lnTo>
                    <a:pt x="254" y="214"/>
                  </a:lnTo>
                  <a:lnTo>
                    <a:pt x="213" y="158"/>
                  </a:lnTo>
                  <a:lnTo>
                    <a:pt x="181" y="8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1640" y="9725"/>
              <a:ext cx="345" cy="587"/>
            </a:xfrm>
            <a:custGeom>
              <a:avLst/>
              <a:gdLst>
                <a:gd name="T0" fmla="+- 0 1985 1640"/>
                <a:gd name="T1" fmla="*/ T0 w 345"/>
                <a:gd name="T2" fmla="+- 0 10144 9726"/>
                <a:gd name="T3" fmla="*/ 10144 h 587"/>
                <a:gd name="T4" fmla="+- 0 1955 1640"/>
                <a:gd name="T5" fmla="*/ T4 w 345"/>
                <a:gd name="T6" fmla="+- 0 10048 9726"/>
                <a:gd name="T7" fmla="*/ 10048 h 587"/>
                <a:gd name="T8" fmla="+- 0 1904 1640"/>
                <a:gd name="T9" fmla="*/ T8 w 345"/>
                <a:gd name="T10" fmla="+- 0 9968 9726"/>
                <a:gd name="T11" fmla="*/ 9968 h 587"/>
                <a:gd name="T12" fmla="+- 0 1877 1640"/>
                <a:gd name="T13" fmla="*/ T12 w 345"/>
                <a:gd name="T14" fmla="+- 0 9929 9726"/>
                <a:gd name="T15" fmla="*/ 9929 h 587"/>
                <a:gd name="T16" fmla="+- 0 1852 1640"/>
                <a:gd name="T17" fmla="*/ T16 w 345"/>
                <a:gd name="T18" fmla="+- 0 9889 9726"/>
                <a:gd name="T19" fmla="*/ 9889 h 587"/>
                <a:gd name="T20" fmla="+- 0 1822 1640"/>
                <a:gd name="T21" fmla="*/ T20 w 345"/>
                <a:gd name="T22" fmla="+- 0 9831 9726"/>
                <a:gd name="T23" fmla="*/ 9831 h 587"/>
                <a:gd name="T24" fmla="+- 0 1801 1640"/>
                <a:gd name="T25" fmla="*/ T24 w 345"/>
                <a:gd name="T26" fmla="+- 0 9761 9726"/>
                <a:gd name="T27" fmla="*/ 9761 h 587"/>
                <a:gd name="T28" fmla="+- 0 1797 1640"/>
                <a:gd name="T29" fmla="*/ T28 w 345"/>
                <a:gd name="T30" fmla="+- 0 9745 9726"/>
                <a:gd name="T31" fmla="*/ 9745 h 587"/>
                <a:gd name="T32" fmla="+- 0 1795 1640"/>
                <a:gd name="T33" fmla="*/ T32 w 345"/>
                <a:gd name="T34" fmla="+- 0 9738 9726"/>
                <a:gd name="T35" fmla="*/ 9738 h 587"/>
                <a:gd name="T36" fmla="+- 0 1792 1640"/>
                <a:gd name="T37" fmla="*/ T36 w 345"/>
                <a:gd name="T38" fmla="+- 0 9732 9726"/>
                <a:gd name="T39" fmla="*/ 9732 h 587"/>
                <a:gd name="T40" fmla="+- 0 1792 1640"/>
                <a:gd name="T41" fmla="*/ T40 w 345"/>
                <a:gd name="T42" fmla="+- 0 9730 9726"/>
                <a:gd name="T43" fmla="*/ 9730 h 587"/>
                <a:gd name="T44" fmla="+- 0 1792 1640"/>
                <a:gd name="T45" fmla="*/ T44 w 345"/>
                <a:gd name="T46" fmla="+- 0 9729 9726"/>
                <a:gd name="T47" fmla="*/ 9729 h 587"/>
                <a:gd name="T48" fmla="+- 0 1792 1640"/>
                <a:gd name="T49" fmla="*/ T48 w 345"/>
                <a:gd name="T50" fmla="+- 0 9730 9726"/>
                <a:gd name="T51" fmla="*/ 9730 h 587"/>
                <a:gd name="T52" fmla="+- 0 1790 1640"/>
                <a:gd name="T53" fmla="*/ T52 w 345"/>
                <a:gd name="T54" fmla="+- 0 9726 9726"/>
                <a:gd name="T55" fmla="*/ 9726 h 587"/>
                <a:gd name="T56" fmla="+- 0 1775 1640"/>
                <a:gd name="T57" fmla="*/ T56 w 345"/>
                <a:gd name="T58" fmla="+- 0 9772 9726"/>
                <a:gd name="T59" fmla="*/ 9772 h 587"/>
                <a:gd name="T60" fmla="+- 0 1760 1640"/>
                <a:gd name="T61" fmla="*/ T60 w 345"/>
                <a:gd name="T62" fmla="+- 0 9817 9726"/>
                <a:gd name="T63" fmla="*/ 9817 h 587"/>
                <a:gd name="T64" fmla="+- 0 1750 1640"/>
                <a:gd name="T65" fmla="*/ T64 w 345"/>
                <a:gd name="T66" fmla="+- 0 9862 9726"/>
                <a:gd name="T67" fmla="*/ 9862 h 587"/>
                <a:gd name="T68" fmla="+- 0 1747 1640"/>
                <a:gd name="T69" fmla="*/ T68 w 345"/>
                <a:gd name="T70" fmla="+- 0 9911 9726"/>
                <a:gd name="T71" fmla="*/ 9911 h 587"/>
                <a:gd name="T72" fmla="+- 0 1753 1640"/>
                <a:gd name="T73" fmla="*/ T72 w 345"/>
                <a:gd name="T74" fmla="+- 0 9953 9726"/>
                <a:gd name="T75" fmla="*/ 9953 h 587"/>
                <a:gd name="T76" fmla="+- 0 1767 1640"/>
                <a:gd name="T77" fmla="*/ T76 w 345"/>
                <a:gd name="T78" fmla="+- 0 9991 9726"/>
                <a:gd name="T79" fmla="*/ 9991 h 587"/>
                <a:gd name="T80" fmla="+- 0 1785 1640"/>
                <a:gd name="T81" fmla="*/ T80 w 345"/>
                <a:gd name="T82" fmla="+- 0 10028 9726"/>
                <a:gd name="T83" fmla="*/ 10028 h 587"/>
                <a:gd name="T84" fmla="+- 0 1803 1640"/>
                <a:gd name="T85" fmla="*/ T84 w 345"/>
                <a:gd name="T86" fmla="+- 0 10067 9726"/>
                <a:gd name="T87" fmla="*/ 10067 h 587"/>
                <a:gd name="T88" fmla="+- 0 1814 1640"/>
                <a:gd name="T89" fmla="*/ T88 w 345"/>
                <a:gd name="T90" fmla="+- 0 10109 9726"/>
                <a:gd name="T91" fmla="*/ 10109 h 587"/>
                <a:gd name="T92" fmla="+- 0 1816 1640"/>
                <a:gd name="T93" fmla="*/ T92 w 345"/>
                <a:gd name="T94" fmla="+- 0 10162 9726"/>
                <a:gd name="T95" fmla="*/ 10162 h 587"/>
                <a:gd name="T96" fmla="+- 0 1800 1640"/>
                <a:gd name="T97" fmla="*/ T96 w 345"/>
                <a:gd name="T98" fmla="+- 0 10205 9726"/>
                <a:gd name="T99" fmla="*/ 10205 h 587"/>
                <a:gd name="T100" fmla="+- 0 1759 1640"/>
                <a:gd name="T101" fmla="*/ T100 w 345"/>
                <a:gd name="T102" fmla="+- 0 10217 9726"/>
                <a:gd name="T103" fmla="*/ 10217 h 587"/>
                <a:gd name="T104" fmla="+- 0 1736 1640"/>
                <a:gd name="T105" fmla="*/ T104 w 345"/>
                <a:gd name="T106" fmla="+- 0 10209 9726"/>
                <a:gd name="T107" fmla="*/ 10209 h 587"/>
                <a:gd name="T108" fmla="+- 0 1688 1640"/>
                <a:gd name="T109" fmla="*/ T108 w 345"/>
                <a:gd name="T110" fmla="+- 0 10159 9726"/>
                <a:gd name="T111" fmla="*/ 10159 h 587"/>
                <a:gd name="T112" fmla="+- 0 1684 1640"/>
                <a:gd name="T113" fmla="*/ T112 w 345"/>
                <a:gd name="T114" fmla="+- 0 10131 9726"/>
                <a:gd name="T115" fmla="*/ 10131 h 587"/>
                <a:gd name="T116" fmla="+- 0 1687 1640"/>
                <a:gd name="T117" fmla="*/ T116 w 345"/>
                <a:gd name="T118" fmla="+- 0 10116 9726"/>
                <a:gd name="T119" fmla="*/ 10116 h 587"/>
                <a:gd name="T120" fmla="+- 0 1751 1640"/>
                <a:gd name="T121" fmla="*/ T120 w 345"/>
                <a:gd name="T122" fmla="+- 0 10120 9726"/>
                <a:gd name="T123" fmla="*/ 10120 h 587"/>
                <a:gd name="T124" fmla="+- 0 1741 1640"/>
                <a:gd name="T125" fmla="*/ T124 w 345"/>
                <a:gd name="T126" fmla="+- 0 10100 9726"/>
                <a:gd name="T127" fmla="*/ 10100 h 587"/>
                <a:gd name="T128" fmla="+- 0 1737 1640"/>
                <a:gd name="T129" fmla="*/ T128 w 345"/>
                <a:gd name="T130" fmla="+- 0 10091 9726"/>
                <a:gd name="T131" fmla="*/ 10091 h 587"/>
                <a:gd name="T132" fmla="+- 0 1708 1640"/>
                <a:gd name="T133" fmla="*/ T132 w 345"/>
                <a:gd name="T134" fmla="+- 0 10079 9726"/>
                <a:gd name="T135" fmla="*/ 10079 h 587"/>
                <a:gd name="T136" fmla="+- 0 1676 1640"/>
                <a:gd name="T137" fmla="*/ T136 w 345"/>
                <a:gd name="T138" fmla="+- 0 10084 9726"/>
                <a:gd name="T139" fmla="*/ 10084 h 587"/>
                <a:gd name="T140" fmla="+- 0 1653 1640"/>
                <a:gd name="T141" fmla="*/ T140 w 345"/>
                <a:gd name="T142" fmla="+- 0 10104 9726"/>
                <a:gd name="T143" fmla="*/ 10104 h 587"/>
                <a:gd name="T144" fmla="+- 0 1644 1640"/>
                <a:gd name="T145" fmla="*/ T144 w 345"/>
                <a:gd name="T146" fmla="+- 0 10127 9726"/>
                <a:gd name="T147" fmla="*/ 10127 h 587"/>
                <a:gd name="T148" fmla="+- 0 1640 1640"/>
                <a:gd name="T149" fmla="*/ T148 w 345"/>
                <a:gd name="T150" fmla="+- 0 10154 9726"/>
                <a:gd name="T151" fmla="*/ 10154 h 587"/>
                <a:gd name="T152" fmla="+- 0 1642 1640"/>
                <a:gd name="T153" fmla="*/ T152 w 345"/>
                <a:gd name="T154" fmla="+- 0 10181 9726"/>
                <a:gd name="T155" fmla="*/ 10181 h 587"/>
                <a:gd name="T156" fmla="+- 0 1678 1640"/>
                <a:gd name="T157" fmla="*/ T156 w 345"/>
                <a:gd name="T158" fmla="+- 0 10247 9726"/>
                <a:gd name="T159" fmla="*/ 10247 h 587"/>
                <a:gd name="T160" fmla="+- 0 1761 1640"/>
                <a:gd name="T161" fmla="*/ T160 w 345"/>
                <a:gd name="T162" fmla="+- 0 10300 9726"/>
                <a:gd name="T163" fmla="*/ 10300 h 587"/>
                <a:gd name="T164" fmla="+- 0 1850 1640"/>
                <a:gd name="T165" fmla="*/ T164 w 345"/>
                <a:gd name="T166" fmla="+- 0 10312 9726"/>
                <a:gd name="T167" fmla="*/ 10312 h 587"/>
                <a:gd name="T168" fmla="+- 0 1898 1640"/>
                <a:gd name="T169" fmla="*/ T168 w 345"/>
                <a:gd name="T170" fmla="+- 0 10303 9726"/>
                <a:gd name="T171" fmla="*/ 10303 h 587"/>
                <a:gd name="T172" fmla="+- 0 1941 1640"/>
                <a:gd name="T173" fmla="*/ T172 w 345"/>
                <a:gd name="T174" fmla="+- 0 10281 9726"/>
                <a:gd name="T175" fmla="*/ 10281 h 587"/>
                <a:gd name="T176" fmla="+- 0 1971 1640"/>
                <a:gd name="T177" fmla="*/ T176 w 345"/>
                <a:gd name="T178" fmla="+- 0 10243 9726"/>
                <a:gd name="T179" fmla="*/ 10243 h 587"/>
                <a:gd name="T180" fmla="+- 0 1979 1640"/>
                <a:gd name="T181" fmla="*/ T180 w 345"/>
                <a:gd name="T182" fmla="+- 0 10217 9726"/>
                <a:gd name="T183" fmla="*/ 10217 h 587"/>
                <a:gd name="T184" fmla="+- 0 1985 1640"/>
                <a:gd name="T185" fmla="*/ T184 w 345"/>
                <a:gd name="T186" fmla="+- 0 10195 9726"/>
                <a:gd name="T187" fmla="*/ 10195 h 587"/>
                <a:gd name="T188" fmla="+- 0 1985 1640"/>
                <a:gd name="T189" fmla="*/ T188 w 345"/>
                <a:gd name="T190" fmla="+- 0 10144 9726"/>
                <a:gd name="T191" fmla="*/ 10144 h 5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45" h="587">
                  <a:moveTo>
                    <a:pt x="345" y="418"/>
                  </a:moveTo>
                  <a:lnTo>
                    <a:pt x="315" y="322"/>
                  </a:lnTo>
                  <a:lnTo>
                    <a:pt x="264" y="242"/>
                  </a:lnTo>
                  <a:lnTo>
                    <a:pt x="237" y="203"/>
                  </a:lnTo>
                  <a:lnTo>
                    <a:pt x="212" y="163"/>
                  </a:lnTo>
                  <a:lnTo>
                    <a:pt x="182" y="105"/>
                  </a:lnTo>
                  <a:lnTo>
                    <a:pt x="161" y="35"/>
                  </a:lnTo>
                  <a:lnTo>
                    <a:pt x="157" y="19"/>
                  </a:lnTo>
                  <a:lnTo>
                    <a:pt x="155" y="12"/>
                  </a:lnTo>
                  <a:lnTo>
                    <a:pt x="152" y="6"/>
                  </a:lnTo>
                  <a:lnTo>
                    <a:pt x="152" y="4"/>
                  </a:lnTo>
                  <a:lnTo>
                    <a:pt x="152" y="3"/>
                  </a:lnTo>
                  <a:lnTo>
                    <a:pt x="152" y="4"/>
                  </a:lnTo>
                  <a:lnTo>
                    <a:pt x="150" y="0"/>
                  </a:lnTo>
                  <a:lnTo>
                    <a:pt x="135" y="46"/>
                  </a:lnTo>
                  <a:lnTo>
                    <a:pt x="120" y="91"/>
                  </a:lnTo>
                  <a:lnTo>
                    <a:pt x="110" y="136"/>
                  </a:lnTo>
                  <a:lnTo>
                    <a:pt x="107" y="185"/>
                  </a:lnTo>
                  <a:lnTo>
                    <a:pt x="113" y="227"/>
                  </a:lnTo>
                  <a:lnTo>
                    <a:pt x="127" y="265"/>
                  </a:lnTo>
                  <a:lnTo>
                    <a:pt x="145" y="302"/>
                  </a:lnTo>
                  <a:lnTo>
                    <a:pt x="163" y="341"/>
                  </a:lnTo>
                  <a:lnTo>
                    <a:pt x="174" y="383"/>
                  </a:lnTo>
                  <a:lnTo>
                    <a:pt x="176" y="436"/>
                  </a:lnTo>
                  <a:lnTo>
                    <a:pt x="160" y="479"/>
                  </a:lnTo>
                  <a:lnTo>
                    <a:pt x="119" y="491"/>
                  </a:lnTo>
                  <a:lnTo>
                    <a:pt x="96" y="483"/>
                  </a:lnTo>
                  <a:lnTo>
                    <a:pt x="48" y="433"/>
                  </a:lnTo>
                  <a:lnTo>
                    <a:pt x="44" y="405"/>
                  </a:lnTo>
                  <a:lnTo>
                    <a:pt x="47" y="390"/>
                  </a:lnTo>
                  <a:lnTo>
                    <a:pt x="111" y="394"/>
                  </a:lnTo>
                  <a:lnTo>
                    <a:pt x="101" y="374"/>
                  </a:lnTo>
                  <a:lnTo>
                    <a:pt x="97" y="365"/>
                  </a:lnTo>
                  <a:lnTo>
                    <a:pt x="68" y="353"/>
                  </a:lnTo>
                  <a:lnTo>
                    <a:pt x="36" y="358"/>
                  </a:lnTo>
                  <a:lnTo>
                    <a:pt x="13" y="378"/>
                  </a:lnTo>
                  <a:lnTo>
                    <a:pt x="4" y="401"/>
                  </a:lnTo>
                  <a:lnTo>
                    <a:pt x="0" y="428"/>
                  </a:lnTo>
                  <a:lnTo>
                    <a:pt x="2" y="455"/>
                  </a:lnTo>
                  <a:lnTo>
                    <a:pt x="38" y="521"/>
                  </a:lnTo>
                  <a:lnTo>
                    <a:pt x="121" y="574"/>
                  </a:lnTo>
                  <a:lnTo>
                    <a:pt x="210" y="586"/>
                  </a:lnTo>
                  <a:lnTo>
                    <a:pt x="258" y="577"/>
                  </a:lnTo>
                  <a:lnTo>
                    <a:pt x="301" y="555"/>
                  </a:lnTo>
                  <a:lnTo>
                    <a:pt x="331" y="517"/>
                  </a:lnTo>
                  <a:lnTo>
                    <a:pt x="339" y="491"/>
                  </a:lnTo>
                  <a:lnTo>
                    <a:pt x="345" y="469"/>
                  </a:lnTo>
                  <a:lnTo>
                    <a:pt x="345" y="41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6" name="Group 25"/>
          <p:cNvGrpSpPr>
            <a:grpSpLocks/>
          </p:cNvGrpSpPr>
          <p:nvPr/>
        </p:nvGrpSpPr>
        <p:grpSpPr bwMode="auto">
          <a:xfrm>
            <a:off x="5363722" y="4020526"/>
            <a:ext cx="325801" cy="407885"/>
            <a:chOff x="121" y="0"/>
            <a:chExt cx="611" cy="845"/>
          </a:xfrm>
        </p:grpSpPr>
        <p:pic>
          <p:nvPicPr>
            <p:cNvPr id="3104" name="Picture 3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128"/>
              <a:ext cx="321" cy="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AutoShape 31"/>
            <p:cNvSpPr>
              <a:spLocks/>
            </p:cNvSpPr>
            <p:nvPr/>
          </p:nvSpPr>
          <p:spPr bwMode="auto">
            <a:xfrm>
              <a:off x="121" y="535"/>
              <a:ext cx="611" cy="310"/>
            </a:xfrm>
            <a:custGeom>
              <a:avLst/>
              <a:gdLst>
                <a:gd name="T0" fmla="+- 0 355 122"/>
                <a:gd name="T1" fmla="*/ T0 w 611"/>
                <a:gd name="T2" fmla="+- 0 535 535"/>
                <a:gd name="T3" fmla="*/ 535 h 310"/>
                <a:gd name="T4" fmla="+- 0 251 122"/>
                <a:gd name="T5" fmla="*/ T4 w 611"/>
                <a:gd name="T6" fmla="+- 0 561 535"/>
                <a:gd name="T7" fmla="*/ 561 h 310"/>
                <a:gd name="T8" fmla="+- 0 195 122"/>
                <a:gd name="T9" fmla="*/ T8 w 611"/>
                <a:gd name="T10" fmla="+- 0 578 535"/>
                <a:gd name="T11" fmla="*/ 578 h 310"/>
                <a:gd name="T12" fmla="+- 0 169 122"/>
                <a:gd name="T13" fmla="*/ T12 w 611"/>
                <a:gd name="T14" fmla="+- 0 596 535"/>
                <a:gd name="T15" fmla="*/ 596 h 310"/>
                <a:gd name="T16" fmla="+- 0 153 122"/>
                <a:gd name="T17" fmla="*/ T16 w 611"/>
                <a:gd name="T18" fmla="+- 0 621 535"/>
                <a:gd name="T19" fmla="*/ 621 h 310"/>
                <a:gd name="T20" fmla="+- 0 144 122"/>
                <a:gd name="T21" fmla="*/ T20 w 611"/>
                <a:gd name="T22" fmla="+- 0 654 535"/>
                <a:gd name="T23" fmla="*/ 654 h 310"/>
                <a:gd name="T24" fmla="+- 0 135 122"/>
                <a:gd name="T25" fmla="*/ T24 w 611"/>
                <a:gd name="T26" fmla="+- 0 710 535"/>
                <a:gd name="T27" fmla="*/ 710 h 310"/>
                <a:gd name="T28" fmla="+- 0 128 122"/>
                <a:gd name="T29" fmla="*/ T28 w 611"/>
                <a:gd name="T30" fmla="+- 0 777 535"/>
                <a:gd name="T31" fmla="*/ 777 h 310"/>
                <a:gd name="T32" fmla="+- 0 122 122"/>
                <a:gd name="T33" fmla="*/ T32 w 611"/>
                <a:gd name="T34" fmla="+- 0 845 535"/>
                <a:gd name="T35" fmla="*/ 845 h 310"/>
                <a:gd name="T36" fmla="+- 0 732 122"/>
                <a:gd name="T37" fmla="*/ T36 w 611"/>
                <a:gd name="T38" fmla="+- 0 845 535"/>
                <a:gd name="T39" fmla="*/ 845 h 310"/>
                <a:gd name="T40" fmla="+- 0 729 122"/>
                <a:gd name="T41" fmla="*/ T40 w 611"/>
                <a:gd name="T42" fmla="+- 0 807 535"/>
                <a:gd name="T43" fmla="*/ 807 h 310"/>
                <a:gd name="T44" fmla="+- 0 428 122"/>
                <a:gd name="T45" fmla="*/ T44 w 611"/>
                <a:gd name="T46" fmla="+- 0 807 535"/>
                <a:gd name="T47" fmla="*/ 807 h 310"/>
                <a:gd name="T48" fmla="+- 0 418 122"/>
                <a:gd name="T49" fmla="*/ T48 w 611"/>
                <a:gd name="T50" fmla="+- 0 785 535"/>
                <a:gd name="T51" fmla="*/ 785 h 310"/>
                <a:gd name="T52" fmla="+- 0 413 122"/>
                <a:gd name="T53" fmla="*/ T52 w 611"/>
                <a:gd name="T54" fmla="+- 0 772 535"/>
                <a:gd name="T55" fmla="*/ 772 h 310"/>
                <a:gd name="T56" fmla="+- 0 410 122"/>
                <a:gd name="T57" fmla="*/ T56 w 611"/>
                <a:gd name="T58" fmla="+- 0 765 535"/>
                <a:gd name="T59" fmla="*/ 765 h 310"/>
                <a:gd name="T60" fmla="+- 0 407 122"/>
                <a:gd name="T61" fmla="*/ T60 w 611"/>
                <a:gd name="T62" fmla="+- 0 759 535"/>
                <a:gd name="T63" fmla="*/ 759 h 310"/>
                <a:gd name="T64" fmla="+- 0 400 122"/>
                <a:gd name="T65" fmla="*/ T64 w 611"/>
                <a:gd name="T66" fmla="+- 0 740 535"/>
                <a:gd name="T67" fmla="*/ 740 h 310"/>
                <a:gd name="T68" fmla="+- 0 393 122"/>
                <a:gd name="T69" fmla="*/ T68 w 611"/>
                <a:gd name="T70" fmla="+- 0 721 535"/>
                <a:gd name="T71" fmla="*/ 721 h 310"/>
                <a:gd name="T72" fmla="+- 0 386 122"/>
                <a:gd name="T73" fmla="*/ T72 w 611"/>
                <a:gd name="T74" fmla="+- 0 700 535"/>
                <a:gd name="T75" fmla="*/ 700 h 310"/>
                <a:gd name="T76" fmla="+- 0 379 122"/>
                <a:gd name="T77" fmla="*/ T76 w 611"/>
                <a:gd name="T78" fmla="+- 0 679 535"/>
                <a:gd name="T79" fmla="*/ 679 h 310"/>
                <a:gd name="T80" fmla="+- 0 364 122"/>
                <a:gd name="T81" fmla="*/ T80 w 611"/>
                <a:gd name="T82" fmla="+- 0 621 535"/>
                <a:gd name="T83" fmla="*/ 621 h 310"/>
                <a:gd name="T84" fmla="+- 0 358 122"/>
                <a:gd name="T85" fmla="*/ T84 w 611"/>
                <a:gd name="T86" fmla="+- 0 576 535"/>
                <a:gd name="T87" fmla="*/ 576 h 310"/>
                <a:gd name="T88" fmla="+- 0 357 122"/>
                <a:gd name="T89" fmla="*/ T88 w 611"/>
                <a:gd name="T90" fmla="+- 0 546 535"/>
                <a:gd name="T91" fmla="*/ 546 h 310"/>
                <a:gd name="T92" fmla="+- 0 357 122"/>
                <a:gd name="T93" fmla="*/ T92 w 611"/>
                <a:gd name="T94" fmla="+- 0 536 535"/>
                <a:gd name="T95" fmla="*/ 536 h 310"/>
                <a:gd name="T96" fmla="+- 0 355 122"/>
                <a:gd name="T97" fmla="*/ T96 w 611"/>
                <a:gd name="T98" fmla="+- 0 536 535"/>
                <a:gd name="T99" fmla="*/ 536 h 310"/>
                <a:gd name="T100" fmla="+- 0 355 122"/>
                <a:gd name="T101" fmla="*/ T100 w 611"/>
                <a:gd name="T102" fmla="+- 0 535 535"/>
                <a:gd name="T103" fmla="*/ 535 h 310"/>
                <a:gd name="T104" fmla="+- 0 496 122"/>
                <a:gd name="T105" fmla="*/ T104 w 611"/>
                <a:gd name="T106" fmla="+- 0 535 535"/>
                <a:gd name="T107" fmla="*/ 535 h 310"/>
                <a:gd name="T108" fmla="+- 0 497 122"/>
                <a:gd name="T109" fmla="*/ T108 w 611"/>
                <a:gd name="T110" fmla="+- 0 546 535"/>
                <a:gd name="T111" fmla="*/ 546 h 310"/>
                <a:gd name="T112" fmla="+- 0 496 122"/>
                <a:gd name="T113" fmla="*/ T112 w 611"/>
                <a:gd name="T114" fmla="+- 0 576 535"/>
                <a:gd name="T115" fmla="*/ 576 h 310"/>
                <a:gd name="T116" fmla="+- 0 490 122"/>
                <a:gd name="T117" fmla="*/ T116 w 611"/>
                <a:gd name="T118" fmla="+- 0 621 535"/>
                <a:gd name="T119" fmla="*/ 621 h 310"/>
                <a:gd name="T120" fmla="+- 0 475 122"/>
                <a:gd name="T121" fmla="*/ T120 w 611"/>
                <a:gd name="T122" fmla="+- 0 679 535"/>
                <a:gd name="T123" fmla="*/ 679 h 310"/>
                <a:gd name="T124" fmla="+- 0 468 122"/>
                <a:gd name="T125" fmla="*/ T124 w 611"/>
                <a:gd name="T126" fmla="+- 0 700 535"/>
                <a:gd name="T127" fmla="*/ 700 h 310"/>
                <a:gd name="T128" fmla="+- 0 460 122"/>
                <a:gd name="T129" fmla="*/ T128 w 611"/>
                <a:gd name="T130" fmla="+- 0 721 535"/>
                <a:gd name="T131" fmla="*/ 721 h 310"/>
                <a:gd name="T132" fmla="+- 0 453 122"/>
                <a:gd name="T133" fmla="*/ T132 w 611"/>
                <a:gd name="T134" fmla="+- 0 740 535"/>
                <a:gd name="T135" fmla="*/ 740 h 310"/>
                <a:gd name="T136" fmla="+- 0 428 122"/>
                <a:gd name="T137" fmla="*/ T136 w 611"/>
                <a:gd name="T138" fmla="+- 0 807 535"/>
                <a:gd name="T139" fmla="*/ 807 h 310"/>
                <a:gd name="T140" fmla="+- 0 729 122"/>
                <a:gd name="T141" fmla="*/ T140 w 611"/>
                <a:gd name="T142" fmla="+- 0 807 535"/>
                <a:gd name="T143" fmla="*/ 807 h 310"/>
                <a:gd name="T144" fmla="+- 0 726 122"/>
                <a:gd name="T145" fmla="*/ T144 w 611"/>
                <a:gd name="T146" fmla="+- 0 777 535"/>
                <a:gd name="T147" fmla="*/ 777 h 310"/>
                <a:gd name="T148" fmla="+- 0 718 122"/>
                <a:gd name="T149" fmla="*/ T148 w 611"/>
                <a:gd name="T150" fmla="+- 0 710 535"/>
                <a:gd name="T151" fmla="*/ 710 h 310"/>
                <a:gd name="T152" fmla="+- 0 710 122"/>
                <a:gd name="T153" fmla="*/ T152 w 611"/>
                <a:gd name="T154" fmla="+- 0 654 535"/>
                <a:gd name="T155" fmla="*/ 654 h 310"/>
                <a:gd name="T156" fmla="+- 0 701 122"/>
                <a:gd name="T157" fmla="*/ T156 w 611"/>
                <a:gd name="T158" fmla="+- 0 621 535"/>
                <a:gd name="T159" fmla="*/ 621 h 310"/>
                <a:gd name="T160" fmla="+- 0 660 122"/>
                <a:gd name="T161" fmla="*/ T160 w 611"/>
                <a:gd name="T162" fmla="+- 0 590 535"/>
                <a:gd name="T163" fmla="*/ 590 h 310"/>
                <a:gd name="T164" fmla="+- 0 591 122"/>
                <a:gd name="T165" fmla="*/ T164 w 611"/>
                <a:gd name="T166" fmla="+- 0 562 535"/>
                <a:gd name="T167" fmla="*/ 562 h 310"/>
                <a:gd name="T168" fmla="+- 0 527 122"/>
                <a:gd name="T169" fmla="*/ T168 w 611"/>
                <a:gd name="T170" fmla="+- 0 543 535"/>
                <a:gd name="T171" fmla="*/ 543 h 310"/>
                <a:gd name="T172" fmla="+- 0 501 122"/>
                <a:gd name="T173" fmla="*/ T172 w 611"/>
                <a:gd name="T174" fmla="+- 0 536 535"/>
                <a:gd name="T175" fmla="*/ 536 h 310"/>
                <a:gd name="T176" fmla="+- 0 499 122"/>
                <a:gd name="T177" fmla="*/ T176 w 611"/>
                <a:gd name="T178" fmla="+- 0 536 535"/>
                <a:gd name="T179" fmla="*/ 536 h 310"/>
                <a:gd name="T180" fmla="+- 0 496 122"/>
                <a:gd name="T181" fmla="*/ T180 w 611"/>
                <a:gd name="T182" fmla="+- 0 535 535"/>
                <a:gd name="T183" fmla="*/ 535 h 310"/>
                <a:gd name="T184" fmla="+- 0 357 122"/>
                <a:gd name="T185" fmla="*/ T184 w 611"/>
                <a:gd name="T186" fmla="+- 0 535 535"/>
                <a:gd name="T187" fmla="*/ 535 h 310"/>
                <a:gd name="T188" fmla="+- 0 355 122"/>
                <a:gd name="T189" fmla="*/ T188 w 611"/>
                <a:gd name="T190" fmla="+- 0 536 535"/>
                <a:gd name="T191" fmla="*/ 536 h 310"/>
                <a:gd name="T192" fmla="+- 0 357 122"/>
                <a:gd name="T193" fmla="*/ T192 w 611"/>
                <a:gd name="T194" fmla="+- 0 536 535"/>
                <a:gd name="T195" fmla="*/ 536 h 310"/>
                <a:gd name="T196" fmla="+- 0 357 122"/>
                <a:gd name="T197" fmla="*/ T196 w 611"/>
                <a:gd name="T198" fmla="+- 0 535 535"/>
                <a:gd name="T199" fmla="*/ 535 h 310"/>
                <a:gd name="T200" fmla="+- 0 499 122"/>
                <a:gd name="T201" fmla="*/ T200 w 611"/>
                <a:gd name="T202" fmla="+- 0 535 535"/>
                <a:gd name="T203" fmla="*/ 535 h 310"/>
                <a:gd name="T204" fmla="+- 0 499 122"/>
                <a:gd name="T205" fmla="*/ T204 w 611"/>
                <a:gd name="T206" fmla="+- 0 536 535"/>
                <a:gd name="T207" fmla="*/ 536 h 310"/>
                <a:gd name="T208" fmla="+- 0 501 122"/>
                <a:gd name="T209" fmla="*/ T208 w 611"/>
                <a:gd name="T210" fmla="+- 0 536 535"/>
                <a:gd name="T211" fmla="*/ 536 h 310"/>
                <a:gd name="T212" fmla="+- 0 499 122"/>
                <a:gd name="T213" fmla="*/ T212 w 611"/>
                <a:gd name="T214" fmla="+- 0 535 535"/>
                <a:gd name="T215" fmla="*/ 535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611" h="310">
                  <a:moveTo>
                    <a:pt x="233" y="0"/>
                  </a:moveTo>
                  <a:lnTo>
                    <a:pt x="129" y="26"/>
                  </a:lnTo>
                  <a:lnTo>
                    <a:pt x="73" y="43"/>
                  </a:lnTo>
                  <a:lnTo>
                    <a:pt x="47" y="61"/>
                  </a:lnTo>
                  <a:lnTo>
                    <a:pt x="31" y="86"/>
                  </a:lnTo>
                  <a:lnTo>
                    <a:pt x="22" y="119"/>
                  </a:lnTo>
                  <a:lnTo>
                    <a:pt x="13" y="175"/>
                  </a:lnTo>
                  <a:lnTo>
                    <a:pt x="6" y="242"/>
                  </a:lnTo>
                  <a:lnTo>
                    <a:pt x="0" y="310"/>
                  </a:lnTo>
                  <a:lnTo>
                    <a:pt x="610" y="310"/>
                  </a:lnTo>
                  <a:lnTo>
                    <a:pt x="607" y="272"/>
                  </a:lnTo>
                  <a:lnTo>
                    <a:pt x="306" y="272"/>
                  </a:lnTo>
                  <a:lnTo>
                    <a:pt x="296" y="250"/>
                  </a:lnTo>
                  <a:lnTo>
                    <a:pt x="291" y="237"/>
                  </a:lnTo>
                  <a:lnTo>
                    <a:pt x="288" y="230"/>
                  </a:lnTo>
                  <a:lnTo>
                    <a:pt x="285" y="224"/>
                  </a:lnTo>
                  <a:lnTo>
                    <a:pt x="278" y="205"/>
                  </a:lnTo>
                  <a:lnTo>
                    <a:pt x="271" y="186"/>
                  </a:lnTo>
                  <a:lnTo>
                    <a:pt x="264" y="165"/>
                  </a:lnTo>
                  <a:lnTo>
                    <a:pt x="257" y="144"/>
                  </a:lnTo>
                  <a:lnTo>
                    <a:pt x="242" y="86"/>
                  </a:lnTo>
                  <a:lnTo>
                    <a:pt x="236" y="41"/>
                  </a:lnTo>
                  <a:lnTo>
                    <a:pt x="235" y="11"/>
                  </a:lnTo>
                  <a:lnTo>
                    <a:pt x="235" y="1"/>
                  </a:lnTo>
                  <a:lnTo>
                    <a:pt x="233" y="1"/>
                  </a:lnTo>
                  <a:lnTo>
                    <a:pt x="233" y="0"/>
                  </a:lnTo>
                  <a:close/>
                  <a:moveTo>
                    <a:pt x="374" y="0"/>
                  </a:moveTo>
                  <a:lnTo>
                    <a:pt x="375" y="11"/>
                  </a:lnTo>
                  <a:lnTo>
                    <a:pt x="374" y="41"/>
                  </a:lnTo>
                  <a:lnTo>
                    <a:pt x="368" y="86"/>
                  </a:lnTo>
                  <a:lnTo>
                    <a:pt x="353" y="144"/>
                  </a:lnTo>
                  <a:lnTo>
                    <a:pt x="346" y="165"/>
                  </a:lnTo>
                  <a:lnTo>
                    <a:pt x="338" y="186"/>
                  </a:lnTo>
                  <a:lnTo>
                    <a:pt x="331" y="205"/>
                  </a:lnTo>
                  <a:lnTo>
                    <a:pt x="306" y="272"/>
                  </a:lnTo>
                  <a:lnTo>
                    <a:pt x="607" y="272"/>
                  </a:lnTo>
                  <a:lnTo>
                    <a:pt x="604" y="242"/>
                  </a:lnTo>
                  <a:lnTo>
                    <a:pt x="596" y="175"/>
                  </a:lnTo>
                  <a:lnTo>
                    <a:pt x="588" y="119"/>
                  </a:lnTo>
                  <a:lnTo>
                    <a:pt x="579" y="86"/>
                  </a:lnTo>
                  <a:lnTo>
                    <a:pt x="538" y="55"/>
                  </a:lnTo>
                  <a:lnTo>
                    <a:pt x="469" y="27"/>
                  </a:lnTo>
                  <a:lnTo>
                    <a:pt x="405" y="8"/>
                  </a:lnTo>
                  <a:lnTo>
                    <a:pt x="379" y="1"/>
                  </a:lnTo>
                  <a:lnTo>
                    <a:pt x="377" y="1"/>
                  </a:lnTo>
                  <a:lnTo>
                    <a:pt x="374" y="0"/>
                  </a:lnTo>
                  <a:close/>
                  <a:moveTo>
                    <a:pt x="235" y="0"/>
                  </a:moveTo>
                  <a:lnTo>
                    <a:pt x="233" y="1"/>
                  </a:lnTo>
                  <a:lnTo>
                    <a:pt x="235" y="1"/>
                  </a:lnTo>
                  <a:lnTo>
                    <a:pt x="235" y="0"/>
                  </a:lnTo>
                  <a:close/>
                  <a:moveTo>
                    <a:pt x="377" y="0"/>
                  </a:moveTo>
                  <a:lnTo>
                    <a:pt x="377" y="1"/>
                  </a:lnTo>
                  <a:lnTo>
                    <a:pt x="379" y="1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103"/>
              <a:ext cx="318" cy="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AutoShape 29"/>
            <p:cNvSpPr>
              <a:spLocks/>
            </p:cNvSpPr>
            <p:nvPr/>
          </p:nvSpPr>
          <p:spPr bwMode="auto">
            <a:xfrm>
              <a:off x="181" y="0"/>
              <a:ext cx="492" cy="264"/>
            </a:xfrm>
            <a:custGeom>
              <a:avLst/>
              <a:gdLst>
                <a:gd name="T0" fmla="+- 0 351 181"/>
                <a:gd name="T1" fmla="*/ T0 w 492"/>
                <a:gd name="T2" fmla="*/ 0 h 264"/>
                <a:gd name="T3" fmla="+- 0 328 181"/>
                <a:gd name="T4" fmla="*/ T3 w 492"/>
                <a:gd name="T5" fmla="*/ 26 h 264"/>
                <a:gd name="T6" fmla="+- 0 304 181"/>
                <a:gd name="T7" fmla="*/ T6 w 492"/>
                <a:gd name="T8" fmla="*/ 82 h 264"/>
                <a:gd name="T9" fmla="+- 0 285 181"/>
                <a:gd name="T10" fmla="*/ T9 w 492"/>
                <a:gd name="T11" fmla="*/ 139 h 264"/>
                <a:gd name="T12" fmla="+- 0 278 181"/>
                <a:gd name="T13" fmla="*/ T12 w 492"/>
                <a:gd name="T14" fmla="*/ 165 h 264"/>
                <a:gd name="T15" fmla="+- 0 247 181"/>
                <a:gd name="T16" fmla="*/ T15 w 492"/>
                <a:gd name="T17" fmla="*/ 171 h 264"/>
                <a:gd name="T18" fmla="+- 0 208 181"/>
                <a:gd name="T19" fmla="*/ T18 w 492"/>
                <a:gd name="T20" fmla="*/ 185 h 264"/>
                <a:gd name="T21" fmla="+- 0 181 181"/>
                <a:gd name="T22" fmla="*/ T21 w 492"/>
                <a:gd name="T23" fmla="*/ 202 h 264"/>
                <a:gd name="T24" fmla="+- 0 188 181"/>
                <a:gd name="T25" fmla="*/ T24 w 492"/>
                <a:gd name="T26" fmla="*/ 219 h 264"/>
                <a:gd name="T27" fmla="+- 0 221 181"/>
                <a:gd name="T28" fmla="*/ T27 w 492"/>
                <a:gd name="T29" fmla="*/ 231 h 264"/>
                <a:gd name="T30" fmla="+- 0 271 181"/>
                <a:gd name="T31" fmla="*/ T30 w 492"/>
                <a:gd name="T32" fmla="*/ 245 h 264"/>
                <a:gd name="T33" fmla="+- 0 339 181"/>
                <a:gd name="T34" fmla="*/ T33 w 492"/>
                <a:gd name="T35" fmla="*/ 256 h 264"/>
                <a:gd name="T36" fmla="+- 0 426 181"/>
                <a:gd name="T37" fmla="*/ T36 w 492"/>
                <a:gd name="T38" fmla="*/ 264 h 264"/>
                <a:gd name="T39" fmla="+- 0 427 181"/>
                <a:gd name="T40" fmla="*/ T39 w 492"/>
                <a:gd name="T41" fmla="*/ 263 h 264"/>
                <a:gd name="T42" fmla="+- 0 428 181"/>
                <a:gd name="T43" fmla="*/ T42 w 492"/>
                <a:gd name="T44" fmla="*/ 263 h 264"/>
                <a:gd name="T45" fmla="+- 0 515 181"/>
                <a:gd name="T46" fmla="*/ T45 w 492"/>
                <a:gd name="T47" fmla="*/ 256 h 264"/>
                <a:gd name="T48" fmla="+- 0 583 181"/>
                <a:gd name="T49" fmla="*/ T48 w 492"/>
                <a:gd name="T50" fmla="*/ 245 h 264"/>
                <a:gd name="T51" fmla="+- 0 633 181"/>
                <a:gd name="T52" fmla="*/ T51 w 492"/>
                <a:gd name="T53" fmla="*/ 231 h 264"/>
                <a:gd name="T54" fmla="+- 0 665 181"/>
                <a:gd name="T55" fmla="*/ T54 w 492"/>
                <a:gd name="T56" fmla="*/ 219 h 264"/>
                <a:gd name="T57" fmla="+- 0 672 181"/>
                <a:gd name="T58" fmla="*/ T57 w 492"/>
                <a:gd name="T59" fmla="*/ 202 h 264"/>
                <a:gd name="T60" fmla="+- 0 646 181"/>
                <a:gd name="T61" fmla="*/ T60 w 492"/>
                <a:gd name="T62" fmla="*/ 185 h 264"/>
                <a:gd name="T63" fmla="+- 0 607 181"/>
                <a:gd name="T64" fmla="*/ T63 w 492"/>
                <a:gd name="T65" fmla="*/ 171 h 264"/>
                <a:gd name="T66" fmla="+- 0 576 181"/>
                <a:gd name="T67" fmla="*/ T66 w 492"/>
                <a:gd name="T68" fmla="*/ 165 h 264"/>
                <a:gd name="T69" fmla="+- 0 549 181"/>
                <a:gd name="T70" fmla="*/ T69 w 492"/>
                <a:gd name="T71" fmla="*/ 70 h 264"/>
                <a:gd name="T72" fmla="+- 0 545 181"/>
                <a:gd name="T73" fmla="*/ T72 w 492"/>
                <a:gd name="T74" fmla="*/ 58 h 264"/>
                <a:gd name="T75" fmla="+- 0 427 181"/>
                <a:gd name="T76" fmla="*/ T75 w 492"/>
                <a:gd name="T77" fmla="*/ 58 h 264"/>
                <a:gd name="T78" fmla="+- 0 415 181"/>
                <a:gd name="T79" fmla="*/ T78 w 492"/>
                <a:gd name="T80" fmla="*/ 53 h 264"/>
                <a:gd name="T81" fmla="+- 0 404 181"/>
                <a:gd name="T82" fmla="*/ T81 w 492"/>
                <a:gd name="T83" fmla="*/ 44 h 264"/>
                <a:gd name="T84" fmla="+- 0 396 181"/>
                <a:gd name="T85" fmla="*/ T84 w 492"/>
                <a:gd name="T86" fmla="*/ 34 h 264"/>
                <a:gd name="T87" fmla="+- 0 391 181"/>
                <a:gd name="T88" fmla="*/ T87 w 492"/>
                <a:gd name="T89" fmla="*/ 28 h 264"/>
                <a:gd name="T90" fmla="+- 0 382 181"/>
                <a:gd name="T91" fmla="*/ T90 w 492"/>
                <a:gd name="T92" fmla="*/ 16 h 264"/>
                <a:gd name="T93" fmla="+- 0 373 181"/>
                <a:gd name="T94" fmla="*/ T93 w 492"/>
                <a:gd name="T95" fmla="*/ 8 h 264"/>
                <a:gd name="T96" fmla="+- 0 363 181"/>
                <a:gd name="T97" fmla="*/ T96 w 492"/>
                <a:gd name="T98" fmla="*/ 2 h 264"/>
                <a:gd name="T99" fmla="+- 0 351 181"/>
                <a:gd name="T100" fmla="*/ T99 w 492"/>
                <a:gd name="T101" fmla="*/ 0 h 264"/>
                <a:gd name="T102" fmla="+- 0 428 181"/>
                <a:gd name="T103" fmla="*/ T102 w 492"/>
                <a:gd name="T104" fmla="*/ 263 h 264"/>
                <a:gd name="T105" fmla="+- 0 427 181"/>
                <a:gd name="T106" fmla="*/ T105 w 492"/>
                <a:gd name="T107" fmla="*/ 263 h 264"/>
                <a:gd name="T108" fmla="+- 0 427 181"/>
                <a:gd name="T109" fmla="*/ T108 w 492"/>
                <a:gd name="T110" fmla="*/ 264 h 264"/>
                <a:gd name="T111" fmla="+- 0 428 181"/>
                <a:gd name="T112" fmla="*/ T111 w 492"/>
                <a:gd name="T113" fmla="*/ 263 h 264"/>
                <a:gd name="T114" fmla="+- 0 503 181"/>
                <a:gd name="T115" fmla="*/ T114 w 492"/>
                <a:gd name="T116" fmla="*/ 0 h 264"/>
                <a:gd name="T117" fmla="+- 0 491 181"/>
                <a:gd name="T118" fmla="*/ T117 w 492"/>
                <a:gd name="T119" fmla="*/ 2 h 264"/>
                <a:gd name="T120" fmla="+- 0 481 181"/>
                <a:gd name="T121" fmla="*/ T120 w 492"/>
                <a:gd name="T122" fmla="*/ 8 h 264"/>
                <a:gd name="T123" fmla="+- 0 472 181"/>
                <a:gd name="T124" fmla="*/ T123 w 492"/>
                <a:gd name="T125" fmla="*/ 16 h 264"/>
                <a:gd name="T126" fmla="+- 0 463 181"/>
                <a:gd name="T127" fmla="*/ T126 w 492"/>
                <a:gd name="T128" fmla="*/ 28 h 264"/>
                <a:gd name="T129" fmla="+- 0 458 181"/>
                <a:gd name="T130" fmla="*/ T129 w 492"/>
                <a:gd name="T131" fmla="*/ 34 h 264"/>
                <a:gd name="T132" fmla="+- 0 450 181"/>
                <a:gd name="T133" fmla="*/ T132 w 492"/>
                <a:gd name="T134" fmla="*/ 44 h 264"/>
                <a:gd name="T135" fmla="+- 0 439 181"/>
                <a:gd name="T136" fmla="*/ T135 w 492"/>
                <a:gd name="T137" fmla="*/ 53 h 264"/>
                <a:gd name="T138" fmla="+- 0 427 181"/>
                <a:gd name="T139" fmla="*/ T138 w 492"/>
                <a:gd name="T140" fmla="*/ 58 h 264"/>
                <a:gd name="T141" fmla="+- 0 545 181"/>
                <a:gd name="T142" fmla="*/ T141 w 492"/>
                <a:gd name="T143" fmla="*/ 58 h 264"/>
                <a:gd name="T144" fmla="+- 0 533 181"/>
                <a:gd name="T145" fmla="*/ T144 w 492"/>
                <a:gd name="T146" fmla="*/ 21 h 264"/>
                <a:gd name="T147" fmla="+- 0 520 181"/>
                <a:gd name="T148" fmla="*/ T147 w 492"/>
                <a:gd name="T149" fmla="*/ 3 h 264"/>
                <a:gd name="T150" fmla="+- 0 503 181"/>
                <a:gd name="T151" fmla="*/ T150 w 492"/>
                <a:gd name="T152" fmla="*/ 0 h 26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  <a:cxn ang="0">
                  <a:pos x="T136" y="T137"/>
                </a:cxn>
                <a:cxn ang="0">
                  <a:pos x="T139" y="T140"/>
                </a:cxn>
                <a:cxn ang="0">
                  <a:pos x="T142" y="T143"/>
                </a:cxn>
                <a:cxn ang="0">
                  <a:pos x="T145" y="T146"/>
                </a:cxn>
                <a:cxn ang="0">
                  <a:pos x="T148" y="T149"/>
                </a:cxn>
                <a:cxn ang="0">
                  <a:pos x="T151" y="T152"/>
                </a:cxn>
              </a:cxnLst>
              <a:rect l="0" t="0" r="r" b="b"/>
              <a:pathLst>
                <a:path w="492" h="264">
                  <a:moveTo>
                    <a:pt x="170" y="0"/>
                  </a:moveTo>
                  <a:lnTo>
                    <a:pt x="147" y="26"/>
                  </a:lnTo>
                  <a:lnTo>
                    <a:pt x="123" y="82"/>
                  </a:lnTo>
                  <a:lnTo>
                    <a:pt x="104" y="139"/>
                  </a:lnTo>
                  <a:lnTo>
                    <a:pt x="97" y="165"/>
                  </a:lnTo>
                  <a:lnTo>
                    <a:pt x="66" y="171"/>
                  </a:lnTo>
                  <a:lnTo>
                    <a:pt x="27" y="185"/>
                  </a:lnTo>
                  <a:lnTo>
                    <a:pt x="0" y="202"/>
                  </a:lnTo>
                  <a:lnTo>
                    <a:pt x="7" y="219"/>
                  </a:lnTo>
                  <a:lnTo>
                    <a:pt x="40" y="231"/>
                  </a:lnTo>
                  <a:lnTo>
                    <a:pt x="90" y="245"/>
                  </a:lnTo>
                  <a:lnTo>
                    <a:pt x="158" y="256"/>
                  </a:lnTo>
                  <a:lnTo>
                    <a:pt x="245" y="264"/>
                  </a:lnTo>
                  <a:lnTo>
                    <a:pt x="246" y="263"/>
                  </a:lnTo>
                  <a:lnTo>
                    <a:pt x="247" y="263"/>
                  </a:lnTo>
                  <a:lnTo>
                    <a:pt x="334" y="256"/>
                  </a:lnTo>
                  <a:lnTo>
                    <a:pt x="402" y="245"/>
                  </a:lnTo>
                  <a:lnTo>
                    <a:pt x="452" y="231"/>
                  </a:lnTo>
                  <a:lnTo>
                    <a:pt x="484" y="219"/>
                  </a:lnTo>
                  <a:lnTo>
                    <a:pt x="491" y="202"/>
                  </a:lnTo>
                  <a:lnTo>
                    <a:pt x="465" y="185"/>
                  </a:lnTo>
                  <a:lnTo>
                    <a:pt x="426" y="171"/>
                  </a:lnTo>
                  <a:lnTo>
                    <a:pt x="395" y="165"/>
                  </a:lnTo>
                  <a:lnTo>
                    <a:pt x="368" y="70"/>
                  </a:lnTo>
                  <a:lnTo>
                    <a:pt x="364" y="58"/>
                  </a:lnTo>
                  <a:lnTo>
                    <a:pt x="246" y="58"/>
                  </a:lnTo>
                  <a:lnTo>
                    <a:pt x="234" y="53"/>
                  </a:lnTo>
                  <a:lnTo>
                    <a:pt x="223" y="44"/>
                  </a:lnTo>
                  <a:lnTo>
                    <a:pt x="215" y="34"/>
                  </a:lnTo>
                  <a:lnTo>
                    <a:pt x="210" y="28"/>
                  </a:lnTo>
                  <a:lnTo>
                    <a:pt x="201" y="16"/>
                  </a:lnTo>
                  <a:lnTo>
                    <a:pt x="192" y="8"/>
                  </a:lnTo>
                  <a:lnTo>
                    <a:pt x="182" y="2"/>
                  </a:lnTo>
                  <a:lnTo>
                    <a:pt x="170" y="0"/>
                  </a:lnTo>
                  <a:close/>
                  <a:moveTo>
                    <a:pt x="247" y="263"/>
                  </a:moveTo>
                  <a:lnTo>
                    <a:pt x="246" y="263"/>
                  </a:lnTo>
                  <a:lnTo>
                    <a:pt x="246" y="264"/>
                  </a:lnTo>
                  <a:lnTo>
                    <a:pt x="247" y="263"/>
                  </a:lnTo>
                  <a:close/>
                  <a:moveTo>
                    <a:pt x="322" y="0"/>
                  </a:moveTo>
                  <a:lnTo>
                    <a:pt x="310" y="2"/>
                  </a:lnTo>
                  <a:lnTo>
                    <a:pt x="300" y="8"/>
                  </a:lnTo>
                  <a:lnTo>
                    <a:pt x="291" y="16"/>
                  </a:lnTo>
                  <a:lnTo>
                    <a:pt x="282" y="28"/>
                  </a:lnTo>
                  <a:lnTo>
                    <a:pt x="277" y="34"/>
                  </a:lnTo>
                  <a:lnTo>
                    <a:pt x="269" y="44"/>
                  </a:lnTo>
                  <a:lnTo>
                    <a:pt x="258" y="53"/>
                  </a:lnTo>
                  <a:lnTo>
                    <a:pt x="246" y="58"/>
                  </a:lnTo>
                  <a:lnTo>
                    <a:pt x="364" y="58"/>
                  </a:lnTo>
                  <a:lnTo>
                    <a:pt x="352" y="21"/>
                  </a:lnTo>
                  <a:lnTo>
                    <a:pt x="339" y="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AutoShape 28"/>
            <p:cNvSpPr>
              <a:spLocks/>
            </p:cNvSpPr>
            <p:nvPr/>
          </p:nvSpPr>
          <p:spPr bwMode="auto">
            <a:xfrm>
              <a:off x="267" y="127"/>
              <a:ext cx="315" cy="66"/>
            </a:xfrm>
            <a:custGeom>
              <a:avLst/>
              <a:gdLst>
                <a:gd name="T0" fmla="+- 0 288 267"/>
                <a:gd name="T1" fmla="*/ T0 w 315"/>
                <a:gd name="T2" fmla="+- 0 131 128"/>
                <a:gd name="T3" fmla="*/ 131 h 66"/>
                <a:gd name="T4" fmla="+- 0 267 267"/>
                <a:gd name="T5" fmla="*/ T4 w 315"/>
                <a:gd name="T6" fmla="+- 0 167 128"/>
                <a:gd name="T7" fmla="*/ 167 h 66"/>
                <a:gd name="T8" fmla="+- 0 344 267"/>
                <a:gd name="T9" fmla="*/ T8 w 315"/>
                <a:gd name="T10" fmla="+- 0 187 128"/>
                <a:gd name="T11" fmla="*/ 187 h 66"/>
                <a:gd name="T12" fmla="+- 0 424 267"/>
                <a:gd name="T13" fmla="*/ T12 w 315"/>
                <a:gd name="T14" fmla="+- 0 194 128"/>
                <a:gd name="T15" fmla="*/ 194 h 66"/>
                <a:gd name="T16" fmla="+- 0 505 267"/>
                <a:gd name="T17" fmla="*/ T16 w 315"/>
                <a:gd name="T18" fmla="+- 0 187 128"/>
                <a:gd name="T19" fmla="*/ 187 h 66"/>
                <a:gd name="T20" fmla="+- 0 581 267"/>
                <a:gd name="T21" fmla="*/ T20 w 315"/>
                <a:gd name="T22" fmla="+- 0 165 128"/>
                <a:gd name="T23" fmla="*/ 165 h 66"/>
                <a:gd name="T24" fmla="+- 0 575 267"/>
                <a:gd name="T25" fmla="*/ T24 w 315"/>
                <a:gd name="T26" fmla="+- 0 153 128"/>
                <a:gd name="T27" fmla="*/ 153 h 66"/>
                <a:gd name="T28" fmla="+- 0 427 267"/>
                <a:gd name="T29" fmla="*/ T28 w 315"/>
                <a:gd name="T30" fmla="+- 0 153 128"/>
                <a:gd name="T31" fmla="*/ 153 h 66"/>
                <a:gd name="T32" fmla="+- 0 357 267"/>
                <a:gd name="T33" fmla="*/ T32 w 315"/>
                <a:gd name="T34" fmla="+- 0 148 128"/>
                <a:gd name="T35" fmla="*/ 148 h 66"/>
                <a:gd name="T36" fmla="+- 0 288 267"/>
                <a:gd name="T37" fmla="*/ T36 w 315"/>
                <a:gd name="T38" fmla="+- 0 131 128"/>
                <a:gd name="T39" fmla="*/ 131 h 66"/>
                <a:gd name="T40" fmla="+- 0 565 267"/>
                <a:gd name="T41" fmla="*/ T40 w 315"/>
                <a:gd name="T42" fmla="+- 0 128 128"/>
                <a:gd name="T43" fmla="*/ 128 h 66"/>
                <a:gd name="T44" fmla="+- 0 497 267"/>
                <a:gd name="T45" fmla="*/ T44 w 315"/>
                <a:gd name="T46" fmla="+- 0 147 128"/>
                <a:gd name="T47" fmla="*/ 147 h 66"/>
                <a:gd name="T48" fmla="+- 0 427 267"/>
                <a:gd name="T49" fmla="*/ T48 w 315"/>
                <a:gd name="T50" fmla="+- 0 153 128"/>
                <a:gd name="T51" fmla="*/ 153 h 66"/>
                <a:gd name="T52" fmla="+- 0 575 267"/>
                <a:gd name="T53" fmla="*/ T52 w 315"/>
                <a:gd name="T54" fmla="+- 0 153 128"/>
                <a:gd name="T55" fmla="*/ 153 h 66"/>
                <a:gd name="T56" fmla="+- 0 575 267"/>
                <a:gd name="T57" fmla="*/ T56 w 315"/>
                <a:gd name="T58" fmla="+- 0 153 128"/>
                <a:gd name="T59" fmla="*/ 153 h 66"/>
                <a:gd name="T60" fmla="+- 0 571 267"/>
                <a:gd name="T61" fmla="*/ T60 w 315"/>
                <a:gd name="T62" fmla="+- 0 144 128"/>
                <a:gd name="T63" fmla="*/ 144 h 66"/>
                <a:gd name="T64" fmla="+- 0 568 267"/>
                <a:gd name="T65" fmla="*/ T64 w 315"/>
                <a:gd name="T66" fmla="+- 0 137 128"/>
                <a:gd name="T67" fmla="*/ 137 h 66"/>
                <a:gd name="T68" fmla="+- 0 565 267"/>
                <a:gd name="T69" fmla="*/ T68 w 315"/>
                <a:gd name="T70" fmla="+- 0 128 128"/>
                <a:gd name="T71" fmla="*/ 128 h 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315" h="66">
                  <a:moveTo>
                    <a:pt x="21" y="3"/>
                  </a:moveTo>
                  <a:lnTo>
                    <a:pt x="0" y="39"/>
                  </a:lnTo>
                  <a:lnTo>
                    <a:pt x="77" y="59"/>
                  </a:lnTo>
                  <a:lnTo>
                    <a:pt x="157" y="66"/>
                  </a:lnTo>
                  <a:lnTo>
                    <a:pt x="238" y="59"/>
                  </a:lnTo>
                  <a:lnTo>
                    <a:pt x="314" y="37"/>
                  </a:lnTo>
                  <a:lnTo>
                    <a:pt x="308" y="25"/>
                  </a:lnTo>
                  <a:lnTo>
                    <a:pt x="160" y="25"/>
                  </a:lnTo>
                  <a:lnTo>
                    <a:pt x="90" y="20"/>
                  </a:lnTo>
                  <a:lnTo>
                    <a:pt x="21" y="3"/>
                  </a:lnTo>
                  <a:close/>
                  <a:moveTo>
                    <a:pt x="298" y="0"/>
                  </a:moveTo>
                  <a:lnTo>
                    <a:pt x="230" y="19"/>
                  </a:lnTo>
                  <a:lnTo>
                    <a:pt x="160" y="25"/>
                  </a:lnTo>
                  <a:lnTo>
                    <a:pt x="308" y="25"/>
                  </a:lnTo>
                  <a:lnTo>
                    <a:pt x="304" y="16"/>
                  </a:lnTo>
                  <a:lnTo>
                    <a:pt x="301" y="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AutoShape 27"/>
            <p:cNvSpPr>
              <a:spLocks/>
            </p:cNvSpPr>
            <p:nvPr/>
          </p:nvSpPr>
          <p:spPr bwMode="auto">
            <a:xfrm>
              <a:off x="290" y="264"/>
              <a:ext cx="276" cy="81"/>
            </a:xfrm>
            <a:custGeom>
              <a:avLst/>
              <a:gdLst>
                <a:gd name="T0" fmla="+- 0 416 291"/>
                <a:gd name="T1" fmla="*/ T0 w 276"/>
                <a:gd name="T2" fmla="+- 0 293 265"/>
                <a:gd name="T3" fmla="*/ 293 h 81"/>
                <a:gd name="T4" fmla="+- 0 316 291"/>
                <a:gd name="T5" fmla="*/ T4 w 276"/>
                <a:gd name="T6" fmla="+- 0 293 265"/>
                <a:gd name="T7" fmla="*/ 293 h 81"/>
                <a:gd name="T8" fmla="+- 0 316 291"/>
                <a:gd name="T9" fmla="*/ T8 w 276"/>
                <a:gd name="T10" fmla="+- 0 297 265"/>
                <a:gd name="T11" fmla="*/ 297 h 81"/>
                <a:gd name="T12" fmla="+- 0 317 291"/>
                <a:gd name="T13" fmla="*/ T12 w 276"/>
                <a:gd name="T14" fmla="+- 0 300 265"/>
                <a:gd name="T15" fmla="*/ 300 h 81"/>
                <a:gd name="T16" fmla="+- 0 317 291"/>
                <a:gd name="T17" fmla="*/ T16 w 276"/>
                <a:gd name="T18" fmla="+- 0 304 265"/>
                <a:gd name="T19" fmla="*/ 304 h 81"/>
                <a:gd name="T20" fmla="+- 0 322 291"/>
                <a:gd name="T21" fmla="*/ T20 w 276"/>
                <a:gd name="T22" fmla="+- 0 320 265"/>
                <a:gd name="T23" fmla="*/ 320 h 81"/>
                <a:gd name="T24" fmla="+- 0 330 291"/>
                <a:gd name="T25" fmla="*/ T24 w 276"/>
                <a:gd name="T26" fmla="+- 0 333 265"/>
                <a:gd name="T27" fmla="*/ 333 h 81"/>
                <a:gd name="T28" fmla="+- 0 343 291"/>
                <a:gd name="T29" fmla="*/ T28 w 276"/>
                <a:gd name="T30" fmla="+- 0 342 265"/>
                <a:gd name="T31" fmla="*/ 342 h 81"/>
                <a:gd name="T32" fmla="+- 0 361 291"/>
                <a:gd name="T33" fmla="*/ T32 w 276"/>
                <a:gd name="T34" fmla="+- 0 345 265"/>
                <a:gd name="T35" fmla="*/ 345 h 81"/>
                <a:gd name="T36" fmla="+- 0 379 291"/>
                <a:gd name="T37" fmla="*/ T36 w 276"/>
                <a:gd name="T38" fmla="+- 0 342 265"/>
                <a:gd name="T39" fmla="*/ 342 h 81"/>
                <a:gd name="T40" fmla="+- 0 397 291"/>
                <a:gd name="T41" fmla="*/ T40 w 276"/>
                <a:gd name="T42" fmla="+- 0 333 265"/>
                <a:gd name="T43" fmla="*/ 333 h 81"/>
                <a:gd name="T44" fmla="+- 0 412 291"/>
                <a:gd name="T45" fmla="*/ T44 w 276"/>
                <a:gd name="T46" fmla="+- 0 320 265"/>
                <a:gd name="T47" fmla="*/ 320 h 81"/>
                <a:gd name="T48" fmla="+- 0 417 291"/>
                <a:gd name="T49" fmla="*/ T48 w 276"/>
                <a:gd name="T50" fmla="+- 0 304 265"/>
                <a:gd name="T51" fmla="*/ 304 h 81"/>
                <a:gd name="T52" fmla="+- 0 417 291"/>
                <a:gd name="T53" fmla="*/ T52 w 276"/>
                <a:gd name="T54" fmla="+- 0 300 265"/>
                <a:gd name="T55" fmla="*/ 300 h 81"/>
                <a:gd name="T56" fmla="+- 0 417 291"/>
                <a:gd name="T57" fmla="*/ T56 w 276"/>
                <a:gd name="T58" fmla="+- 0 297 265"/>
                <a:gd name="T59" fmla="*/ 297 h 81"/>
                <a:gd name="T60" fmla="+- 0 416 291"/>
                <a:gd name="T61" fmla="*/ T60 w 276"/>
                <a:gd name="T62" fmla="+- 0 293 265"/>
                <a:gd name="T63" fmla="*/ 293 h 81"/>
                <a:gd name="T64" fmla="+- 0 542 291"/>
                <a:gd name="T65" fmla="*/ T64 w 276"/>
                <a:gd name="T66" fmla="+- 0 293 265"/>
                <a:gd name="T67" fmla="*/ 293 h 81"/>
                <a:gd name="T68" fmla="+- 0 442 291"/>
                <a:gd name="T69" fmla="*/ T68 w 276"/>
                <a:gd name="T70" fmla="+- 0 293 265"/>
                <a:gd name="T71" fmla="*/ 293 h 81"/>
                <a:gd name="T72" fmla="+- 0 442 291"/>
                <a:gd name="T73" fmla="*/ T72 w 276"/>
                <a:gd name="T74" fmla="+- 0 297 265"/>
                <a:gd name="T75" fmla="*/ 297 h 81"/>
                <a:gd name="T76" fmla="+- 0 441 291"/>
                <a:gd name="T77" fmla="*/ T76 w 276"/>
                <a:gd name="T78" fmla="+- 0 300 265"/>
                <a:gd name="T79" fmla="*/ 300 h 81"/>
                <a:gd name="T80" fmla="+- 0 441 291"/>
                <a:gd name="T81" fmla="*/ T80 w 276"/>
                <a:gd name="T82" fmla="+- 0 304 265"/>
                <a:gd name="T83" fmla="*/ 304 h 81"/>
                <a:gd name="T84" fmla="+- 0 447 291"/>
                <a:gd name="T85" fmla="*/ T84 w 276"/>
                <a:gd name="T86" fmla="+- 0 320 265"/>
                <a:gd name="T87" fmla="*/ 320 h 81"/>
                <a:gd name="T88" fmla="+- 0 461 291"/>
                <a:gd name="T89" fmla="*/ T88 w 276"/>
                <a:gd name="T90" fmla="+- 0 333 265"/>
                <a:gd name="T91" fmla="*/ 333 h 81"/>
                <a:gd name="T92" fmla="+- 0 479 291"/>
                <a:gd name="T93" fmla="*/ T92 w 276"/>
                <a:gd name="T94" fmla="+- 0 342 265"/>
                <a:gd name="T95" fmla="*/ 342 h 81"/>
                <a:gd name="T96" fmla="+- 0 497 291"/>
                <a:gd name="T97" fmla="*/ T96 w 276"/>
                <a:gd name="T98" fmla="+- 0 345 265"/>
                <a:gd name="T99" fmla="*/ 345 h 81"/>
                <a:gd name="T100" fmla="+- 0 515 291"/>
                <a:gd name="T101" fmla="*/ T100 w 276"/>
                <a:gd name="T102" fmla="+- 0 342 265"/>
                <a:gd name="T103" fmla="*/ 342 h 81"/>
                <a:gd name="T104" fmla="+- 0 528 291"/>
                <a:gd name="T105" fmla="*/ T104 w 276"/>
                <a:gd name="T106" fmla="+- 0 333 265"/>
                <a:gd name="T107" fmla="*/ 333 h 81"/>
                <a:gd name="T108" fmla="+- 0 537 291"/>
                <a:gd name="T109" fmla="*/ T108 w 276"/>
                <a:gd name="T110" fmla="+- 0 320 265"/>
                <a:gd name="T111" fmla="*/ 320 h 81"/>
                <a:gd name="T112" fmla="+- 0 541 291"/>
                <a:gd name="T113" fmla="*/ T112 w 276"/>
                <a:gd name="T114" fmla="+- 0 304 265"/>
                <a:gd name="T115" fmla="*/ 304 h 81"/>
                <a:gd name="T116" fmla="+- 0 542 291"/>
                <a:gd name="T117" fmla="*/ T116 w 276"/>
                <a:gd name="T118" fmla="+- 0 300 265"/>
                <a:gd name="T119" fmla="*/ 300 h 81"/>
                <a:gd name="T120" fmla="+- 0 542 291"/>
                <a:gd name="T121" fmla="*/ T120 w 276"/>
                <a:gd name="T122" fmla="+- 0 297 265"/>
                <a:gd name="T123" fmla="*/ 297 h 81"/>
                <a:gd name="T124" fmla="+- 0 542 291"/>
                <a:gd name="T125" fmla="*/ T124 w 276"/>
                <a:gd name="T126" fmla="+- 0 293 265"/>
                <a:gd name="T127" fmla="*/ 293 h 81"/>
                <a:gd name="T128" fmla="+- 0 566 291"/>
                <a:gd name="T129" fmla="*/ T128 w 276"/>
                <a:gd name="T130" fmla="+- 0 281 265"/>
                <a:gd name="T131" fmla="*/ 281 h 81"/>
                <a:gd name="T132" fmla="+- 0 291 291"/>
                <a:gd name="T133" fmla="*/ T132 w 276"/>
                <a:gd name="T134" fmla="+- 0 281 265"/>
                <a:gd name="T135" fmla="*/ 281 h 81"/>
                <a:gd name="T136" fmla="+- 0 293 291"/>
                <a:gd name="T137" fmla="*/ T136 w 276"/>
                <a:gd name="T138" fmla="+- 0 293 265"/>
                <a:gd name="T139" fmla="*/ 293 h 81"/>
                <a:gd name="T140" fmla="+- 0 564 291"/>
                <a:gd name="T141" fmla="*/ T140 w 276"/>
                <a:gd name="T142" fmla="+- 0 293 265"/>
                <a:gd name="T143" fmla="*/ 293 h 81"/>
                <a:gd name="T144" fmla="+- 0 566 291"/>
                <a:gd name="T145" fmla="*/ T144 w 276"/>
                <a:gd name="T146" fmla="+- 0 281 265"/>
                <a:gd name="T147" fmla="*/ 281 h 81"/>
                <a:gd name="T148" fmla="+- 0 351 291"/>
                <a:gd name="T149" fmla="*/ T148 w 276"/>
                <a:gd name="T150" fmla="+- 0 265 265"/>
                <a:gd name="T151" fmla="*/ 265 h 81"/>
                <a:gd name="T152" fmla="+- 0 337 291"/>
                <a:gd name="T153" fmla="*/ T152 w 276"/>
                <a:gd name="T154" fmla="+- 0 266 265"/>
                <a:gd name="T155" fmla="*/ 266 h 81"/>
                <a:gd name="T156" fmla="+- 0 325 291"/>
                <a:gd name="T157" fmla="*/ T156 w 276"/>
                <a:gd name="T158" fmla="+- 0 271 265"/>
                <a:gd name="T159" fmla="*/ 271 h 81"/>
                <a:gd name="T160" fmla="+- 0 318 291"/>
                <a:gd name="T161" fmla="*/ T160 w 276"/>
                <a:gd name="T162" fmla="+- 0 281 265"/>
                <a:gd name="T163" fmla="*/ 281 h 81"/>
                <a:gd name="T164" fmla="+- 0 409 291"/>
                <a:gd name="T165" fmla="*/ T164 w 276"/>
                <a:gd name="T166" fmla="+- 0 281 265"/>
                <a:gd name="T167" fmla="*/ 281 h 81"/>
                <a:gd name="T168" fmla="+- 0 402 291"/>
                <a:gd name="T169" fmla="*/ T168 w 276"/>
                <a:gd name="T170" fmla="+- 0 275 265"/>
                <a:gd name="T171" fmla="*/ 275 h 81"/>
                <a:gd name="T172" fmla="+- 0 393 291"/>
                <a:gd name="T173" fmla="*/ T172 w 276"/>
                <a:gd name="T174" fmla="+- 0 270 265"/>
                <a:gd name="T175" fmla="*/ 270 h 81"/>
                <a:gd name="T176" fmla="+- 0 381 291"/>
                <a:gd name="T177" fmla="*/ T176 w 276"/>
                <a:gd name="T178" fmla="+- 0 267 265"/>
                <a:gd name="T179" fmla="*/ 267 h 81"/>
                <a:gd name="T180" fmla="+- 0 367 291"/>
                <a:gd name="T181" fmla="*/ T180 w 276"/>
                <a:gd name="T182" fmla="+- 0 265 265"/>
                <a:gd name="T183" fmla="*/ 265 h 81"/>
                <a:gd name="T184" fmla="+- 0 351 291"/>
                <a:gd name="T185" fmla="*/ T184 w 276"/>
                <a:gd name="T186" fmla="+- 0 265 265"/>
                <a:gd name="T187" fmla="*/ 265 h 81"/>
                <a:gd name="T188" fmla="+- 0 507 291"/>
                <a:gd name="T189" fmla="*/ T188 w 276"/>
                <a:gd name="T190" fmla="+- 0 265 265"/>
                <a:gd name="T191" fmla="*/ 265 h 81"/>
                <a:gd name="T192" fmla="+- 0 491 291"/>
                <a:gd name="T193" fmla="*/ T192 w 276"/>
                <a:gd name="T194" fmla="+- 0 265 265"/>
                <a:gd name="T195" fmla="*/ 265 h 81"/>
                <a:gd name="T196" fmla="+- 0 477 291"/>
                <a:gd name="T197" fmla="*/ T196 w 276"/>
                <a:gd name="T198" fmla="+- 0 267 265"/>
                <a:gd name="T199" fmla="*/ 267 h 81"/>
                <a:gd name="T200" fmla="+- 0 466 291"/>
                <a:gd name="T201" fmla="*/ T200 w 276"/>
                <a:gd name="T202" fmla="+- 0 270 265"/>
                <a:gd name="T203" fmla="*/ 270 h 81"/>
                <a:gd name="T204" fmla="+- 0 456 291"/>
                <a:gd name="T205" fmla="*/ T204 w 276"/>
                <a:gd name="T206" fmla="+- 0 275 265"/>
                <a:gd name="T207" fmla="*/ 275 h 81"/>
                <a:gd name="T208" fmla="+- 0 449 291"/>
                <a:gd name="T209" fmla="*/ T208 w 276"/>
                <a:gd name="T210" fmla="+- 0 281 265"/>
                <a:gd name="T211" fmla="*/ 281 h 81"/>
                <a:gd name="T212" fmla="+- 0 540 291"/>
                <a:gd name="T213" fmla="*/ T212 w 276"/>
                <a:gd name="T214" fmla="+- 0 281 265"/>
                <a:gd name="T215" fmla="*/ 281 h 81"/>
                <a:gd name="T216" fmla="+- 0 533 291"/>
                <a:gd name="T217" fmla="*/ T216 w 276"/>
                <a:gd name="T218" fmla="+- 0 271 265"/>
                <a:gd name="T219" fmla="*/ 271 h 81"/>
                <a:gd name="T220" fmla="+- 0 521 291"/>
                <a:gd name="T221" fmla="*/ T220 w 276"/>
                <a:gd name="T222" fmla="+- 0 266 265"/>
                <a:gd name="T223" fmla="*/ 266 h 81"/>
                <a:gd name="T224" fmla="+- 0 507 291"/>
                <a:gd name="T225" fmla="*/ T224 w 276"/>
                <a:gd name="T226" fmla="+- 0 265 265"/>
                <a:gd name="T227" fmla="*/ 265 h 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276" h="81">
                  <a:moveTo>
                    <a:pt x="125" y="28"/>
                  </a:moveTo>
                  <a:lnTo>
                    <a:pt x="25" y="28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26" y="39"/>
                  </a:lnTo>
                  <a:lnTo>
                    <a:pt x="31" y="55"/>
                  </a:lnTo>
                  <a:lnTo>
                    <a:pt x="39" y="68"/>
                  </a:lnTo>
                  <a:lnTo>
                    <a:pt x="52" y="77"/>
                  </a:lnTo>
                  <a:lnTo>
                    <a:pt x="70" y="80"/>
                  </a:lnTo>
                  <a:lnTo>
                    <a:pt x="88" y="77"/>
                  </a:lnTo>
                  <a:lnTo>
                    <a:pt x="106" y="68"/>
                  </a:lnTo>
                  <a:lnTo>
                    <a:pt x="121" y="55"/>
                  </a:lnTo>
                  <a:lnTo>
                    <a:pt x="126" y="39"/>
                  </a:lnTo>
                  <a:lnTo>
                    <a:pt x="126" y="35"/>
                  </a:lnTo>
                  <a:lnTo>
                    <a:pt x="126" y="32"/>
                  </a:lnTo>
                  <a:lnTo>
                    <a:pt x="125" y="28"/>
                  </a:lnTo>
                  <a:close/>
                  <a:moveTo>
                    <a:pt x="251" y="28"/>
                  </a:moveTo>
                  <a:lnTo>
                    <a:pt x="151" y="28"/>
                  </a:lnTo>
                  <a:lnTo>
                    <a:pt x="151" y="32"/>
                  </a:lnTo>
                  <a:lnTo>
                    <a:pt x="150" y="35"/>
                  </a:lnTo>
                  <a:lnTo>
                    <a:pt x="150" y="39"/>
                  </a:lnTo>
                  <a:lnTo>
                    <a:pt x="156" y="55"/>
                  </a:lnTo>
                  <a:lnTo>
                    <a:pt x="170" y="68"/>
                  </a:lnTo>
                  <a:lnTo>
                    <a:pt x="188" y="77"/>
                  </a:lnTo>
                  <a:lnTo>
                    <a:pt x="206" y="80"/>
                  </a:lnTo>
                  <a:lnTo>
                    <a:pt x="224" y="77"/>
                  </a:lnTo>
                  <a:lnTo>
                    <a:pt x="237" y="68"/>
                  </a:lnTo>
                  <a:lnTo>
                    <a:pt x="246" y="55"/>
                  </a:lnTo>
                  <a:lnTo>
                    <a:pt x="250" y="39"/>
                  </a:lnTo>
                  <a:lnTo>
                    <a:pt x="251" y="35"/>
                  </a:lnTo>
                  <a:lnTo>
                    <a:pt x="251" y="32"/>
                  </a:lnTo>
                  <a:lnTo>
                    <a:pt x="251" y="28"/>
                  </a:lnTo>
                  <a:close/>
                  <a:moveTo>
                    <a:pt x="275" y="16"/>
                  </a:moveTo>
                  <a:lnTo>
                    <a:pt x="0" y="16"/>
                  </a:lnTo>
                  <a:lnTo>
                    <a:pt x="2" y="28"/>
                  </a:lnTo>
                  <a:lnTo>
                    <a:pt x="273" y="28"/>
                  </a:lnTo>
                  <a:lnTo>
                    <a:pt x="275" y="16"/>
                  </a:lnTo>
                  <a:close/>
                  <a:moveTo>
                    <a:pt x="60" y="0"/>
                  </a:moveTo>
                  <a:lnTo>
                    <a:pt x="46" y="1"/>
                  </a:lnTo>
                  <a:lnTo>
                    <a:pt x="34" y="6"/>
                  </a:lnTo>
                  <a:lnTo>
                    <a:pt x="27" y="16"/>
                  </a:lnTo>
                  <a:lnTo>
                    <a:pt x="118" y="16"/>
                  </a:lnTo>
                  <a:lnTo>
                    <a:pt x="111" y="10"/>
                  </a:lnTo>
                  <a:lnTo>
                    <a:pt x="102" y="5"/>
                  </a:lnTo>
                  <a:lnTo>
                    <a:pt x="90" y="2"/>
                  </a:lnTo>
                  <a:lnTo>
                    <a:pt x="76" y="0"/>
                  </a:lnTo>
                  <a:lnTo>
                    <a:pt x="60" y="0"/>
                  </a:lnTo>
                  <a:close/>
                  <a:moveTo>
                    <a:pt x="216" y="0"/>
                  </a:moveTo>
                  <a:lnTo>
                    <a:pt x="200" y="0"/>
                  </a:lnTo>
                  <a:lnTo>
                    <a:pt x="186" y="2"/>
                  </a:lnTo>
                  <a:lnTo>
                    <a:pt x="175" y="5"/>
                  </a:lnTo>
                  <a:lnTo>
                    <a:pt x="165" y="10"/>
                  </a:lnTo>
                  <a:lnTo>
                    <a:pt x="158" y="16"/>
                  </a:lnTo>
                  <a:lnTo>
                    <a:pt x="249" y="16"/>
                  </a:lnTo>
                  <a:lnTo>
                    <a:pt x="242" y="6"/>
                  </a:lnTo>
                  <a:lnTo>
                    <a:pt x="230" y="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28"/>
          <p:cNvGrpSpPr>
            <a:grpSpLocks/>
          </p:cNvGrpSpPr>
          <p:nvPr/>
        </p:nvGrpSpPr>
        <p:grpSpPr bwMode="auto">
          <a:xfrm>
            <a:off x="449985" y="4970216"/>
            <a:ext cx="240520" cy="269459"/>
            <a:chOff x="1498" y="12415"/>
            <a:chExt cx="548" cy="688"/>
          </a:xfrm>
        </p:grpSpPr>
        <p:sp>
          <p:nvSpPr>
            <p:cNvPr id="93" name="AutoShape 29"/>
            <p:cNvSpPr>
              <a:spLocks/>
            </p:cNvSpPr>
            <p:nvPr/>
          </p:nvSpPr>
          <p:spPr bwMode="auto">
            <a:xfrm>
              <a:off x="1705" y="12430"/>
              <a:ext cx="122" cy="49"/>
            </a:xfrm>
            <a:custGeom>
              <a:avLst/>
              <a:gdLst>
                <a:gd name="T0" fmla="+- 0 1723 1706"/>
                <a:gd name="T1" fmla="*/ T0 w 122"/>
                <a:gd name="T2" fmla="+- 0 12430 12430"/>
                <a:gd name="T3" fmla="*/ 12430 h 49"/>
                <a:gd name="T4" fmla="+- 0 1706 1706"/>
                <a:gd name="T5" fmla="*/ T4 w 122"/>
                <a:gd name="T6" fmla="+- 0 12430 12430"/>
                <a:gd name="T7" fmla="*/ 12430 h 49"/>
                <a:gd name="T8" fmla="+- 0 1706 1706"/>
                <a:gd name="T9" fmla="*/ T8 w 122"/>
                <a:gd name="T10" fmla="+- 0 12478 12430"/>
                <a:gd name="T11" fmla="*/ 12478 h 49"/>
                <a:gd name="T12" fmla="+- 0 1723 1706"/>
                <a:gd name="T13" fmla="*/ T12 w 122"/>
                <a:gd name="T14" fmla="+- 0 12478 12430"/>
                <a:gd name="T15" fmla="*/ 12478 h 49"/>
                <a:gd name="T16" fmla="+- 0 1723 1706"/>
                <a:gd name="T17" fmla="*/ T16 w 122"/>
                <a:gd name="T18" fmla="+- 0 12430 12430"/>
                <a:gd name="T19" fmla="*/ 12430 h 49"/>
                <a:gd name="T20" fmla="+- 0 1827 1706"/>
                <a:gd name="T21" fmla="*/ T20 w 122"/>
                <a:gd name="T22" fmla="+- 0 12430 12430"/>
                <a:gd name="T23" fmla="*/ 12430 h 49"/>
                <a:gd name="T24" fmla="+- 0 1810 1706"/>
                <a:gd name="T25" fmla="*/ T24 w 122"/>
                <a:gd name="T26" fmla="+- 0 12430 12430"/>
                <a:gd name="T27" fmla="*/ 12430 h 49"/>
                <a:gd name="T28" fmla="+- 0 1810 1706"/>
                <a:gd name="T29" fmla="*/ T28 w 122"/>
                <a:gd name="T30" fmla="+- 0 12478 12430"/>
                <a:gd name="T31" fmla="*/ 12478 h 49"/>
                <a:gd name="T32" fmla="+- 0 1827 1706"/>
                <a:gd name="T33" fmla="*/ T32 w 122"/>
                <a:gd name="T34" fmla="+- 0 12478 12430"/>
                <a:gd name="T35" fmla="*/ 12478 h 49"/>
                <a:gd name="T36" fmla="+- 0 1827 1706"/>
                <a:gd name="T37" fmla="*/ T36 w 122"/>
                <a:gd name="T38" fmla="+- 0 12430 12430"/>
                <a:gd name="T39" fmla="*/ 12430 h 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2" h="49">
                  <a:moveTo>
                    <a:pt x="17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17" y="0"/>
                  </a:lnTo>
                  <a:moveTo>
                    <a:pt x="121" y="0"/>
                  </a:moveTo>
                  <a:lnTo>
                    <a:pt x="104" y="0"/>
                  </a:lnTo>
                  <a:lnTo>
                    <a:pt x="104" y="48"/>
                  </a:lnTo>
                  <a:lnTo>
                    <a:pt x="121" y="48"/>
                  </a:lnTo>
                  <a:lnTo>
                    <a:pt x="121" y="0"/>
                  </a:lnTo>
                </a:path>
              </a:pathLst>
            </a:custGeom>
            <a:solidFill>
              <a:srgbClr val="B1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1682" y="12415"/>
              <a:ext cx="169" cy="22"/>
            </a:xfrm>
            <a:custGeom>
              <a:avLst/>
              <a:gdLst>
                <a:gd name="T0" fmla="+- 0 1843 1682"/>
                <a:gd name="T1" fmla="*/ T0 w 169"/>
                <a:gd name="T2" fmla="+- 0 12416 12416"/>
                <a:gd name="T3" fmla="*/ 12416 h 22"/>
                <a:gd name="T4" fmla="+- 0 1690 1682"/>
                <a:gd name="T5" fmla="*/ T4 w 169"/>
                <a:gd name="T6" fmla="+- 0 12416 12416"/>
                <a:gd name="T7" fmla="*/ 12416 h 22"/>
                <a:gd name="T8" fmla="+- 0 1682 1682"/>
                <a:gd name="T9" fmla="*/ T8 w 169"/>
                <a:gd name="T10" fmla="+- 0 12421 12416"/>
                <a:gd name="T11" fmla="*/ 12421 h 22"/>
                <a:gd name="T12" fmla="+- 0 1682 1682"/>
                <a:gd name="T13" fmla="*/ T12 w 169"/>
                <a:gd name="T14" fmla="+- 0 12433 12416"/>
                <a:gd name="T15" fmla="*/ 12433 h 22"/>
                <a:gd name="T16" fmla="+- 0 1690 1682"/>
                <a:gd name="T17" fmla="*/ T16 w 169"/>
                <a:gd name="T18" fmla="+- 0 12437 12416"/>
                <a:gd name="T19" fmla="*/ 12437 h 22"/>
                <a:gd name="T20" fmla="+- 0 1843 1682"/>
                <a:gd name="T21" fmla="*/ T20 w 169"/>
                <a:gd name="T22" fmla="+- 0 12437 12416"/>
                <a:gd name="T23" fmla="*/ 12437 h 22"/>
                <a:gd name="T24" fmla="+- 0 1851 1682"/>
                <a:gd name="T25" fmla="*/ T24 w 169"/>
                <a:gd name="T26" fmla="+- 0 12433 12416"/>
                <a:gd name="T27" fmla="*/ 12433 h 22"/>
                <a:gd name="T28" fmla="+- 0 1851 1682"/>
                <a:gd name="T29" fmla="*/ T28 w 169"/>
                <a:gd name="T30" fmla="+- 0 12421 12416"/>
                <a:gd name="T31" fmla="*/ 12421 h 22"/>
                <a:gd name="T32" fmla="+- 0 1843 1682"/>
                <a:gd name="T33" fmla="*/ T32 w 169"/>
                <a:gd name="T34" fmla="+- 0 12416 12416"/>
                <a:gd name="T35" fmla="*/ 12416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69" h="22">
                  <a:moveTo>
                    <a:pt x="161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8" y="21"/>
                  </a:lnTo>
                  <a:lnTo>
                    <a:pt x="161" y="21"/>
                  </a:lnTo>
                  <a:lnTo>
                    <a:pt x="169" y="17"/>
                  </a:lnTo>
                  <a:lnTo>
                    <a:pt x="169" y="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AutoShape 31"/>
            <p:cNvSpPr>
              <a:spLocks/>
            </p:cNvSpPr>
            <p:nvPr/>
          </p:nvSpPr>
          <p:spPr bwMode="auto">
            <a:xfrm>
              <a:off x="1498" y="12549"/>
              <a:ext cx="548" cy="554"/>
            </a:xfrm>
            <a:custGeom>
              <a:avLst/>
              <a:gdLst>
                <a:gd name="T0" fmla="+- 0 1552 1499"/>
                <a:gd name="T1" fmla="*/ T0 w 548"/>
                <a:gd name="T2" fmla="+- 0 12549 12549"/>
                <a:gd name="T3" fmla="*/ 12549 h 554"/>
                <a:gd name="T4" fmla="+- 0 1524 1499"/>
                <a:gd name="T5" fmla="*/ T4 w 548"/>
                <a:gd name="T6" fmla="+- 0 12551 12549"/>
                <a:gd name="T7" fmla="*/ 12551 h 554"/>
                <a:gd name="T8" fmla="+- 0 1506 1499"/>
                <a:gd name="T9" fmla="*/ T8 w 548"/>
                <a:gd name="T10" fmla="+- 0 12562 12549"/>
                <a:gd name="T11" fmla="*/ 12562 h 554"/>
                <a:gd name="T12" fmla="+- 0 1499 1499"/>
                <a:gd name="T13" fmla="*/ T12 w 548"/>
                <a:gd name="T14" fmla="+- 0 12588 12549"/>
                <a:gd name="T15" fmla="*/ 12588 h 554"/>
                <a:gd name="T16" fmla="+- 0 1576 1499"/>
                <a:gd name="T17" fmla="*/ T16 w 548"/>
                <a:gd name="T18" fmla="+- 0 13017 12549"/>
                <a:gd name="T19" fmla="*/ 13017 h 554"/>
                <a:gd name="T20" fmla="+- 0 1583 1499"/>
                <a:gd name="T21" fmla="*/ T20 w 548"/>
                <a:gd name="T22" fmla="+- 0 13050 12549"/>
                <a:gd name="T23" fmla="*/ 13050 h 554"/>
                <a:gd name="T24" fmla="+- 0 1602 1499"/>
                <a:gd name="T25" fmla="*/ T24 w 548"/>
                <a:gd name="T26" fmla="+- 0 13077 12549"/>
                <a:gd name="T27" fmla="*/ 13077 h 554"/>
                <a:gd name="T28" fmla="+- 0 1630 1499"/>
                <a:gd name="T29" fmla="*/ T28 w 548"/>
                <a:gd name="T30" fmla="+- 0 13096 12549"/>
                <a:gd name="T31" fmla="*/ 13096 h 554"/>
                <a:gd name="T32" fmla="+- 0 1664 1499"/>
                <a:gd name="T33" fmla="*/ T32 w 548"/>
                <a:gd name="T34" fmla="+- 0 13103 12549"/>
                <a:gd name="T35" fmla="*/ 13103 h 554"/>
                <a:gd name="T36" fmla="+- 0 1881 1499"/>
                <a:gd name="T37" fmla="*/ T36 w 548"/>
                <a:gd name="T38" fmla="+- 0 13103 12549"/>
                <a:gd name="T39" fmla="*/ 13103 h 554"/>
                <a:gd name="T40" fmla="+- 0 1916 1499"/>
                <a:gd name="T41" fmla="*/ T40 w 548"/>
                <a:gd name="T42" fmla="+- 0 13096 12549"/>
                <a:gd name="T43" fmla="*/ 13096 h 554"/>
                <a:gd name="T44" fmla="+- 0 1943 1499"/>
                <a:gd name="T45" fmla="*/ T44 w 548"/>
                <a:gd name="T46" fmla="+- 0 13077 12549"/>
                <a:gd name="T47" fmla="*/ 13077 h 554"/>
                <a:gd name="T48" fmla="+- 0 1962 1499"/>
                <a:gd name="T49" fmla="*/ T48 w 548"/>
                <a:gd name="T50" fmla="+- 0 13050 12549"/>
                <a:gd name="T51" fmla="*/ 13050 h 554"/>
                <a:gd name="T52" fmla="+- 0 1969 1499"/>
                <a:gd name="T53" fmla="*/ T52 w 548"/>
                <a:gd name="T54" fmla="+- 0 13017 12549"/>
                <a:gd name="T55" fmla="*/ 13017 h 554"/>
                <a:gd name="T56" fmla="+- 0 2046 1499"/>
                <a:gd name="T57" fmla="*/ T56 w 548"/>
                <a:gd name="T58" fmla="+- 0 12588 12549"/>
                <a:gd name="T59" fmla="*/ 12588 h 554"/>
                <a:gd name="T60" fmla="+- 0 2040 1499"/>
                <a:gd name="T61" fmla="*/ T60 w 548"/>
                <a:gd name="T62" fmla="+- 0 12562 12549"/>
                <a:gd name="T63" fmla="*/ 12562 h 554"/>
                <a:gd name="T64" fmla="+- 0 2021 1499"/>
                <a:gd name="T65" fmla="*/ T64 w 548"/>
                <a:gd name="T66" fmla="+- 0 12551 12549"/>
                <a:gd name="T67" fmla="*/ 12551 h 554"/>
                <a:gd name="T68" fmla="+- 0 2005 1499"/>
                <a:gd name="T69" fmla="*/ T68 w 548"/>
                <a:gd name="T70" fmla="+- 0 12550 12549"/>
                <a:gd name="T71" fmla="*/ 12550 h 554"/>
                <a:gd name="T72" fmla="+- 0 1586 1499"/>
                <a:gd name="T73" fmla="*/ T72 w 548"/>
                <a:gd name="T74" fmla="+- 0 12550 12549"/>
                <a:gd name="T75" fmla="*/ 12550 h 554"/>
                <a:gd name="T76" fmla="+- 0 1552 1499"/>
                <a:gd name="T77" fmla="*/ T76 w 548"/>
                <a:gd name="T78" fmla="+- 0 12549 12549"/>
                <a:gd name="T79" fmla="*/ 12549 h 554"/>
                <a:gd name="T80" fmla="+- 0 1993 1499"/>
                <a:gd name="T81" fmla="*/ T80 w 548"/>
                <a:gd name="T82" fmla="+- 0 12549 12549"/>
                <a:gd name="T83" fmla="*/ 12549 h 554"/>
                <a:gd name="T84" fmla="+- 0 1959 1499"/>
                <a:gd name="T85" fmla="*/ T84 w 548"/>
                <a:gd name="T86" fmla="+- 0 12550 12549"/>
                <a:gd name="T87" fmla="*/ 12550 h 554"/>
                <a:gd name="T88" fmla="+- 0 2005 1499"/>
                <a:gd name="T89" fmla="*/ T88 w 548"/>
                <a:gd name="T90" fmla="+- 0 12550 12549"/>
                <a:gd name="T91" fmla="*/ 12550 h 554"/>
                <a:gd name="T92" fmla="+- 0 1993 1499"/>
                <a:gd name="T93" fmla="*/ T92 w 548"/>
                <a:gd name="T94" fmla="+- 0 12549 12549"/>
                <a:gd name="T95" fmla="*/ 12549 h 5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548" h="554">
                  <a:moveTo>
                    <a:pt x="53" y="0"/>
                  </a:moveTo>
                  <a:lnTo>
                    <a:pt x="25" y="2"/>
                  </a:lnTo>
                  <a:lnTo>
                    <a:pt x="7" y="13"/>
                  </a:lnTo>
                  <a:lnTo>
                    <a:pt x="0" y="39"/>
                  </a:lnTo>
                  <a:lnTo>
                    <a:pt x="77" y="468"/>
                  </a:lnTo>
                  <a:lnTo>
                    <a:pt x="84" y="501"/>
                  </a:lnTo>
                  <a:lnTo>
                    <a:pt x="103" y="528"/>
                  </a:lnTo>
                  <a:lnTo>
                    <a:pt x="131" y="547"/>
                  </a:lnTo>
                  <a:lnTo>
                    <a:pt x="165" y="554"/>
                  </a:lnTo>
                  <a:lnTo>
                    <a:pt x="382" y="554"/>
                  </a:lnTo>
                  <a:lnTo>
                    <a:pt x="417" y="547"/>
                  </a:lnTo>
                  <a:lnTo>
                    <a:pt x="444" y="528"/>
                  </a:lnTo>
                  <a:lnTo>
                    <a:pt x="463" y="501"/>
                  </a:lnTo>
                  <a:lnTo>
                    <a:pt x="470" y="468"/>
                  </a:lnTo>
                  <a:lnTo>
                    <a:pt x="547" y="39"/>
                  </a:lnTo>
                  <a:lnTo>
                    <a:pt x="541" y="13"/>
                  </a:lnTo>
                  <a:lnTo>
                    <a:pt x="522" y="2"/>
                  </a:lnTo>
                  <a:lnTo>
                    <a:pt x="506" y="1"/>
                  </a:lnTo>
                  <a:lnTo>
                    <a:pt x="87" y="1"/>
                  </a:lnTo>
                  <a:lnTo>
                    <a:pt x="53" y="0"/>
                  </a:lnTo>
                  <a:close/>
                  <a:moveTo>
                    <a:pt x="494" y="0"/>
                  </a:moveTo>
                  <a:lnTo>
                    <a:pt x="460" y="1"/>
                  </a:lnTo>
                  <a:lnTo>
                    <a:pt x="506" y="1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B1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1507" y="12474"/>
              <a:ext cx="518" cy="56"/>
            </a:xfrm>
            <a:custGeom>
              <a:avLst/>
              <a:gdLst>
                <a:gd name="T0" fmla="+- 0 2012 1508"/>
                <a:gd name="T1" fmla="*/ T0 w 518"/>
                <a:gd name="T2" fmla="+- 0 12475 12475"/>
                <a:gd name="T3" fmla="*/ 12475 h 56"/>
                <a:gd name="T4" fmla="+- 0 1521 1508"/>
                <a:gd name="T5" fmla="*/ T4 w 518"/>
                <a:gd name="T6" fmla="+- 0 12475 12475"/>
                <a:gd name="T7" fmla="*/ 12475 h 56"/>
                <a:gd name="T8" fmla="+- 0 1508 1508"/>
                <a:gd name="T9" fmla="*/ T8 w 518"/>
                <a:gd name="T10" fmla="+- 0 12487 12475"/>
                <a:gd name="T11" fmla="*/ 12487 h 56"/>
                <a:gd name="T12" fmla="+- 0 1508 1508"/>
                <a:gd name="T13" fmla="*/ T12 w 518"/>
                <a:gd name="T14" fmla="+- 0 12518 12475"/>
                <a:gd name="T15" fmla="*/ 12518 h 56"/>
                <a:gd name="T16" fmla="+- 0 1521 1508"/>
                <a:gd name="T17" fmla="*/ T16 w 518"/>
                <a:gd name="T18" fmla="+- 0 12530 12475"/>
                <a:gd name="T19" fmla="*/ 12530 h 56"/>
                <a:gd name="T20" fmla="+- 0 2012 1508"/>
                <a:gd name="T21" fmla="*/ T20 w 518"/>
                <a:gd name="T22" fmla="+- 0 12530 12475"/>
                <a:gd name="T23" fmla="*/ 12530 h 56"/>
                <a:gd name="T24" fmla="+- 0 2025 1508"/>
                <a:gd name="T25" fmla="*/ T24 w 518"/>
                <a:gd name="T26" fmla="+- 0 12518 12475"/>
                <a:gd name="T27" fmla="*/ 12518 h 56"/>
                <a:gd name="T28" fmla="+- 0 2025 1508"/>
                <a:gd name="T29" fmla="*/ T28 w 518"/>
                <a:gd name="T30" fmla="+- 0 12487 12475"/>
                <a:gd name="T31" fmla="*/ 12487 h 56"/>
                <a:gd name="T32" fmla="+- 0 2012 1508"/>
                <a:gd name="T33" fmla="*/ T32 w 518"/>
                <a:gd name="T34" fmla="+- 0 12475 12475"/>
                <a:gd name="T35" fmla="*/ 12475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18" h="56">
                  <a:moveTo>
                    <a:pt x="504" y="0"/>
                  </a:moveTo>
                  <a:lnTo>
                    <a:pt x="13" y="0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13" y="55"/>
                  </a:lnTo>
                  <a:lnTo>
                    <a:pt x="504" y="55"/>
                  </a:lnTo>
                  <a:lnTo>
                    <a:pt x="517" y="43"/>
                  </a:lnTo>
                  <a:lnTo>
                    <a:pt x="517" y="12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0" name="Picture 3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36" y="4282117"/>
            <a:ext cx="501457" cy="2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33" y="4789796"/>
            <a:ext cx="365899" cy="3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bject 136"/>
          <p:cNvSpPr/>
          <p:nvPr/>
        </p:nvSpPr>
        <p:spPr>
          <a:xfrm>
            <a:off x="180629" y="1604150"/>
            <a:ext cx="1080000" cy="1080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Group 87"/>
          <p:cNvGrpSpPr/>
          <p:nvPr/>
        </p:nvGrpSpPr>
        <p:grpSpPr>
          <a:xfrm>
            <a:off x="3268344" y="1604149"/>
            <a:ext cx="1059702" cy="1061087"/>
            <a:chOff x="3137024" y="2483995"/>
            <a:chExt cx="843279" cy="843276"/>
          </a:xfrm>
        </p:grpSpPr>
        <p:sp>
          <p:nvSpPr>
            <p:cNvPr id="89" name="object 97"/>
            <p:cNvSpPr/>
            <p:nvPr/>
          </p:nvSpPr>
          <p:spPr>
            <a:xfrm>
              <a:off x="3137024" y="2483995"/>
              <a:ext cx="843279" cy="843276"/>
            </a:xfrm>
            <a:custGeom>
              <a:avLst/>
              <a:gdLst/>
              <a:ahLst/>
              <a:cxnLst/>
              <a:rect l="l" t="t" r="r" b="b"/>
              <a:pathLst>
                <a:path w="843279" h="843279">
                  <a:moveTo>
                    <a:pt x="842721" y="842721"/>
                  </a:moveTo>
                  <a:lnTo>
                    <a:pt x="0" y="842721"/>
                  </a:lnTo>
                  <a:lnTo>
                    <a:pt x="0" y="0"/>
                  </a:lnTo>
                  <a:lnTo>
                    <a:pt x="842721" y="0"/>
                  </a:lnTo>
                  <a:lnTo>
                    <a:pt x="842721" y="842721"/>
                  </a:lnTo>
                  <a:close/>
                </a:path>
              </a:pathLst>
            </a:custGeom>
            <a:solidFill>
              <a:srgbClr val="00A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8"/>
            <p:cNvSpPr/>
            <p:nvPr/>
          </p:nvSpPr>
          <p:spPr>
            <a:xfrm>
              <a:off x="3400696" y="2823162"/>
              <a:ext cx="314960" cy="432432"/>
            </a:xfrm>
            <a:custGeom>
              <a:avLst/>
              <a:gdLst/>
              <a:ahLst/>
              <a:cxnLst/>
              <a:rect l="l" t="t" r="r" b="b"/>
              <a:pathLst>
                <a:path w="314960" h="432435">
                  <a:moveTo>
                    <a:pt x="198183" y="319214"/>
                  </a:moveTo>
                  <a:lnTo>
                    <a:pt x="118643" y="319214"/>
                  </a:lnTo>
                  <a:lnTo>
                    <a:pt x="122974" y="370052"/>
                  </a:lnTo>
                  <a:lnTo>
                    <a:pt x="96329" y="370078"/>
                  </a:lnTo>
                  <a:lnTo>
                    <a:pt x="158330" y="432092"/>
                  </a:lnTo>
                  <a:lnTo>
                    <a:pt x="220471" y="369963"/>
                  </a:lnTo>
                  <a:lnTo>
                    <a:pt x="193852" y="369963"/>
                  </a:lnTo>
                  <a:lnTo>
                    <a:pt x="198183" y="319214"/>
                  </a:lnTo>
                  <a:close/>
                </a:path>
                <a:path w="314960" h="432435">
                  <a:moveTo>
                    <a:pt x="220497" y="369938"/>
                  </a:moveTo>
                  <a:lnTo>
                    <a:pt x="193852" y="369963"/>
                  </a:lnTo>
                  <a:lnTo>
                    <a:pt x="220471" y="369963"/>
                  </a:lnTo>
                  <a:close/>
                </a:path>
                <a:path w="314960" h="432435">
                  <a:moveTo>
                    <a:pt x="311924" y="0"/>
                  </a:moveTo>
                  <a:lnTo>
                    <a:pt x="2641" y="0"/>
                  </a:lnTo>
                  <a:lnTo>
                    <a:pt x="1663" y="444"/>
                  </a:lnTo>
                  <a:lnTo>
                    <a:pt x="939" y="1219"/>
                  </a:lnTo>
                  <a:lnTo>
                    <a:pt x="266" y="2082"/>
                  </a:lnTo>
                  <a:lnTo>
                    <a:pt x="0" y="3136"/>
                  </a:lnTo>
                  <a:lnTo>
                    <a:pt x="52057" y="317944"/>
                  </a:lnTo>
                  <a:lnTo>
                    <a:pt x="53568" y="319214"/>
                  </a:lnTo>
                  <a:lnTo>
                    <a:pt x="264401" y="319214"/>
                  </a:lnTo>
                  <a:lnTo>
                    <a:pt x="265887" y="317944"/>
                  </a:lnTo>
                  <a:lnTo>
                    <a:pt x="274149" y="264526"/>
                  </a:lnTo>
                  <a:lnTo>
                    <a:pt x="171600" y="264526"/>
                  </a:lnTo>
                  <a:lnTo>
                    <a:pt x="158254" y="263855"/>
                  </a:lnTo>
                  <a:lnTo>
                    <a:pt x="121577" y="251066"/>
                  </a:lnTo>
                  <a:lnTo>
                    <a:pt x="106545" y="214804"/>
                  </a:lnTo>
                  <a:lnTo>
                    <a:pt x="109227" y="198070"/>
                  </a:lnTo>
                  <a:lnTo>
                    <a:pt x="137163" y="149486"/>
                  </a:lnTo>
                  <a:lnTo>
                    <a:pt x="158115" y="117830"/>
                  </a:lnTo>
                  <a:lnTo>
                    <a:pt x="158115" y="117475"/>
                  </a:lnTo>
                  <a:lnTo>
                    <a:pt x="296893" y="117475"/>
                  </a:lnTo>
                  <a:lnTo>
                    <a:pt x="302169" y="83362"/>
                  </a:lnTo>
                  <a:lnTo>
                    <a:pt x="212009" y="83362"/>
                  </a:lnTo>
                  <a:lnTo>
                    <a:pt x="187026" y="83234"/>
                  </a:lnTo>
                  <a:lnTo>
                    <a:pt x="159207" y="77089"/>
                  </a:lnTo>
                  <a:lnTo>
                    <a:pt x="155162" y="75577"/>
                  </a:lnTo>
                  <a:lnTo>
                    <a:pt x="25692" y="75577"/>
                  </a:lnTo>
                  <a:lnTo>
                    <a:pt x="13589" y="13550"/>
                  </a:lnTo>
                  <a:lnTo>
                    <a:pt x="312967" y="13550"/>
                  </a:lnTo>
                  <a:lnTo>
                    <a:pt x="314591" y="3048"/>
                  </a:lnTo>
                  <a:lnTo>
                    <a:pt x="314274" y="2032"/>
                  </a:lnTo>
                  <a:lnTo>
                    <a:pt x="313613" y="1219"/>
                  </a:lnTo>
                  <a:lnTo>
                    <a:pt x="312889" y="444"/>
                  </a:lnTo>
                  <a:lnTo>
                    <a:pt x="311924" y="0"/>
                  </a:lnTo>
                  <a:close/>
                </a:path>
                <a:path w="314960" h="432435">
                  <a:moveTo>
                    <a:pt x="296893" y="117475"/>
                  </a:moveTo>
                  <a:lnTo>
                    <a:pt x="158381" y="117475"/>
                  </a:lnTo>
                  <a:lnTo>
                    <a:pt x="158381" y="117830"/>
                  </a:lnTo>
                  <a:lnTo>
                    <a:pt x="179293" y="149486"/>
                  </a:lnTo>
                  <a:lnTo>
                    <a:pt x="193259" y="170978"/>
                  </a:lnTo>
                  <a:lnTo>
                    <a:pt x="201701" y="184696"/>
                  </a:lnTo>
                  <a:lnTo>
                    <a:pt x="207254" y="198070"/>
                  </a:lnTo>
                  <a:lnTo>
                    <a:pt x="209934" y="214804"/>
                  </a:lnTo>
                  <a:lnTo>
                    <a:pt x="206798" y="233077"/>
                  </a:lnTo>
                  <a:lnTo>
                    <a:pt x="194906" y="251066"/>
                  </a:lnTo>
                  <a:lnTo>
                    <a:pt x="186490" y="259331"/>
                  </a:lnTo>
                  <a:lnTo>
                    <a:pt x="179866" y="263418"/>
                  </a:lnTo>
                  <a:lnTo>
                    <a:pt x="171600" y="264526"/>
                  </a:lnTo>
                  <a:lnTo>
                    <a:pt x="274149" y="264526"/>
                  </a:lnTo>
                  <a:lnTo>
                    <a:pt x="296893" y="117475"/>
                  </a:lnTo>
                  <a:close/>
                </a:path>
                <a:path w="314960" h="432435">
                  <a:moveTo>
                    <a:pt x="158381" y="117475"/>
                  </a:moveTo>
                  <a:lnTo>
                    <a:pt x="158115" y="117475"/>
                  </a:lnTo>
                  <a:lnTo>
                    <a:pt x="158254" y="117652"/>
                  </a:lnTo>
                  <a:lnTo>
                    <a:pt x="158381" y="117475"/>
                  </a:lnTo>
                  <a:close/>
                </a:path>
                <a:path w="314960" h="432435">
                  <a:moveTo>
                    <a:pt x="278518" y="64850"/>
                  </a:moveTo>
                  <a:lnTo>
                    <a:pt x="270972" y="66122"/>
                  </a:lnTo>
                  <a:lnTo>
                    <a:pt x="263334" y="68643"/>
                  </a:lnTo>
                  <a:lnTo>
                    <a:pt x="236622" y="78242"/>
                  </a:lnTo>
                  <a:lnTo>
                    <a:pt x="212009" y="83362"/>
                  </a:lnTo>
                  <a:lnTo>
                    <a:pt x="302169" y="83362"/>
                  </a:lnTo>
                  <a:lnTo>
                    <a:pt x="304719" y="66878"/>
                  </a:lnTo>
                  <a:lnTo>
                    <a:pt x="292341" y="66878"/>
                  </a:lnTo>
                  <a:lnTo>
                    <a:pt x="285724" y="65034"/>
                  </a:lnTo>
                  <a:lnTo>
                    <a:pt x="278518" y="64850"/>
                  </a:lnTo>
                  <a:close/>
                </a:path>
                <a:path w="314960" h="432435">
                  <a:moveTo>
                    <a:pt x="102651" y="59599"/>
                  </a:moveTo>
                  <a:lnTo>
                    <a:pt x="82423" y="62712"/>
                  </a:lnTo>
                  <a:lnTo>
                    <a:pt x="68692" y="67558"/>
                  </a:lnTo>
                  <a:lnTo>
                    <a:pt x="54967" y="71707"/>
                  </a:lnTo>
                  <a:lnTo>
                    <a:pt x="40787" y="74574"/>
                  </a:lnTo>
                  <a:lnTo>
                    <a:pt x="25692" y="75577"/>
                  </a:lnTo>
                  <a:lnTo>
                    <a:pt x="155162" y="75577"/>
                  </a:lnTo>
                  <a:lnTo>
                    <a:pt x="121819" y="63161"/>
                  </a:lnTo>
                  <a:lnTo>
                    <a:pt x="102651" y="59599"/>
                  </a:lnTo>
                  <a:close/>
                </a:path>
                <a:path w="314960" h="432435">
                  <a:moveTo>
                    <a:pt x="312967" y="13550"/>
                  </a:moveTo>
                  <a:lnTo>
                    <a:pt x="301040" y="13550"/>
                  </a:lnTo>
                  <a:lnTo>
                    <a:pt x="292341" y="66878"/>
                  </a:lnTo>
                  <a:lnTo>
                    <a:pt x="304719" y="66878"/>
                  </a:lnTo>
                  <a:lnTo>
                    <a:pt x="312967" y="13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9"/>
            <p:cNvSpPr/>
            <p:nvPr/>
          </p:nvSpPr>
          <p:spPr>
            <a:xfrm>
              <a:off x="3221399" y="2551223"/>
              <a:ext cx="84086" cy="17472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00"/>
            <p:cNvSpPr/>
            <p:nvPr/>
          </p:nvSpPr>
          <p:spPr>
            <a:xfrm>
              <a:off x="3380735" y="2554116"/>
              <a:ext cx="186668" cy="730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1"/>
            <p:cNvSpPr/>
            <p:nvPr/>
          </p:nvSpPr>
          <p:spPr>
            <a:xfrm>
              <a:off x="3590606" y="2554952"/>
              <a:ext cx="201824" cy="7136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2"/>
            <p:cNvSpPr/>
            <p:nvPr/>
          </p:nvSpPr>
          <p:spPr>
            <a:xfrm>
              <a:off x="3378846" y="2654906"/>
              <a:ext cx="123118" cy="7136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3"/>
            <p:cNvSpPr/>
            <p:nvPr/>
          </p:nvSpPr>
          <p:spPr>
            <a:xfrm>
              <a:off x="3526199" y="2654077"/>
              <a:ext cx="346184" cy="7305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931650" y="2388869"/>
            <a:ext cx="561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45%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54844" y="2420644"/>
            <a:ext cx="530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48</a:t>
            </a:r>
            <a:r>
              <a:rPr lang="sk-SK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object 55"/>
          <p:cNvSpPr txBox="1"/>
          <p:nvPr/>
        </p:nvSpPr>
        <p:spPr>
          <a:xfrm>
            <a:off x="7904970" y="632518"/>
            <a:ext cx="1043305" cy="2911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229"/>
              </a:spcBef>
              <a:tabLst>
                <a:tab pos="373380" algn="l"/>
                <a:tab pos="918210" algn="l"/>
              </a:tabLst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0	</a:t>
            </a:r>
            <a:r>
              <a:rPr sz="1700" b="1" spc="5" dirty="0">
                <a:solidFill>
                  <a:srgbClr val="005841"/>
                </a:solidFill>
                <a:latin typeface="Arial"/>
                <a:cs typeface="Arial"/>
              </a:rPr>
              <a:t>3,9	</a:t>
            </a:r>
            <a:r>
              <a:rPr sz="800" b="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0" name="object 56"/>
          <p:cNvSpPr/>
          <p:nvPr/>
        </p:nvSpPr>
        <p:spPr>
          <a:xfrm>
            <a:off x="8147244" y="616817"/>
            <a:ext cx="578485" cy="273685"/>
          </a:xfrm>
          <a:custGeom>
            <a:avLst/>
            <a:gdLst/>
            <a:ahLst/>
            <a:cxnLst/>
            <a:rect l="l" t="t" r="r" b="b"/>
            <a:pathLst>
              <a:path w="578484" h="273685">
                <a:moveTo>
                  <a:pt x="273685" y="0"/>
                </a:moveTo>
                <a:lnTo>
                  <a:pt x="224495" y="4408"/>
                </a:lnTo>
                <a:lnTo>
                  <a:pt x="178196" y="17119"/>
                </a:lnTo>
                <a:lnTo>
                  <a:pt x="135560" y="37359"/>
                </a:lnTo>
                <a:lnTo>
                  <a:pt x="97362" y="64357"/>
                </a:lnTo>
                <a:lnTo>
                  <a:pt x="64374" y="97341"/>
                </a:lnTo>
                <a:lnTo>
                  <a:pt x="37370" y="135538"/>
                </a:lnTo>
                <a:lnTo>
                  <a:pt x="17124" y="178175"/>
                </a:lnTo>
                <a:lnTo>
                  <a:pt x="4410" y="224482"/>
                </a:lnTo>
                <a:lnTo>
                  <a:pt x="0" y="273685"/>
                </a:lnTo>
                <a:lnTo>
                  <a:pt x="15189" y="273685"/>
                </a:lnTo>
                <a:lnTo>
                  <a:pt x="19362" y="227272"/>
                </a:lnTo>
                <a:lnTo>
                  <a:pt x="31390" y="183564"/>
                </a:lnTo>
                <a:lnTo>
                  <a:pt x="50538" y="143295"/>
                </a:lnTo>
                <a:lnTo>
                  <a:pt x="76068" y="107202"/>
                </a:lnTo>
                <a:lnTo>
                  <a:pt x="107245" y="76022"/>
                </a:lnTo>
                <a:lnTo>
                  <a:pt x="143331" y="50489"/>
                </a:lnTo>
                <a:lnTo>
                  <a:pt x="183590" y="31340"/>
                </a:lnTo>
                <a:lnTo>
                  <a:pt x="227287" y="19311"/>
                </a:lnTo>
                <a:lnTo>
                  <a:pt x="273685" y="15138"/>
                </a:lnTo>
                <a:lnTo>
                  <a:pt x="359958" y="15138"/>
                </a:lnTo>
                <a:lnTo>
                  <a:pt x="327992" y="5385"/>
                </a:lnTo>
                <a:lnTo>
                  <a:pt x="273685" y="0"/>
                </a:lnTo>
                <a:close/>
              </a:path>
              <a:path w="578484" h="273685">
                <a:moveTo>
                  <a:pt x="359958" y="15138"/>
                </a:moveTo>
                <a:lnTo>
                  <a:pt x="273685" y="15138"/>
                </a:lnTo>
                <a:lnTo>
                  <a:pt x="320101" y="19311"/>
                </a:lnTo>
                <a:lnTo>
                  <a:pt x="363812" y="31340"/>
                </a:lnTo>
                <a:lnTo>
                  <a:pt x="404083" y="50489"/>
                </a:lnTo>
                <a:lnTo>
                  <a:pt x="440177" y="76022"/>
                </a:lnTo>
                <a:lnTo>
                  <a:pt x="471359" y="107202"/>
                </a:lnTo>
                <a:lnTo>
                  <a:pt x="496892" y="143295"/>
                </a:lnTo>
                <a:lnTo>
                  <a:pt x="516041" y="183564"/>
                </a:lnTo>
                <a:lnTo>
                  <a:pt x="528071" y="227272"/>
                </a:lnTo>
                <a:lnTo>
                  <a:pt x="532244" y="273685"/>
                </a:lnTo>
                <a:lnTo>
                  <a:pt x="547420" y="273685"/>
                </a:lnTo>
                <a:lnTo>
                  <a:pt x="546565" y="251853"/>
                </a:lnTo>
                <a:lnTo>
                  <a:pt x="544037" y="230487"/>
                </a:lnTo>
                <a:lnTo>
                  <a:pt x="539893" y="209657"/>
                </a:lnTo>
                <a:lnTo>
                  <a:pt x="534187" y="189433"/>
                </a:lnTo>
                <a:lnTo>
                  <a:pt x="578434" y="121437"/>
                </a:lnTo>
                <a:lnTo>
                  <a:pt x="498309" y="117208"/>
                </a:lnTo>
                <a:lnTo>
                  <a:pt x="464868" y="77801"/>
                </a:lnTo>
                <a:lnTo>
                  <a:pt x="424635" y="45331"/>
                </a:lnTo>
                <a:lnTo>
                  <a:pt x="378659" y="20844"/>
                </a:lnTo>
                <a:lnTo>
                  <a:pt x="359958" y="15138"/>
                </a:lnTo>
                <a:close/>
              </a:path>
            </a:pathLst>
          </a:custGeom>
          <a:solidFill>
            <a:srgbClr val="00584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3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1064" y="6429755"/>
            <a:ext cx="1127759" cy="263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8924" y="6535532"/>
            <a:ext cx="3567429" cy="125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7E7E7E"/>
                </a:solidFill>
                <a:latin typeface="Century Gothic"/>
                <a:cs typeface="Century Gothic"/>
              </a:rPr>
              <a:t>Documento ad esclusivo uso </a:t>
            </a:r>
            <a:r>
              <a:rPr sz="800" spc="5" dirty="0">
                <a:solidFill>
                  <a:srgbClr val="7E7E7E"/>
                </a:solidFill>
                <a:latin typeface="Century Gothic"/>
                <a:cs typeface="Century Gothic"/>
              </a:rPr>
              <a:t>degli </a:t>
            </a:r>
            <a:r>
              <a:rPr sz="800" dirty="0">
                <a:solidFill>
                  <a:srgbClr val="7E7E7E"/>
                </a:solidFill>
                <a:latin typeface="Century Gothic"/>
                <a:cs typeface="Century Gothic"/>
              </a:rPr>
              <a:t>Investitori professionali e/o</a:t>
            </a:r>
            <a:r>
              <a:rPr sz="800" spc="-13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7E7E7E"/>
                </a:solidFill>
                <a:latin typeface="Century Gothic"/>
                <a:cs typeface="Century Gothic"/>
              </a:rPr>
              <a:t>qualificati.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04514"/>
            <a:ext cx="9144000" cy="4253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706" y="2309621"/>
            <a:ext cx="2230628" cy="2490980"/>
          </a:xfrm>
          <a:custGeom>
            <a:avLst/>
            <a:gdLst/>
            <a:ahLst/>
            <a:cxnLst/>
            <a:rect l="l" t="t" r="r" b="b"/>
            <a:pathLst>
              <a:path w="2211705" h="2209800">
                <a:moveTo>
                  <a:pt x="0" y="2209800"/>
                </a:moveTo>
                <a:lnTo>
                  <a:pt x="2211324" y="2209800"/>
                </a:lnTo>
                <a:lnTo>
                  <a:pt x="2211324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706" y="2309622"/>
            <a:ext cx="2211704" cy="2490979"/>
          </a:xfrm>
          <a:custGeom>
            <a:avLst/>
            <a:gdLst/>
            <a:ahLst/>
            <a:cxnLst/>
            <a:rect l="l" t="t" r="r" b="b"/>
            <a:pathLst>
              <a:path w="2211705" h="2209800">
                <a:moveTo>
                  <a:pt x="0" y="2209800"/>
                </a:moveTo>
                <a:lnTo>
                  <a:pt x="2211324" y="2209800"/>
                </a:lnTo>
                <a:lnTo>
                  <a:pt x="2211324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ln w="25908">
            <a:solidFill>
              <a:srgbClr val="E24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5978" y="349757"/>
            <a:ext cx="654822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dirty="0" smtClean="0"/>
              <a:t>Expertíza</a:t>
            </a:r>
            <a:r>
              <a:rPr lang="en-US" dirty="0" smtClean="0"/>
              <a:t> </a:t>
            </a:r>
            <a:r>
              <a:rPr lang="en-US" dirty="0" err="1"/>
              <a:t>spoločnosti</a:t>
            </a:r>
            <a:r>
              <a:rPr lang="en-US" dirty="0"/>
              <a:t> Eurizon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sk-SK" dirty="0" smtClean="0"/>
              <a:t>ESG stratégií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774683" y="211074"/>
            <a:ext cx="965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00563E"/>
                </a:solidFill>
                <a:latin typeface="Century Gothic"/>
                <a:cs typeface="Century Gothic"/>
              </a:rPr>
              <a:t>6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978" y="883157"/>
            <a:ext cx="741870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sk-SK" sz="1400" dirty="0" smtClean="0">
                <a:latin typeface="Century Gothic"/>
                <a:cs typeface="Century Gothic"/>
              </a:rPr>
              <a:t>Celkovú škálu ESG produktov spoločnosti Eurizon </a:t>
            </a:r>
            <a:r>
              <a:rPr lang="sk-SK" sz="1400" b="1" dirty="0" smtClean="0">
                <a:solidFill>
                  <a:srgbClr val="047D3F"/>
                </a:solidFill>
                <a:latin typeface="Century Gothic"/>
                <a:cs typeface="Century Gothic"/>
              </a:rPr>
              <a:t>tvorí viac ako 1</a:t>
            </a:r>
            <a:r>
              <a:rPr lang="en-US" sz="1400" b="1" dirty="0" smtClean="0">
                <a:solidFill>
                  <a:srgbClr val="047D3F"/>
                </a:solidFill>
                <a:latin typeface="Century Gothic"/>
                <a:cs typeface="Century Gothic"/>
              </a:rPr>
              <a:t>5</a:t>
            </a:r>
            <a:r>
              <a:rPr lang="sk-SK" sz="1400" b="1" dirty="0" smtClean="0">
                <a:solidFill>
                  <a:srgbClr val="047D3F"/>
                </a:solidFill>
                <a:latin typeface="Century Gothic"/>
                <a:cs typeface="Century Gothic"/>
              </a:rPr>
              <a:t>0 udržateľných a zodpovedných fondov</a:t>
            </a:r>
            <a:r>
              <a:rPr lang="sk-SK" sz="1400" dirty="0" smtClean="0">
                <a:solidFill>
                  <a:srgbClr val="047D3F"/>
                </a:solidFill>
                <a:latin typeface="Century Gothic"/>
                <a:cs typeface="Century Gothic"/>
              </a:rPr>
              <a:t>, ktoré sú klasifikované podľa </a:t>
            </a:r>
            <a:r>
              <a:rPr lang="sk-SK" sz="1400" dirty="0" smtClean="0">
                <a:latin typeface="Century Gothic"/>
                <a:cs typeface="Century Gothic"/>
              </a:rPr>
              <a:t>nového nariadenia SFDR. Eurizon bol prvým hráčom na trhu v Taliansku, ktorý uviedol na trh etické produkty v roku 1996, a pokračuje vo </a:t>
            </a:r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vývoji nových investičných stratégií</a:t>
            </a:r>
            <a:r>
              <a:rPr lang="sk-SK" sz="1400" dirty="0" smtClean="0">
                <a:latin typeface="Century Gothic"/>
                <a:cs typeface="Century Gothic"/>
              </a:rPr>
              <a:t>, ktoré integrujú faktory ESG.</a:t>
            </a:r>
            <a:endParaRPr lang="sk-SK" sz="14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200" y="2762503"/>
            <a:ext cx="1891284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 err="1" smtClean="0">
                <a:solidFill>
                  <a:srgbClr val="7E7E7E"/>
                </a:solidFill>
                <a:latin typeface="Century Gothic"/>
                <a:cs typeface="Century Gothic"/>
              </a:rPr>
              <a:t>Viac</a:t>
            </a:r>
            <a:r>
              <a:rPr lang="en-US" b="1" dirty="0" smtClean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7E7E7E"/>
                </a:solidFill>
                <a:latin typeface="Century Gothic"/>
                <a:cs typeface="Century Gothic"/>
              </a:rPr>
              <a:t>ako</a:t>
            </a:r>
            <a:r>
              <a:rPr lang="en-US" b="1" dirty="0" smtClean="0">
                <a:solidFill>
                  <a:srgbClr val="7E7E7E"/>
                </a:solidFill>
                <a:latin typeface="Century Gothic"/>
                <a:cs typeface="Century Gothic"/>
              </a:rPr>
              <a:t> 150 </a:t>
            </a:r>
            <a:r>
              <a:rPr lang="en-US" b="1" dirty="0" err="1">
                <a:solidFill>
                  <a:srgbClr val="7E7E7E"/>
                </a:solidFill>
                <a:latin typeface="Century Gothic"/>
                <a:cs typeface="Century Gothic"/>
              </a:rPr>
              <a:t>udržateľných</a:t>
            </a:r>
            <a:r>
              <a:rPr lang="en-US" b="1" dirty="0">
                <a:solidFill>
                  <a:srgbClr val="7E7E7E"/>
                </a:solidFill>
                <a:latin typeface="Century Gothic"/>
                <a:cs typeface="Century Gothic"/>
              </a:rPr>
              <a:t> a </a:t>
            </a:r>
            <a:r>
              <a:rPr lang="en-US" b="1" dirty="0" err="1">
                <a:solidFill>
                  <a:srgbClr val="7E7E7E"/>
                </a:solidFill>
                <a:latin typeface="Century Gothic"/>
                <a:cs typeface="Century Gothic"/>
              </a:rPr>
              <a:t>zodpovedných</a:t>
            </a:r>
            <a:r>
              <a:rPr lang="en-US" b="1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>
                <a:solidFill>
                  <a:srgbClr val="7E7E7E"/>
                </a:solidFill>
                <a:latin typeface="Century Gothic"/>
                <a:cs typeface="Century Gothic"/>
              </a:rPr>
              <a:t>fondov</a:t>
            </a:r>
            <a:r>
              <a:rPr lang="en-US" b="1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>
                <a:solidFill>
                  <a:srgbClr val="7E7E7E"/>
                </a:solidFill>
                <a:latin typeface="Century Gothic"/>
                <a:cs typeface="Century Gothic"/>
              </a:rPr>
              <a:t>klasifikovaných</a:t>
            </a:r>
            <a:r>
              <a:rPr lang="en-US" b="1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>
                <a:solidFill>
                  <a:srgbClr val="7E7E7E"/>
                </a:solidFill>
                <a:latin typeface="Century Gothic"/>
                <a:cs typeface="Century Gothic"/>
              </a:rPr>
              <a:t>podľa</a:t>
            </a:r>
            <a:r>
              <a:rPr lang="en-US" b="1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>
                <a:solidFill>
                  <a:srgbClr val="7E7E7E"/>
                </a:solidFill>
                <a:latin typeface="Century Gothic"/>
                <a:cs typeface="Century Gothic"/>
              </a:rPr>
              <a:t>nariadenia</a:t>
            </a:r>
            <a:r>
              <a:rPr lang="en-US" b="1" dirty="0">
                <a:solidFill>
                  <a:srgbClr val="7E7E7E"/>
                </a:solidFill>
                <a:latin typeface="Century Gothic"/>
                <a:cs typeface="Century Gothic"/>
              </a:rPr>
              <a:t> SFDR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9952" y="1871472"/>
            <a:ext cx="1347470" cy="923925"/>
          </a:xfrm>
          <a:custGeom>
            <a:avLst/>
            <a:gdLst/>
            <a:ahLst/>
            <a:cxnLst/>
            <a:rect l="l" t="t" r="r" b="b"/>
            <a:pathLst>
              <a:path w="1347470" h="923925">
                <a:moveTo>
                  <a:pt x="0" y="923543"/>
                </a:moveTo>
                <a:lnTo>
                  <a:pt x="1347216" y="923543"/>
                </a:lnTo>
                <a:lnTo>
                  <a:pt x="1347216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5670" y="2309622"/>
            <a:ext cx="2209800" cy="2490979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0" y="2209800"/>
                </a:moveTo>
                <a:lnTo>
                  <a:pt x="2209800" y="2209800"/>
                </a:lnTo>
                <a:lnTo>
                  <a:pt x="2209800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5670" y="2309622"/>
            <a:ext cx="2209800" cy="2490980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0" y="2209800"/>
                </a:moveTo>
                <a:lnTo>
                  <a:pt x="2209800" y="2209800"/>
                </a:lnTo>
                <a:lnTo>
                  <a:pt x="2209800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ln w="25908">
            <a:solidFill>
              <a:srgbClr val="E24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5364" y="1871472"/>
            <a:ext cx="960119" cy="923925"/>
          </a:xfrm>
          <a:custGeom>
            <a:avLst/>
            <a:gdLst/>
            <a:ahLst/>
            <a:cxnLst/>
            <a:rect l="l" t="t" r="r" b="b"/>
            <a:pathLst>
              <a:path w="960120" h="923925">
                <a:moveTo>
                  <a:pt x="0" y="923543"/>
                </a:moveTo>
                <a:lnTo>
                  <a:pt x="960119" y="923543"/>
                </a:lnTo>
                <a:lnTo>
                  <a:pt x="960119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4109" y="2309622"/>
            <a:ext cx="2209800" cy="2490980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0" y="2209800"/>
                </a:moveTo>
                <a:lnTo>
                  <a:pt x="2209799" y="2209800"/>
                </a:lnTo>
                <a:lnTo>
                  <a:pt x="2209799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14109" y="2309622"/>
            <a:ext cx="2209800" cy="2490979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0" y="2209800"/>
                </a:moveTo>
                <a:lnTo>
                  <a:pt x="2209799" y="2209800"/>
                </a:lnTo>
                <a:lnTo>
                  <a:pt x="2209799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ln w="25908">
            <a:solidFill>
              <a:srgbClr val="E24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2005" y="2807589"/>
            <a:ext cx="1847596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7E7E7E"/>
                </a:solidFill>
                <a:latin typeface="Century Gothic"/>
                <a:cs typeface="Century Gothic"/>
              </a:rPr>
              <a:t>25 </a:t>
            </a:r>
            <a:r>
              <a:rPr lang="en-US" b="1" spc="-5" dirty="0" err="1">
                <a:solidFill>
                  <a:srgbClr val="7E7E7E"/>
                </a:solidFill>
                <a:latin typeface="Century Gothic"/>
                <a:cs typeface="Century Gothic"/>
              </a:rPr>
              <a:t>rokov</a:t>
            </a:r>
            <a:r>
              <a:rPr lang="en-US" b="1" spc="-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lang="en-US" b="1" spc="-5" dirty="0" err="1">
                <a:solidFill>
                  <a:srgbClr val="7E7E7E"/>
                </a:solidFill>
                <a:latin typeface="Century Gothic"/>
                <a:cs typeface="Century Gothic"/>
              </a:rPr>
              <a:t>zodpovednej</a:t>
            </a:r>
            <a:r>
              <a:rPr lang="en-US" b="1" spc="-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lang="en-US" b="1" spc="-5" dirty="0" err="1">
                <a:solidFill>
                  <a:srgbClr val="7E7E7E"/>
                </a:solidFill>
                <a:latin typeface="Century Gothic"/>
                <a:cs typeface="Century Gothic"/>
              </a:rPr>
              <a:t>práce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7604" y="1871472"/>
            <a:ext cx="960119" cy="923925"/>
          </a:xfrm>
          <a:custGeom>
            <a:avLst/>
            <a:gdLst/>
            <a:ahLst/>
            <a:cxnLst/>
            <a:rect l="l" t="t" r="r" b="b"/>
            <a:pathLst>
              <a:path w="960120" h="923925">
                <a:moveTo>
                  <a:pt x="0" y="923543"/>
                </a:moveTo>
                <a:lnTo>
                  <a:pt x="960120" y="923543"/>
                </a:lnTo>
                <a:lnTo>
                  <a:pt x="960120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18387" y="1868881"/>
            <a:ext cx="63931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985" algn="l"/>
                <a:tab pos="5611495" algn="l"/>
              </a:tabLst>
            </a:pPr>
            <a:r>
              <a:rPr sz="54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1</a:t>
            </a:r>
            <a:r>
              <a:rPr lang="en-US" sz="5400" b="1" spc="-5" dirty="0" smtClean="0">
                <a:solidFill>
                  <a:srgbClr val="E24312"/>
                </a:solidFill>
                <a:latin typeface="Century Gothic"/>
                <a:cs typeface="Century Gothic"/>
              </a:rPr>
              <a:t>57</a:t>
            </a:r>
            <a:r>
              <a:rPr lang="en-US" sz="5400" b="1" dirty="0" smtClean="0">
                <a:solidFill>
                  <a:srgbClr val="E24312"/>
                </a:solidFill>
                <a:latin typeface="Century Gothic"/>
                <a:cs typeface="Century Gothic"/>
              </a:rPr>
              <a:t>        100</a:t>
            </a:r>
            <a:r>
              <a:rPr sz="5400" b="1" dirty="0">
                <a:solidFill>
                  <a:srgbClr val="E24312"/>
                </a:solidFill>
                <a:latin typeface="Century Gothic"/>
                <a:cs typeface="Century Gothic"/>
              </a:rPr>
              <a:t>	</a:t>
            </a:r>
            <a:r>
              <a:rPr sz="5400" b="1" spc="-5" dirty="0">
                <a:solidFill>
                  <a:srgbClr val="E24312"/>
                </a:solidFill>
                <a:latin typeface="Century Gothic"/>
                <a:cs typeface="Century Gothic"/>
              </a:rPr>
              <a:t>25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1384" y="2675890"/>
            <a:ext cx="190121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0" marR="254635" algn="ctr">
              <a:spcBef>
                <a:spcPts val="100"/>
              </a:spcBef>
            </a:pPr>
            <a:r>
              <a:rPr lang="en-US" b="1" spc="-5" dirty="0" err="1">
                <a:solidFill>
                  <a:srgbClr val="7E7E7E"/>
                </a:solidFill>
                <a:latin typeface="Century Gothic"/>
                <a:cs typeface="Century Gothic"/>
              </a:rPr>
              <a:t>Mld</a:t>
            </a:r>
            <a:r>
              <a:rPr lang="en-US" b="1" spc="-5" dirty="0">
                <a:solidFill>
                  <a:srgbClr val="7E7E7E"/>
                </a:solidFill>
                <a:latin typeface="Century Gothic"/>
                <a:cs typeface="Century Gothic"/>
              </a:rPr>
              <a:t>. </a:t>
            </a:r>
            <a:r>
              <a:rPr lang="sk-SK" b="1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Euro</a:t>
            </a:r>
            <a:r>
              <a:rPr lang="en-US" b="1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lang="sk-SK" b="1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v majetku pod správou v</a:t>
            </a:r>
            <a:r>
              <a:rPr lang="en-US" b="1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 ESG/SRI</a:t>
            </a:r>
            <a:r>
              <a:rPr lang="sk-SK" b="1" spc="-5" dirty="0" smtClean="0">
                <a:solidFill>
                  <a:srgbClr val="7E7E7E"/>
                </a:solidFill>
                <a:latin typeface="Century Gothic"/>
                <a:cs typeface="Century Gothic"/>
              </a:rPr>
              <a:t> fondoch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0227" y="6264046"/>
            <a:ext cx="353885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9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Zdroj</a:t>
            </a:r>
            <a:r>
              <a:rPr sz="9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: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internal elaboration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Eurizon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data as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of end </a:t>
            </a:r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June</a:t>
            </a:r>
            <a:r>
              <a:rPr sz="900" spc="19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2021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44966" y="6429322"/>
            <a:ext cx="1127503" cy="265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3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7"/>
          <p:cNvSpPr txBox="1">
            <a:spLocks/>
          </p:cNvSpPr>
          <p:nvPr/>
        </p:nvSpPr>
        <p:spPr>
          <a:xfrm>
            <a:off x="385978" y="349757"/>
            <a:ext cx="654822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sk-SK" sz="2000" b="1" dirty="0" err="1" smtClean="0">
                <a:solidFill>
                  <a:srgbClr val="00563E"/>
                </a:solidFill>
                <a:latin typeface="Century Gothic"/>
                <a:cs typeface="Century Gothic"/>
              </a:rPr>
              <a:t>Disclaimer</a:t>
            </a:r>
            <a:endParaRPr lang="sk-SK" sz="2000" b="1" dirty="0">
              <a:solidFill>
                <a:srgbClr val="00563E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1066800"/>
            <a:ext cx="88566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sk-SK" sz="1200" b="1" dirty="0">
                <a:latin typeface="Century Gothic" panose="020B0502020202020204" pitchFamily="34" charset="0"/>
              </a:rPr>
              <a:t>Meno, priezvisko a pozícia autorov: 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Marian Matušovič, generálny riaditeľ Eurizon </a:t>
            </a:r>
            <a:r>
              <a:rPr lang="sk-SK" altLang="sk-SK" sz="1200" dirty="0" err="1" smtClean="0">
                <a:latin typeface="Century Gothic" panose="020B0502020202020204" pitchFamily="34" charset="0"/>
              </a:rPr>
              <a:t>Asset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 Management Slovakia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sk-SK" sz="1200" b="1" dirty="0" smtClean="0">
                <a:latin typeface="Century Gothic" panose="020B0502020202020204" pitchFamily="34" charset="0"/>
              </a:rPr>
              <a:t>Dátum a čas vypracovania: 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2</a:t>
            </a:r>
            <a:r>
              <a:rPr lang="en-US" altLang="sk-SK" sz="1200" dirty="0" smtClean="0">
                <a:latin typeface="Century Gothic" panose="020B0502020202020204" pitchFamily="34" charset="0"/>
              </a:rPr>
              <a:t>7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.</a:t>
            </a:r>
            <a:r>
              <a:rPr lang="en-US" altLang="sk-SK" sz="1200" dirty="0" smtClean="0">
                <a:latin typeface="Century Gothic" panose="020B0502020202020204" pitchFamily="34" charset="0"/>
              </a:rPr>
              <a:t>10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.2021  </a:t>
            </a:r>
            <a:r>
              <a:rPr lang="en-US" altLang="sk-SK" sz="1200" dirty="0" smtClean="0">
                <a:latin typeface="Century Gothic" panose="020B0502020202020204" pitchFamily="34" charset="0"/>
              </a:rPr>
              <a:t>10: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00</a:t>
            </a:r>
            <a:r>
              <a:rPr lang="en-US" altLang="sk-SK" sz="1200" dirty="0" smtClean="0">
                <a:latin typeface="Century Gothic" panose="020B0502020202020204" pitchFamily="34" charset="0"/>
              </a:rPr>
              <a:t> 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hod.</a:t>
            </a:r>
            <a:endParaRPr lang="sk-SK" altLang="sk-SK" sz="12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sk-SK" sz="1200" b="1" dirty="0" smtClean="0">
                <a:latin typeface="Century Gothic" panose="020B0502020202020204" pitchFamily="34" charset="0"/>
              </a:rPr>
              <a:t>Dátum </a:t>
            </a:r>
            <a:r>
              <a:rPr lang="sk-SK" altLang="sk-SK" sz="1200" b="1" dirty="0">
                <a:latin typeface="Century Gothic" panose="020B0502020202020204" pitchFamily="34" charset="0"/>
              </a:rPr>
              <a:t>a čas prvého zverejnenia: </a:t>
            </a:r>
            <a:r>
              <a:rPr lang="en-US" altLang="sk-SK" sz="1200" dirty="0">
                <a:latin typeface="Century Gothic" panose="020B0502020202020204" pitchFamily="34" charset="0"/>
              </a:rPr>
              <a:t>4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.</a:t>
            </a:r>
            <a:r>
              <a:rPr lang="en-US" altLang="sk-SK" sz="1200" dirty="0" smtClean="0">
                <a:latin typeface="Century Gothic" panose="020B0502020202020204" pitchFamily="34" charset="0"/>
              </a:rPr>
              <a:t>11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.2021 1</a:t>
            </a:r>
            <a:r>
              <a:rPr lang="en-US" altLang="sk-SK" sz="1200" dirty="0" smtClean="0">
                <a:latin typeface="Century Gothic" panose="020B0502020202020204" pitchFamily="34" charset="0"/>
              </a:rPr>
              <a:t>1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,</a:t>
            </a:r>
            <a:r>
              <a:rPr lang="en-US" altLang="sk-SK" sz="1200" dirty="0" smtClean="0">
                <a:latin typeface="Century Gothic" panose="020B0502020202020204" pitchFamily="34" charset="0"/>
              </a:rPr>
              <a:t>15 </a:t>
            </a:r>
            <a:r>
              <a:rPr lang="sk-SK" altLang="sk-SK" sz="1200" dirty="0" smtClean="0">
                <a:latin typeface="Century Gothic" panose="020B0502020202020204" pitchFamily="34" charset="0"/>
              </a:rPr>
              <a:t>hod</a:t>
            </a:r>
            <a:r>
              <a:rPr lang="sk-SK" altLang="sk-SK" sz="1200" dirty="0">
                <a:latin typeface="Century Gothic" panose="020B0502020202020204" pitchFamily="34" charset="0"/>
              </a:rPr>
              <a:t>.</a:t>
            </a:r>
            <a:r>
              <a:rPr lang="sk-SK" altLang="sk-SK" sz="1200" b="1" dirty="0"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sk-SK" sz="1200" b="1" dirty="0">
                <a:latin typeface="Century Gothic" panose="020B0502020202020204" pitchFamily="34" charset="0"/>
              </a:rPr>
              <a:t>Spoločnosť:</a:t>
            </a:r>
            <a:r>
              <a:rPr lang="sk-SK" altLang="sk-SK" sz="1200" dirty="0">
                <a:latin typeface="Century Gothic" panose="020B0502020202020204" pitchFamily="34" charset="0"/>
              </a:rPr>
              <a:t> </a:t>
            </a:r>
            <a:r>
              <a:rPr lang="sk-SK" altLang="sk-SK" sz="1100" dirty="0" err="1" smtClean="0">
                <a:latin typeface="Century Gothic" panose="020B0502020202020204" pitchFamily="34" charset="0"/>
              </a:rPr>
              <a:t>Eurizon</a:t>
            </a:r>
            <a:r>
              <a:rPr lang="en-GB" altLang="en-US" sz="1100" dirty="0" smtClean="0">
                <a:latin typeface="Century Gothic" panose="020B0502020202020204" pitchFamily="34" charset="0"/>
              </a:rPr>
              <a:t> </a:t>
            </a:r>
            <a:r>
              <a:rPr lang="en-GB" altLang="en-US" sz="1100" dirty="0">
                <a:latin typeface="Century Gothic" panose="020B0502020202020204" pitchFamily="34" charset="0"/>
              </a:rPr>
              <a:t>Asset </a:t>
            </a:r>
            <a:r>
              <a:rPr lang="en-GB" altLang="en-US" sz="1100" dirty="0" smtClean="0">
                <a:latin typeface="Century Gothic" panose="020B0502020202020204" pitchFamily="34" charset="0"/>
              </a:rPr>
              <a:t>Management</a:t>
            </a:r>
            <a:r>
              <a:rPr lang="sk-SK" altLang="en-US" sz="1100" dirty="0" smtClean="0">
                <a:latin typeface="Century Gothic" panose="020B0502020202020204" pitchFamily="34" charset="0"/>
              </a:rPr>
              <a:t> Slovakia</a:t>
            </a:r>
            <a:r>
              <a:rPr lang="en-GB" altLang="en-US" sz="1100" dirty="0" smtClean="0">
                <a:latin typeface="Century Gothic" panose="020B0502020202020204" pitchFamily="34" charset="0"/>
              </a:rPr>
              <a:t>, </a:t>
            </a:r>
            <a:r>
              <a:rPr lang="en-GB" altLang="en-US" sz="1100" dirty="0" err="1">
                <a:latin typeface="Century Gothic" panose="020B0502020202020204" pitchFamily="34" charset="0"/>
              </a:rPr>
              <a:t>správ</a:t>
            </a:r>
            <a:r>
              <a:rPr lang="en-GB" altLang="en-US" sz="1100" dirty="0">
                <a:latin typeface="Century Gothic" panose="020B0502020202020204" pitchFamily="34" charset="0"/>
              </a:rPr>
              <a:t>. </a:t>
            </a:r>
            <a:r>
              <a:rPr lang="en-GB" altLang="en-US" sz="1100" dirty="0" err="1">
                <a:latin typeface="Century Gothic" panose="020B0502020202020204" pitchFamily="34" charset="0"/>
              </a:rPr>
              <a:t>spol</a:t>
            </a:r>
            <a:r>
              <a:rPr lang="en-GB" altLang="en-US" sz="1100" dirty="0">
                <a:latin typeface="Century Gothic" panose="020B0502020202020204" pitchFamily="34" charset="0"/>
              </a:rPr>
              <a:t>., </a:t>
            </a:r>
            <a:r>
              <a:rPr lang="en-GB" altLang="en-US" sz="1100" dirty="0" err="1">
                <a:latin typeface="Century Gothic" panose="020B0502020202020204" pitchFamily="34" charset="0"/>
              </a:rPr>
              <a:t>a.s</a:t>
            </a:r>
            <a:r>
              <a:rPr lang="en-GB" altLang="en-US" sz="1100" dirty="0">
                <a:latin typeface="Century Gothic" panose="020B0502020202020204" pitchFamily="34" charset="0"/>
              </a:rPr>
              <a:t>. </a:t>
            </a:r>
            <a:r>
              <a:rPr lang="sk-SK" altLang="en-US" sz="1100" dirty="0">
                <a:latin typeface="Century Gothic" panose="020B0502020202020204" pitchFamily="34" charset="0"/>
              </a:rPr>
              <a:t>, IČO: </a:t>
            </a:r>
            <a:r>
              <a:rPr lang="en-GB" altLang="en-US" sz="1100" dirty="0">
                <a:latin typeface="Century Gothic" panose="020B0502020202020204" pitchFamily="34" charset="0"/>
              </a:rPr>
              <a:t>35 786 272</a:t>
            </a:r>
            <a:r>
              <a:rPr lang="sk-SK" altLang="en-US" sz="1100" dirty="0">
                <a:latin typeface="Century Gothic" panose="020B0502020202020204" pitchFamily="34" charset="0"/>
              </a:rPr>
              <a:t>, so sídlom Mlynské nivy 1, </a:t>
            </a:r>
            <a:r>
              <a:rPr lang="en-GB" altLang="en-US" sz="1100" dirty="0">
                <a:latin typeface="Century Gothic" panose="020B0502020202020204" pitchFamily="34" charset="0"/>
              </a:rPr>
              <a:t>820 04 Bratislava</a:t>
            </a:r>
            <a:endParaRPr lang="sk-SK" altLang="sk-SK" sz="1100" dirty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sk-SK" sz="1200" b="1" dirty="0">
                <a:latin typeface="Century Gothic" panose="020B0502020202020204" pitchFamily="34" charset="0"/>
              </a:rPr>
              <a:t>Orgán dohľadu: </a:t>
            </a:r>
            <a:r>
              <a:rPr lang="en-GB" altLang="en-US" sz="1200" dirty="0" err="1">
                <a:latin typeface="Century Gothic" panose="020B0502020202020204" pitchFamily="34" charset="0"/>
              </a:rPr>
              <a:t>Národná</a:t>
            </a:r>
            <a:r>
              <a:rPr lang="en-GB" altLang="en-US" sz="1200" dirty="0">
                <a:latin typeface="Century Gothic" panose="020B0502020202020204" pitchFamily="34" charset="0"/>
              </a:rPr>
              <a:t> </a:t>
            </a:r>
            <a:r>
              <a:rPr lang="en-GB" altLang="en-US" sz="1200" dirty="0" err="1">
                <a:latin typeface="Century Gothic" panose="020B0502020202020204" pitchFamily="34" charset="0"/>
              </a:rPr>
              <a:t>banka</a:t>
            </a:r>
            <a:r>
              <a:rPr lang="en-GB" altLang="en-US" sz="1200" dirty="0">
                <a:latin typeface="Century Gothic" panose="020B0502020202020204" pitchFamily="34" charset="0"/>
              </a:rPr>
              <a:t> </a:t>
            </a:r>
            <a:r>
              <a:rPr lang="en-GB" altLang="en-US" sz="1200" dirty="0" err="1">
                <a:latin typeface="Century Gothic" panose="020B0502020202020204" pitchFamily="34" charset="0"/>
              </a:rPr>
              <a:t>Slovenska</a:t>
            </a:r>
            <a:r>
              <a:rPr lang="sk-SK" altLang="en-US" sz="1200" dirty="0">
                <a:latin typeface="Century Gothic" panose="020B0502020202020204" pitchFamily="34" charset="0"/>
              </a:rPr>
              <a:t>, so sídlom </a:t>
            </a:r>
            <a:r>
              <a:rPr lang="en-GB" altLang="en-US" sz="1200" dirty="0" err="1">
                <a:latin typeface="Century Gothic" panose="020B0502020202020204" pitchFamily="34" charset="0"/>
              </a:rPr>
              <a:t>Imricha</a:t>
            </a:r>
            <a:r>
              <a:rPr lang="en-GB" altLang="en-US" sz="1200" dirty="0">
                <a:latin typeface="Century Gothic" panose="020B0502020202020204" pitchFamily="34" charset="0"/>
              </a:rPr>
              <a:t> </a:t>
            </a:r>
            <a:r>
              <a:rPr lang="en-GB" altLang="en-US" sz="1200" dirty="0" err="1">
                <a:latin typeface="Century Gothic" panose="020B0502020202020204" pitchFamily="34" charset="0"/>
              </a:rPr>
              <a:t>Karvaša</a:t>
            </a:r>
            <a:r>
              <a:rPr lang="en-GB" altLang="en-US" sz="1200" dirty="0">
                <a:latin typeface="Century Gothic" panose="020B0502020202020204" pitchFamily="34" charset="0"/>
              </a:rPr>
              <a:t> 1</a:t>
            </a:r>
            <a:r>
              <a:rPr lang="sk-SK" altLang="en-US" sz="1200" dirty="0">
                <a:latin typeface="Century Gothic" panose="020B0502020202020204" pitchFamily="34" charset="0"/>
              </a:rPr>
              <a:t>, </a:t>
            </a:r>
            <a:r>
              <a:rPr lang="en-GB" altLang="en-US" sz="1200" dirty="0">
                <a:latin typeface="Century Gothic" panose="020B0502020202020204" pitchFamily="34" charset="0"/>
              </a:rPr>
              <a:t>813 25 Bratislava</a:t>
            </a:r>
            <a:endParaRPr lang="sk-SK" altLang="sk-SK" sz="1200" dirty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sk-SK" sz="1200" b="1" dirty="0">
                <a:latin typeface="Century Gothic" panose="020B0502020202020204" pitchFamily="34" charset="0"/>
              </a:rPr>
              <a:t>Relevantná legislatíva : </a:t>
            </a:r>
            <a:r>
              <a:rPr lang="sk-SK" altLang="sk-SK" sz="1200" dirty="0">
                <a:latin typeface="Century Gothic" panose="020B0502020202020204" pitchFamily="34" charset="0"/>
              </a:rPr>
              <a:t>zákon č. 203/2011 </a:t>
            </a:r>
            <a:r>
              <a:rPr lang="sk-SK" altLang="sk-SK" sz="1200" dirty="0" err="1">
                <a:latin typeface="Century Gothic" panose="020B0502020202020204" pitchFamily="34" charset="0"/>
              </a:rPr>
              <a:t>Z.z</a:t>
            </a:r>
            <a:r>
              <a:rPr lang="sk-SK" altLang="sk-SK" sz="1200" dirty="0">
                <a:latin typeface="Century Gothic" panose="020B0502020202020204" pitchFamily="34" charset="0"/>
              </a:rPr>
              <a:t>., zákon č. 566/2001 </a:t>
            </a:r>
            <a:r>
              <a:rPr lang="sk-SK" altLang="sk-SK" sz="1200" dirty="0" err="1">
                <a:latin typeface="Century Gothic" panose="020B0502020202020204" pitchFamily="34" charset="0"/>
              </a:rPr>
              <a:t>Z.z</a:t>
            </a:r>
            <a:r>
              <a:rPr lang="sk-SK" altLang="sk-SK" sz="1200" dirty="0">
                <a:latin typeface="Century Gothic" panose="020B0502020202020204" pitchFamily="34" charset="0"/>
              </a:rPr>
              <a:t>., nariadenie (EÚ) 596/2014, delegované nariadenie (EÚ) 2016/958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sk-SK" sz="1200" b="1" dirty="0">
                <a:latin typeface="Century Gothic" panose="020B0502020202020204" pitchFamily="34" charset="0"/>
              </a:rPr>
              <a:t>Relevantné vnútorné predpisy: </a:t>
            </a:r>
            <a:r>
              <a:rPr lang="sk-SK" altLang="sk-SK" sz="1200" dirty="0">
                <a:latin typeface="Century Gothic" panose="020B0502020202020204" pitchFamily="34" charset="0"/>
              </a:rPr>
              <a:t>Interné pravidlá správania, Zneužívanie trhu, Podpora predaja podielových fondov a marketingová činnosť </a:t>
            </a:r>
            <a:endParaRPr lang="sk-SK" altLang="sk-SK" sz="1200" b="1" dirty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sk-SK" altLang="en-US" sz="1200" dirty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200" dirty="0" smtClean="0">
                <a:latin typeface="Century Gothic" panose="020B0502020202020204" pitchFamily="34" charset="0"/>
              </a:rPr>
              <a:t>Faktické informácie v tomto dokumente sú označené uvedením zdroja, pričom použité sú iba spoľahlivé zdroje; ostatné informácie môžu predstavovať interpretácie, odhady, názory alebo iné typy informácií, ktoré nemajú vecný charakter. Prípadné prognózy, predpovede a cenové ciele sú adekvátne označené spolu s uvedením ich podstatných východísk. Tento dokument môže obsahovať zhrnutie alebo výpis informácií z dokumentu vypracovaného materskou spoločnosťou, a to bez podstatnej zmeny pôvodných informácií; v takom prípade je označenie zabezpečené uvedením pôvodného dokumentu ako zdroja, pričom v celom znení je k dispozícii v sídle Eurizon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Asset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 Management Slovakia, správ. spol.,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a.s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sk-SK" altLang="en-US" sz="1200" dirty="0" smtClean="0"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sk-SK" sz="1200" dirty="0" smtClean="0">
                <a:latin typeface="Century Gothic" panose="020B0502020202020204" pitchFamily="34" charset="0"/>
              </a:rPr>
              <a:t>Spoločnosť Eurizon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Asset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 Management Slovakia, správ. spol.,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a.s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. nevykonáva činnosť spočívajúcu v opakovanom navrhovaní investičných rozhodnutí v súvislosti s finančnými nástrojmi, ani iným spôsobom neindikuje expertnú úroveň v tejto oblasti. Spoločnosť Eurizon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Asset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 Management Slovakia, správ. spol.,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a.s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. je zainteresovaná na predaji podielových listov podielových fondov, ktoré spravuje, pričom môže presadzovať obdobné záujmy svojich materských a dcérskych spoločností, ktoré sú správcovskými spoločnosťami (Eurizon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Capital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 SA, Eurizon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Capital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 SGR, Eurizon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Asset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 Management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Hungary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 a PBZ </a:t>
            </a:r>
            <a:r>
              <a:rPr lang="sk-SK" altLang="en-US" sz="1200" dirty="0" err="1" smtClean="0">
                <a:latin typeface="Century Gothic" panose="020B0502020202020204" pitchFamily="34" charset="0"/>
              </a:rPr>
              <a:t>Invest</a:t>
            </a:r>
            <a:r>
              <a:rPr lang="sk-SK" altLang="en-US" sz="1200" dirty="0" smtClean="0">
                <a:latin typeface="Century Gothic" panose="020B0502020202020204" pitchFamily="34" charset="0"/>
              </a:rPr>
              <a:t>).</a:t>
            </a:r>
            <a:endParaRPr lang="sk-SK" alt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A79"/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FB0416E5DE914D9DC30EBC3258CE7E" ma:contentTypeVersion="0" ma:contentTypeDescription="Creare un nuovo documento." ma:contentTypeScope="" ma:versionID="b36440072041811a4ab3e7aaa0afd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5CE2A5-97C1-49EB-9C67-93EDBB957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14CA16-9087-4BB5-81B2-71658EF877A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0C0807-AEF5-42AF-8C18-D30EAB5E3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21079</TotalTime>
  <Words>1142</Words>
  <Application>Microsoft Office PowerPoint</Application>
  <PresentationFormat>On-screen Show (4:3)</PresentationFormat>
  <Paragraphs>144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Century Gothic</vt:lpstr>
      <vt:lpstr>Wingdings</vt:lpstr>
      <vt:lpstr>blank page</vt:lpstr>
      <vt:lpstr>Marian Matušovič  Zochová chata, November 4-5, 2021  </vt:lpstr>
      <vt:lpstr>PowerPoint Presentation</vt:lpstr>
      <vt:lpstr>PowerPoint Presentation</vt:lpstr>
      <vt:lpstr>PowerPoint Presentation</vt:lpstr>
      <vt:lpstr>Vzťah medzi stratégiami ESG a integráciou rizika trvalej udržateľnosti</vt:lpstr>
      <vt:lpstr>Eurizon Fund – Equity Planet</vt:lpstr>
      <vt:lpstr>Expertíza spoločnosti Eurizon v oblasti ESG stratégií</vt:lpstr>
      <vt:lpstr>PowerPoint Presentation</vt:lpstr>
    </vt:vector>
  </TitlesOfParts>
  <Company>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---</dc:creator>
  <cp:lastModifiedBy>Matušovič Marian</cp:lastModifiedBy>
  <cp:revision>605</cp:revision>
  <cp:lastPrinted>2021-10-29T11:26:26Z</cp:lastPrinted>
  <dcterms:created xsi:type="dcterms:W3CDTF">2013-12-18T18:02:26Z</dcterms:created>
  <dcterms:modified xsi:type="dcterms:W3CDTF">2021-10-29T11:48:55Z</dcterms:modified>
</cp:coreProperties>
</file>