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30" r:id="rId5"/>
    <p:sldId id="436" r:id="rId6"/>
    <p:sldId id="452" r:id="rId7"/>
    <p:sldId id="447" r:id="rId8"/>
    <p:sldId id="437" r:id="rId9"/>
    <p:sldId id="453" r:id="rId10"/>
    <p:sldId id="455" r:id="rId11"/>
    <p:sldId id="450" r:id="rId12"/>
    <p:sldId id="454" r:id="rId13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IČNÁ Karin AM SLSP" initials="UKAS" lastIdx="1" clrIdx="0">
    <p:extLst>
      <p:ext uri="{19B8F6BF-5375-455C-9EA6-DF929625EA0E}">
        <p15:presenceInfo xmlns:p15="http://schemas.microsoft.com/office/powerpoint/2012/main" userId="S::413227@slsp.sk::220cf147-94e5-49d5-8492-e4f4e8c56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B"/>
    <a:srgbClr val="BCE4FA"/>
    <a:srgbClr val="DFF2FD"/>
    <a:srgbClr val="989900"/>
    <a:srgbClr val="E30613"/>
    <a:srgbClr val="FFCDCD"/>
    <a:srgbClr val="FFF482"/>
    <a:srgbClr val="7DB5DA"/>
    <a:srgbClr val="FFFFFF"/>
    <a:srgbClr val="789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668" autoAdjust="0"/>
  </p:normalViewPr>
  <p:slideViewPr>
    <p:cSldViewPr>
      <p:cViewPr varScale="1">
        <p:scale>
          <a:sx n="71" d="100"/>
          <a:sy n="71" d="100"/>
        </p:scale>
        <p:origin x="82" y="144"/>
      </p:cViewPr>
      <p:guideLst>
        <p:guide orient="horz" pos="1253"/>
        <p:guide pos="3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4482260-8B5F-4838-A336-8A0B7E40A9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DA0CEC6-F85D-43CC-9863-3CB842EDA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031F-99D9-4284-B600-DFE7DC65A389}" type="datetimeFigureOut">
              <a:rPr lang="sk-SK" smtClean="0"/>
              <a:t>3. 11. 2021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98DA893-B9FA-443C-AD3B-2124B3AA3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A0CC048-6F6E-4A6C-8AE3-121EC264F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2610-45CB-4530-8A0A-CA1D1995EC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493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3700EE-20A8-4430-85CD-84C1647167A3}" type="datetimeFigureOut">
              <a:rPr lang="de-AT" smtClean="0"/>
              <a:t>03.11.2021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67AEBA-A7FE-4463-AEC6-ABBE9E371BB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81272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2</a:t>
            </a:fld>
            <a:endParaRPr lang="de-AT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39E260-28CA-4634-8764-9B152AC235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944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3</a:t>
            </a:fld>
            <a:endParaRPr lang="de-AT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3BA275-5B82-4EE3-ADF2-6F9316D9D5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90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4</a:t>
            </a:fld>
            <a:endParaRPr lang="de-AT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FEFF69-7B06-441A-ADF8-EF008223A7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813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5</a:t>
            </a:fld>
            <a:endParaRPr lang="de-AT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9D3DA00-1F53-451B-AF14-3AFED00BBD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839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6</a:t>
            </a:fld>
            <a:endParaRPr lang="de-AT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FEFF69-7B06-441A-ADF8-EF008223A7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905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7AEBA-A7FE-4463-AEC6-ABBE9E371BB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910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531692" y="252000"/>
            <a:ext cx="11037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Mylogo is member of Erste Group (this is optional: please cancel completely from the Master, if not needed or just cancel this info)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/>
        </p:blipFill>
        <p:spPr>
          <a:xfrm>
            <a:off x="0" y="0"/>
            <a:ext cx="12189046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31692" y="1079999"/>
            <a:ext cx="11037046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531692" y="2880000"/>
            <a:ext cx="11037046" cy="235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1692" y="4509120"/>
            <a:ext cx="11037278" cy="720154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Optional information</a:t>
            </a:r>
            <a:endParaRPr lang="de-AT"/>
          </a:p>
        </p:txBody>
      </p:sp>
      <p:pic>
        <p:nvPicPr>
          <p:cNvPr id="1027" name="Picture 3" descr="\\fshq1\AMSLSP\MPPAMSLSP\Marketing\CD_manual_EAM\Logos\eam\male\Nový priečinok\EAM_S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1" y="6141924"/>
            <a:ext cx="1430155" cy="4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1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r="998"/>
          <a:stretch/>
        </p:blipFill>
        <p:spPr>
          <a:xfrm>
            <a:off x="0" y="0"/>
            <a:ext cx="12192000" cy="68609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1692" y="1079999"/>
            <a:ext cx="11037046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1692" y="2880000"/>
            <a:ext cx="11037046" cy="235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531692" y="252000"/>
            <a:ext cx="11037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Mylogo is member of Erste Group (this is optional: please either cancel completely from the master, if not needed or just cancel this info)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1692" y="4509120"/>
            <a:ext cx="11037278" cy="720154"/>
          </a:xfrm>
        </p:spPr>
        <p:txBody>
          <a:bodyPr>
            <a:normAutofit/>
          </a:bodyPr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Optional information</a:t>
            </a:r>
            <a:endParaRPr lang="de-AT"/>
          </a:p>
        </p:txBody>
      </p:sp>
      <p:sp>
        <p:nvSpPr>
          <p:cNvPr id="15" name="Rectangle 19"/>
          <p:cNvSpPr/>
          <p:nvPr userDrawn="1"/>
        </p:nvSpPr>
        <p:spPr>
          <a:xfrm>
            <a:off x="2618585" y="6192000"/>
            <a:ext cx="2582262" cy="270000"/>
          </a:xfrm>
          <a:prstGeom prst="rect">
            <a:avLst/>
          </a:prstGeom>
          <a:gradFill flip="none" rotWithShape="1">
            <a:gsLst>
              <a:gs pos="0">
                <a:srgbClr val="E30613"/>
              </a:gs>
              <a:gs pos="100000">
                <a:srgbClr val="E30613">
                  <a:alpha val="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en-GB"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cooperation logo,</a:t>
            </a:r>
            <a:br>
              <a:rPr lang="en-GB"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main logo: 1,2 mm</a:t>
            </a:r>
            <a:endParaRPr lang="sk-SK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3" y="6192001"/>
            <a:ext cx="1553077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408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28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692" y="1980000"/>
            <a:ext cx="5316923" cy="37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1815" y="1980000"/>
            <a:ext cx="5316923" cy="37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446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1692" y="1980000"/>
            <a:ext cx="5316923" cy="720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692" y="2700000"/>
            <a:ext cx="5316923" cy="288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51815" y="1980000"/>
            <a:ext cx="5316923" cy="720000"/>
          </a:xfrm>
        </p:spPr>
        <p:txBody>
          <a:bodyPr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51815" y="2700000"/>
            <a:ext cx="5316923" cy="288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02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4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1692" y="252000"/>
            <a:ext cx="11037046" cy="172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1692" y="1980000"/>
            <a:ext cx="11037046" cy="37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cxnSp>
        <p:nvCxnSpPr>
          <p:cNvPr id="11" name="Gerade Verbindung 10"/>
          <p:cNvCxnSpPr/>
          <p:nvPr/>
        </p:nvCxnSpPr>
        <p:spPr>
          <a:xfrm>
            <a:off x="531692" y="5994000"/>
            <a:ext cx="11037046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fshq1\AMSLSP\MPPAMSLSP\Marketing\CD_manual_EAM\Logos\eam\male\Nový priečinok\EAM_S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0" y="6145794"/>
            <a:ext cx="1418004" cy="4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0" r:id="rId4"/>
    <p:sldLayoutId id="2147483652" r:id="rId5"/>
    <p:sldLayoutId id="2147483653" r:id="rId6"/>
    <p:sldLayoutId id="214748365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97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497B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6575" indent="-179388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3763" indent="-177800" algn="l" defTabSz="914400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8" descr="Hourglass with green sand">
            <a:extLst>
              <a:ext uri="{FF2B5EF4-FFF2-40B4-BE49-F238E27FC236}">
                <a16:creationId xmlns:a16="http://schemas.microsoft.com/office/drawing/2014/main" id="{3C2FCD82-BA2F-4D74-B95B-8F8D25EB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2"/>
            <a:ext cx="12192000" cy="6030290"/>
          </a:xfrm>
          <a:prstGeom prst="rect">
            <a:avLst/>
          </a:prstGeom>
          <a:solidFill>
            <a:srgbClr val="00497B">
              <a:alpha val="32000"/>
            </a:srgbClr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978B37-F890-49D8-8755-3E7784745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chemeClr val="tx2"/>
                </a:solidFill>
                <a:latin typeface="Erste Bold" panose="02000506000000020004" pitchFamily="50" charset="0"/>
              </a:rPr>
              <a:t>Regulácia v oblasti udržateľnosti a </a:t>
            </a:r>
            <a:r>
              <a:rPr lang="sk-SK" dirty="0" err="1">
                <a:solidFill>
                  <a:schemeClr val="tx2"/>
                </a:solidFill>
                <a:latin typeface="Erste Bold" panose="02000506000000020004" pitchFamily="50" charset="0"/>
              </a:rPr>
              <a:t>greenwashing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8" name="Zástupný objekt pre text 7">
            <a:extLst>
              <a:ext uri="{FF2B5EF4-FFF2-40B4-BE49-F238E27FC236}">
                <a16:creationId xmlns:a16="http://schemas.microsoft.com/office/drawing/2014/main" id="{478E3FF2-E270-42B0-84B5-1C8C014F9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sz="1600" dirty="0">
                <a:solidFill>
                  <a:schemeClr val="tx2"/>
                </a:solidFill>
              </a:rPr>
              <a:t>4.11.2021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691D99-E60E-4C4B-99B3-5423DAA9E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chemeClr val="tx2"/>
                </a:solidFill>
                <a:latin typeface="Erste Book" panose="02000506000000020004" pitchFamily="50" charset="-18"/>
              </a:rPr>
              <a:t>Karin Uličná</a:t>
            </a:r>
          </a:p>
          <a:p>
            <a:r>
              <a:rPr lang="sk-SK" b="1" dirty="0" err="1">
                <a:solidFill>
                  <a:schemeClr val="tx2"/>
                </a:solidFill>
                <a:latin typeface="Erste Book" panose="02000506000000020004" pitchFamily="50" charset="-18"/>
              </a:rPr>
              <a:t>Asset</a:t>
            </a:r>
            <a:r>
              <a:rPr lang="sk-SK" b="1" dirty="0">
                <a:solidFill>
                  <a:schemeClr val="tx2"/>
                </a:solidFill>
                <a:latin typeface="Erste Book" panose="02000506000000020004" pitchFamily="50" charset="-18"/>
              </a:rPr>
              <a:t> Management Slovenskej sporiteľne</a:t>
            </a:r>
          </a:p>
        </p:txBody>
      </p:sp>
    </p:spTree>
    <p:extLst>
      <p:ext uri="{BB962C8B-B14F-4D97-AF65-F5344CB8AC3E}">
        <p14:creationId xmlns:p14="http://schemas.microsoft.com/office/powerpoint/2010/main" val="131064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E956A-F838-400C-963A-DE011116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sk-SK" dirty="0">
                <a:latin typeface="Erste Bold" panose="02000506000000020004" pitchFamily="50" charset="-18"/>
              </a:rPr>
              <a:t>Dohody v oblasti udržateľnosti a klimatických zmien</a:t>
            </a:r>
          </a:p>
        </p:txBody>
      </p:sp>
      <p:pic>
        <p:nvPicPr>
          <p:cNvPr id="1032" name="Picture 8" descr="COP21 and the Paris Agreement: A starting point, not a finish line |  IndustriALL">
            <a:extLst>
              <a:ext uri="{FF2B5EF4-FFF2-40B4-BE49-F238E27FC236}">
                <a16:creationId xmlns:a16="http://schemas.microsoft.com/office/drawing/2014/main" id="{B613CCC3-970B-4CA5-833D-50080DD2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2" y="1837152"/>
            <a:ext cx="2282966" cy="32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U Green Deal | SNUS">
            <a:extLst>
              <a:ext uri="{FF2B5EF4-FFF2-40B4-BE49-F238E27FC236}">
                <a16:creationId xmlns:a16="http://schemas.microsoft.com/office/drawing/2014/main" id="{A448D571-B886-453C-AA5C-44358B84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84" y="1534468"/>
            <a:ext cx="3158965" cy="13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stainable finance final report 2018 action plan EU">
            <a:extLst>
              <a:ext uri="{FF2B5EF4-FFF2-40B4-BE49-F238E27FC236}">
                <a16:creationId xmlns:a16="http://schemas.microsoft.com/office/drawing/2014/main" id="{327ABE88-974B-4526-AF4C-3B70B02C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34" y="2922922"/>
            <a:ext cx="2138063" cy="30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áš záväzok na dosiahnutie Cieľov udržateľného rozvoja OSN | Ricoh Slovakia">
            <a:extLst>
              <a:ext uri="{FF2B5EF4-FFF2-40B4-BE49-F238E27FC236}">
                <a16:creationId xmlns:a16="http://schemas.microsoft.com/office/drawing/2014/main" id="{40E16701-A8EF-472D-872B-1384D0A2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0" y="1184080"/>
            <a:ext cx="4429856" cy="34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P26 | African Development Bank - Building today, a better Africa tomorrow">
            <a:extLst>
              <a:ext uri="{FF2B5EF4-FFF2-40B4-BE49-F238E27FC236}">
                <a16:creationId xmlns:a16="http://schemas.microsoft.com/office/drawing/2014/main" id="{4E74704F-32D6-43F7-B627-91401FA6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5" y="4406847"/>
            <a:ext cx="4084466" cy="14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3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FDCB352-CC13-4768-91B7-57F595FF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Erste Bold" panose="02000506000000020004" pitchFamily="50" charset="-18"/>
              </a:rPr>
              <a:t>Regulácia zasahuje celý európsky finančný systém</a:t>
            </a:r>
          </a:p>
        </p:txBody>
      </p:sp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C2FE88D4-49C6-4D65-9FDD-6469513D2153}"/>
              </a:ext>
            </a:extLst>
          </p:cNvPr>
          <p:cNvSpPr/>
          <p:nvPr/>
        </p:nvSpPr>
        <p:spPr>
          <a:xfrm>
            <a:off x="626684" y="1779300"/>
            <a:ext cx="3334949" cy="647060"/>
          </a:xfrm>
          <a:custGeom>
            <a:avLst/>
            <a:gdLst>
              <a:gd name="connsiteX0" fmla="*/ 0 w 3334949"/>
              <a:gd name="connsiteY0" fmla="*/ 0 h 647060"/>
              <a:gd name="connsiteX1" fmla="*/ 3334949 w 3334949"/>
              <a:gd name="connsiteY1" fmla="*/ 0 h 647060"/>
              <a:gd name="connsiteX2" fmla="*/ 3334949 w 3334949"/>
              <a:gd name="connsiteY2" fmla="*/ 647060 h 647060"/>
              <a:gd name="connsiteX3" fmla="*/ 0 w 3334949"/>
              <a:gd name="connsiteY3" fmla="*/ 647060 h 647060"/>
              <a:gd name="connsiteX4" fmla="*/ 0 w 3334949"/>
              <a:gd name="connsiteY4" fmla="*/ 0 h 6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949" h="647060">
                <a:moveTo>
                  <a:pt x="0" y="0"/>
                </a:moveTo>
                <a:lnTo>
                  <a:pt x="3334949" y="0"/>
                </a:lnTo>
                <a:lnTo>
                  <a:pt x="3334949" y="647060"/>
                </a:lnTo>
                <a:lnTo>
                  <a:pt x="0" y="647060"/>
                </a:lnTo>
                <a:lnTo>
                  <a:pt x="0" y="0"/>
                </a:lnTo>
                <a:close/>
              </a:path>
            </a:pathLst>
          </a:custGeom>
          <a:solidFill>
            <a:srgbClr val="00497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k-SK" sz="2000" b="1" kern="1200" dirty="0">
                <a:latin typeface="Erste Book" panose="02000506000000020004" pitchFamily="50" charset="-18"/>
              </a:rPr>
              <a:t>Presmerovanie kapitálu</a:t>
            </a:r>
          </a:p>
        </p:txBody>
      </p:sp>
      <p:sp>
        <p:nvSpPr>
          <p:cNvPr id="11" name="Voľný tvar: obrazec 10">
            <a:extLst>
              <a:ext uri="{FF2B5EF4-FFF2-40B4-BE49-F238E27FC236}">
                <a16:creationId xmlns:a16="http://schemas.microsoft.com/office/drawing/2014/main" id="{7C3CD36E-3F4D-4D06-AF07-4F4CE0C60A58}"/>
              </a:ext>
            </a:extLst>
          </p:cNvPr>
          <p:cNvSpPr/>
          <p:nvPr/>
        </p:nvSpPr>
        <p:spPr>
          <a:xfrm>
            <a:off x="626683" y="2422743"/>
            <a:ext cx="3334949" cy="3492321"/>
          </a:xfrm>
          <a:custGeom>
            <a:avLst/>
            <a:gdLst>
              <a:gd name="connsiteX0" fmla="*/ 0 w 3334949"/>
              <a:gd name="connsiteY0" fmla="*/ 0 h 3492321"/>
              <a:gd name="connsiteX1" fmla="*/ 3334949 w 3334949"/>
              <a:gd name="connsiteY1" fmla="*/ 0 h 3492321"/>
              <a:gd name="connsiteX2" fmla="*/ 3334949 w 3334949"/>
              <a:gd name="connsiteY2" fmla="*/ 3492321 h 3492321"/>
              <a:gd name="connsiteX3" fmla="*/ 0 w 3334949"/>
              <a:gd name="connsiteY3" fmla="*/ 3492321 h 3492321"/>
              <a:gd name="connsiteX4" fmla="*/ 0 w 3334949"/>
              <a:gd name="connsiteY4" fmla="*/ 0 h 34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949" h="3492321">
                <a:moveTo>
                  <a:pt x="0" y="0"/>
                </a:moveTo>
                <a:lnTo>
                  <a:pt x="3334949" y="0"/>
                </a:lnTo>
                <a:lnTo>
                  <a:pt x="3334949" y="3492321"/>
                </a:lnTo>
                <a:lnTo>
                  <a:pt x="0" y="3492321"/>
                </a:lnTo>
                <a:lnTo>
                  <a:pt x="0" y="0"/>
                </a:lnTo>
                <a:close/>
              </a:path>
            </a:pathLst>
          </a:custGeom>
          <a:solidFill>
            <a:srgbClr val="DFF2FD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b="1" kern="1200" dirty="0">
                <a:latin typeface="Erste Book" panose="02000506000000020004" pitchFamily="50" charset="-18"/>
              </a:rPr>
              <a:t>Jednotný systém klasifikácie- taxonómia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1600" b="1" kern="1200" dirty="0">
              <a:latin typeface="Erste Book" panose="02000506000000020004" pitchFamily="50" charset="-18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Normy, značky pre udržateľné projekty - EU Green </a:t>
            </a:r>
            <a:r>
              <a:rPr lang="sk-SK" sz="1600" kern="1200" dirty="0" err="1">
                <a:solidFill>
                  <a:srgbClr val="00497B"/>
                </a:solidFill>
                <a:latin typeface="Erste Book" panose="02000506000000020004" pitchFamily="50" charset="-18"/>
              </a:rPr>
              <a:t>bond</a:t>
            </a:r>
            <a:r>
              <a:rPr lang="sk-SK" sz="160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 </a:t>
            </a:r>
            <a:r>
              <a:rPr lang="sk-SK" sz="1600" kern="1200" dirty="0" err="1">
                <a:solidFill>
                  <a:srgbClr val="00497B"/>
                </a:solidFill>
                <a:latin typeface="Erste Book" panose="02000506000000020004" pitchFamily="50" charset="-18"/>
              </a:rPr>
              <a:t>standards</a:t>
            </a:r>
            <a:endParaRPr lang="sk-SK" sz="700" b="1" kern="1200" dirty="0"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b="1" kern="1200" dirty="0"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b="1" kern="1200" dirty="0">
              <a:latin typeface="Erste Book" panose="02000506000000020004" pitchFamily="50" charset="-18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Podpora investovania do udržateľných projektov</a:t>
            </a: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b="0" i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Udržateľnosť v poradenstve - delegované akty k </a:t>
            </a:r>
            <a:r>
              <a:rPr lang="sk-SK" sz="1600" b="0" i="0" kern="1200" dirty="0" err="1">
                <a:solidFill>
                  <a:srgbClr val="00497B"/>
                </a:solidFill>
                <a:latin typeface="Erste Book" panose="02000506000000020004" pitchFamily="50" charset="-18"/>
              </a:rPr>
              <a:t>MiFID</a:t>
            </a:r>
            <a:r>
              <a:rPr lang="sk-SK" sz="1600" b="0" i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 II a IDD (</a:t>
            </a:r>
            <a:r>
              <a:rPr lang="sk-SK" sz="1600" b="0" i="0" kern="1200" dirty="0" err="1">
                <a:solidFill>
                  <a:srgbClr val="00497B"/>
                </a:solidFill>
                <a:latin typeface="Erste Book" panose="02000506000000020004" pitchFamily="50" charset="-18"/>
              </a:rPr>
              <a:t>Insurance</a:t>
            </a:r>
            <a:r>
              <a:rPr lang="sk-SK" sz="1600" b="0" i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 </a:t>
            </a:r>
            <a:r>
              <a:rPr lang="sk-SK" sz="1600" b="0" i="0" kern="1200" dirty="0" err="1">
                <a:solidFill>
                  <a:srgbClr val="00497B"/>
                </a:solidFill>
                <a:latin typeface="Erste Book" panose="02000506000000020004" pitchFamily="50" charset="-18"/>
              </a:rPr>
              <a:t>distribution</a:t>
            </a:r>
            <a:r>
              <a:rPr lang="sk-SK" sz="1600" b="0" i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 </a:t>
            </a:r>
            <a:r>
              <a:rPr lang="sk-SK" sz="1600" b="0" i="0" kern="1200" dirty="0" err="1">
                <a:solidFill>
                  <a:srgbClr val="00497B"/>
                </a:solidFill>
                <a:latin typeface="Erste Book" panose="02000506000000020004" pitchFamily="50" charset="-18"/>
              </a:rPr>
              <a:t>directive</a:t>
            </a:r>
            <a:r>
              <a:rPr lang="sk-SK" sz="1600" b="0" i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)</a:t>
            </a:r>
            <a:endParaRPr lang="sk-SK" sz="16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b="0" i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Referenčné hodnoty udržateľnosti</a:t>
            </a:r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DEB23C66-B684-448E-853D-651C9C0D99DB}"/>
              </a:ext>
            </a:extLst>
          </p:cNvPr>
          <p:cNvSpPr/>
          <p:nvPr/>
        </p:nvSpPr>
        <p:spPr>
          <a:xfrm>
            <a:off x="4428528" y="1779300"/>
            <a:ext cx="3334949" cy="647060"/>
          </a:xfrm>
          <a:custGeom>
            <a:avLst/>
            <a:gdLst>
              <a:gd name="connsiteX0" fmla="*/ 0 w 3334949"/>
              <a:gd name="connsiteY0" fmla="*/ 0 h 647060"/>
              <a:gd name="connsiteX1" fmla="*/ 3334949 w 3334949"/>
              <a:gd name="connsiteY1" fmla="*/ 0 h 647060"/>
              <a:gd name="connsiteX2" fmla="*/ 3334949 w 3334949"/>
              <a:gd name="connsiteY2" fmla="*/ 647060 h 647060"/>
              <a:gd name="connsiteX3" fmla="*/ 0 w 3334949"/>
              <a:gd name="connsiteY3" fmla="*/ 647060 h 647060"/>
              <a:gd name="connsiteX4" fmla="*/ 0 w 3334949"/>
              <a:gd name="connsiteY4" fmla="*/ 0 h 6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949" h="647060">
                <a:moveTo>
                  <a:pt x="0" y="0"/>
                </a:moveTo>
                <a:lnTo>
                  <a:pt x="3334949" y="0"/>
                </a:lnTo>
                <a:lnTo>
                  <a:pt x="3334949" y="647060"/>
                </a:lnTo>
                <a:lnTo>
                  <a:pt x="0" y="647060"/>
                </a:lnTo>
                <a:lnTo>
                  <a:pt x="0" y="0"/>
                </a:lnTo>
                <a:close/>
              </a:path>
            </a:pathLst>
          </a:custGeom>
          <a:solidFill>
            <a:srgbClr val="00497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k-SK" sz="2000" b="1" kern="1200" dirty="0">
                <a:latin typeface="Erste Book" panose="02000506000000020004" pitchFamily="50" charset="-18"/>
              </a:rPr>
              <a:t>Riadenie rizík</a:t>
            </a:r>
          </a:p>
        </p:txBody>
      </p:sp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EC8A5C84-2340-4E5E-8C36-3005E42E4F89}"/>
              </a:ext>
            </a:extLst>
          </p:cNvPr>
          <p:cNvSpPr/>
          <p:nvPr/>
        </p:nvSpPr>
        <p:spPr>
          <a:xfrm>
            <a:off x="4428528" y="2420888"/>
            <a:ext cx="3334949" cy="3492321"/>
          </a:xfrm>
          <a:custGeom>
            <a:avLst/>
            <a:gdLst>
              <a:gd name="connsiteX0" fmla="*/ 0 w 3334949"/>
              <a:gd name="connsiteY0" fmla="*/ 0 h 3492321"/>
              <a:gd name="connsiteX1" fmla="*/ 3334949 w 3334949"/>
              <a:gd name="connsiteY1" fmla="*/ 0 h 3492321"/>
              <a:gd name="connsiteX2" fmla="*/ 3334949 w 3334949"/>
              <a:gd name="connsiteY2" fmla="*/ 3492321 h 3492321"/>
              <a:gd name="connsiteX3" fmla="*/ 0 w 3334949"/>
              <a:gd name="connsiteY3" fmla="*/ 3492321 h 3492321"/>
              <a:gd name="connsiteX4" fmla="*/ 0 w 3334949"/>
              <a:gd name="connsiteY4" fmla="*/ 0 h 34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949" h="3492321">
                <a:moveTo>
                  <a:pt x="0" y="0"/>
                </a:moveTo>
                <a:lnTo>
                  <a:pt x="3334949" y="0"/>
                </a:lnTo>
                <a:lnTo>
                  <a:pt x="3334949" y="3492321"/>
                </a:lnTo>
                <a:lnTo>
                  <a:pt x="0" y="3492321"/>
                </a:lnTo>
                <a:lnTo>
                  <a:pt x="0" y="0"/>
                </a:lnTo>
                <a:close/>
              </a:path>
            </a:pathLst>
          </a:custGeom>
          <a:solidFill>
            <a:srgbClr val="DFF2FD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r>
              <a:rPr lang="sk-SK" sz="1600" kern="1200" dirty="0">
                <a:solidFill>
                  <a:srgbClr val="00497B"/>
                </a:solidFill>
                <a:latin typeface="Erste Book" panose="02000506000000020004" pitchFamily="50" charset="-18"/>
                <a:ea typeface="+mn-ea"/>
                <a:cs typeface="+mn-cs"/>
              </a:rPr>
              <a:t>Udržateľnosť v stanovení  úverových ratingov a prieskume trhu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  <a:ea typeface="+mn-ea"/>
              <a:cs typeface="+mn-cs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endParaRPr lang="sk-SK" sz="700" kern="1200" dirty="0">
              <a:solidFill>
                <a:srgbClr val="00497B"/>
              </a:solidFill>
              <a:latin typeface="Erste Book" panose="02000506000000020004" pitchFamily="50" charset="-18"/>
              <a:ea typeface="+mn-ea"/>
              <a:cs typeface="+mn-cs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r>
              <a:rPr lang="sk-SK" sz="1600" b="1" kern="1200" dirty="0">
                <a:solidFill>
                  <a:schemeClr val="tx1"/>
                </a:solidFill>
                <a:latin typeface="Erste Book" panose="02000506000000020004" pitchFamily="50" charset="-18"/>
              </a:rPr>
              <a:t>Zverejnenie začlenenia rizík ohrozujúcich udržateľnosť - SFDR</a:t>
            </a:r>
            <a:endParaRPr lang="sk-SK" sz="1600" kern="1200" dirty="0">
              <a:solidFill>
                <a:srgbClr val="00497B"/>
              </a:solidFill>
              <a:latin typeface="Erste Book" panose="02000506000000020004" pitchFamily="50" charset="-18"/>
              <a:ea typeface="+mn-ea"/>
              <a:cs typeface="+mn-cs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endParaRPr lang="sk-SK" sz="600" kern="1200" dirty="0">
              <a:solidFill>
                <a:srgbClr val="00497B"/>
              </a:solidFill>
              <a:latin typeface="Erste Book" panose="02000506000000020004" pitchFamily="50" charset="-18"/>
              <a:ea typeface="+mn-ea"/>
              <a:cs typeface="+mn-cs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endParaRPr lang="sk-SK" sz="600" kern="1200" dirty="0">
              <a:solidFill>
                <a:srgbClr val="00497B"/>
              </a:solidFill>
              <a:latin typeface="Erste Book" panose="02000506000000020004" pitchFamily="50" charset="-18"/>
              <a:ea typeface="+mn-ea"/>
              <a:cs typeface="+mn-cs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alibri"/>
              <a:buAutoNum type="arabicPeriod"/>
            </a:pPr>
            <a:r>
              <a:rPr lang="sk-SK" sz="1600" kern="1200" dirty="0">
                <a:solidFill>
                  <a:srgbClr val="00497B"/>
                </a:solidFill>
                <a:latin typeface="Erste Book" panose="02000506000000020004" pitchFamily="50" charset="-18"/>
                <a:ea typeface="+mn-ea"/>
                <a:cs typeface="+mn-cs"/>
              </a:rPr>
              <a:t>Požiadavky pre banky a poisťovacie spoločnosti na obozretnosť</a:t>
            </a:r>
          </a:p>
          <a:p>
            <a:pPr marL="17145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sk-SK" sz="1600" b="1" kern="1200" dirty="0">
              <a:solidFill>
                <a:schemeClr val="tx1"/>
              </a:solidFill>
              <a:latin typeface="Erste Book" panose="02000506000000020004" pitchFamily="50" charset="-18"/>
            </a:endParaRPr>
          </a:p>
        </p:txBody>
      </p:sp>
      <p:sp>
        <p:nvSpPr>
          <p:cNvPr id="14" name="Voľný tvar: obrazec 13">
            <a:extLst>
              <a:ext uri="{FF2B5EF4-FFF2-40B4-BE49-F238E27FC236}">
                <a16:creationId xmlns:a16="http://schemas.microsoft.com/office/drawing/2014/main" id="{FB9317A6-57CF-4D45-97A9-17DAC2AC2E7A}"/>
              </a:ext>
            </a:extLst>
          </p:cNvPr>
          <p:cNvSpPr/>
          <p:nvPr/>
        </p:nvSpPr>
        <p:spPr>
          <a:xfrm>
            <a:off x="8220810" y="1761148"/>
            <a:ext cx="3334949" cy="647060"/>
          </a:xfrm>
          <a:custGeom>
            <a:avLst/>
            <a:gdLst>
              <a:gd name="connsiteX0" fmla="*/ 0 w 3334949"/>
              <a:gd name="connsiteY0" fmla="*/ 0 h 647060"/>
              <a:gd name="connsiteX1" fmla="*/ 3334949 w 3334949"/>
              <a:gd name="connsiteY1" fmla="*/ 0 h 647060"/>
              <a:gd name="connsiteX2" fmla="*/ 3334949 w 3334949"/>
              <a:gd name="connsiteY2" fmla="*/ 647060 h 647060"/>
              <a:gd name="connsiteX3" fmla="*/ 0 w 3334949"/>
              <a:gd name="connsiteY3" fmla="*/ 647060 h 647060"/>
              <a:gd name="connsiteX4" fmla="*/ 0 w 3334949"/>
              <a:gd name="connsiteY4" fmla="*/ 0 h 6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949" h="647060">
                <a:moveTo>
                  <a:pt x="0" y="0"/>
                </a:moveTo>
                <a:lnTo>
                  <a:pt x="3334949" y="0"/>
                </a:lnTo>
                <a:lnTo>
                  <a:pt x="3334949" y="647060"/>
                </a:lnTo>
                <a:lnTo>
                  <a:pt x="0" y="647060"/>
                </a:lnTo>
                <a:lnTo>
                  <a:pt x="0" y="0"/>
                </a:lnTo>
                <a:close/>
              </a:path>
            </a:pathLst>
          </a:custGeom>
          <a:solidFill>
            <a:srgbClr val="00497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k-SK" sz="2000" b="1" kern="1200" dirty="0">
                <a:latin typeface="Erste Book" panose="02000506000000020004" pitchFamily="50" charset="-18"/>
              </a:rPr>
              <a:t>Transparentnosť a dlhodobý aspekt</a:t>
            </a:r>
          </a:p>
        </p:txBody>
      </p:sp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4DB25ED9-1246-4719-8585-8E8441C68236}"/>
              </a:ext>
            </a:extLst>
          </p:cNvPr>
          <p:cNvSpPr/>
          <p:nvPr/>
        </p:nvSpPr>
        <p:spPr>
          <a:xfrm>
            <a:off x="8230370" y="2420888"/>
            <a:ext cx="3334949" cy="3492321"/>
          </a:xfrm>
          <a:custGeom>
            <a:avLst/>
            <a:gdLst>
              <a:gd name="connsiteX0" fmla="*/ 0 w 3334949"/>
              <a:gd name="connsiteY0" fmla="*/ 0 h 3492321"/>
              <a:gd name="connsiteX1" fmla="*/ 3334949 w 3334949"/>
              <a:gd name="connsiteY1" fmla="*/ 0 h 3492321"/>
              <a:gd name="connsiteX2" fmla="*/ 3334949 w 3334949"/>
              <a:gd name="connsiteY2" fmla="*/ 3492321 h 3492321"/>
              <a:gd name="connsiteX3" fmla="*/ 0 w 3334949"/>
              <a:gd name="connsiteY3" fmla="*/ 3492321 h 3492321"/>
              <a:gd name="connsiteX4" fmla="*/ 0 w 3334949"/>
              <a:gd name="connsiteY4" fmla="*/ 0 h 349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949" h="3492321">
                <a:moveTo>
                  <a:pt x="0" y="0"/>
                </a:moveTo>
                <a:lnTo>
                  <a:pt x="3334949" y="0"/>
                </a:lnTo>
                <a:lnTo>
                  <a:pt x="3334949" y="3492321"/>
                </a:lnTo>
                <a:lnTo>
                  <a:pt x="0" y="3492321"/>
                </a:lnTo>
                <a:lnTo>
                  <a:pt x="0" y="0"/>
                </a:lnTo>
                <a:close/>
              </a:path>
            </a:pathLst>
          </a:custGeom>
          <a:solidFill>
            <a:srgbClr val="DFF2FD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338" tIns="37338" rIns="49784" bIns="56007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b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Zverejňovanie informácií a účtovníctvo</a:t>
            </a: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b="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sk-SK" sz="700" b="0" kern="1200" dirty="0">
              <a:solidFill>
                <a:srgbClr val="00497B"/>
              </a:solidFill>
              <a:latin typeface="Erste Book" panose="02000506000000020004" pitchFamily="50" charset="-18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sk-SK" sz="1600" b="0" kern="1200" dirty="0">
                <a:solidFill>
                  <a:srgbClr val="00497B"/>
                </a:solidFill>
                <a:latin typeface="Erste Book" panose="02000506000000020004" pitchFamily="50" charset="-18"/>
              </a:rPr>
              <a:t>Správa a riadenie spoločností a neprimeraný krátkodobý výhľad kapitálových trhov</a:t>
            </a:r>
          </a:p>
        </p:txBody>
      </p:sp>
    </p:spTree>
    <p:extLst>
      <p:ext uri="{BB962C8B-B14F-4D97-AF65-F5344CB8AC3E}">
        <p14:creationId xmlns:p14="http://schemas.microsoft.com/office/powerpoint/2010/main" val="17911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dĺžnik: zaoblené rohy 48">
            <a:extLst>
              <a:ext uri="{FF2B5EF4-FFF2-40B4-BE49-F238E27FC236}">
                <a16:creationId xmlns:a16="http://schemas.microsoft.com/office/drawing/2014/main" id="{5F906E4B-93DA-4EC8-B06E-4AB5FD2DD9F1}"/>
              </a:ext>
            </a:extLst>
          </p:cNvPr>
          <p:cNvSpPr/>
          <p:nvPr/>
        </p:nvSpPr>
        <p:spPr>
          <a:xfrm>
            <a:off x="603121" y="4030881"/>
            <a:ext cx="11108924" cy="12393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F286FF-CF53-44B1-A4DB-68BCEA50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sk-SK" dirty="0">
                <a:latin typeface="Erste Bold" panose="02000506000000020004" pitchFamily="50" charset="-18"/>
              </a:rPr>
              <a:t>Zverejnenia podľa SFDR – Level 1 </a:t>
            </a:r>
            <a:br>
              <a:rPr lang="sk-SK" dirty="0">
                <a:latin typeface="Erste Bold" panose="02000506000000020004" pitchFamily="50" charset="-18"/>
              </a:rPr>
            </a:br>
            <a:r>
              <a:rPr lang="sk-SK" sz="2800" b="0" dirty="0">
                <a:latin typeface="Erste Bold" panose="02000506000000020004" pitchFamily="50" charset="-18"/>
              </a:rPr>
              <a:t>(</a:t>
            </a:r>
            <a:r>
              <a:rPr lang="sk-SK" sz="2800" b="0" dirty="0" err="1">
                <a:latin typeface="Erste Bold" panose="02000506000000020004" pitchFamily="50" charset="-18"/>
              </a:rPr>
              <a:t>Sustainable</a:t>
            </a:r>
            <a:r>
              <a:rPr lang="sk-SK" sz="2800" b="0" dirty="0">
                <a:latin typeface="Erste Bold" panose="02000506000000020004" pitchFamily="50" charset="-18"/>
              </a:rPr>
              <a:t> </a:t>
            </a:r>
            <a:r>
              <a:rPr lang="sk-SK" sz="2800" b="0" dirty="0" err="1">
                <a:latin typeface="Erste Bold" panose="02000506000000020004" pitchFamily="50" charset="-18"/>
              </a:rPr>
              <a:t>Finance</a:t>
            </a:r>
            <a:r>
              <a:rPr lang="sk-SK" sz="2800" b="0" dirty="0">
                <a:latin typeface="Erste Bold" panose="02000506000000020004" pitchFamily="50" charset="-18"/>
              </a:rPr>
              <a:t> </a:t>
            </a:r>
            <a:r>
              <a:rPr lang="sk-SK" sz="2800" b="0" dirty="0" err="1">
                <a:latin typeface="Erste Bold" panose="02000506000000020004" pitchFamily="50" charset="-18"/>
              </a:rPr>
              <a:t>Disclosure</a:t>
            </a:r>
            <a:r>
              <a:rPr lang="sk-SK" sz="2800" b="0" dirty="0">
                <a:latin typeface="Erste Bold" panose="02000506000000020004" pitchFamily="50" charset="-18"/>
              </a:rPr>
              <a:t> </a:t>
            </a:r>
            <a:r>
              <a:rPr lang="sk-SK" sz="2800" b="0" dirty="0" err="1">
                <a:latin typeface="Erste Bold" panose="02000506000000020004" pitchFamily="50" charset="-18"/>
              </a:rPr>
              <a:t>Regulation</a:t>
            </a:r>
            <a:r>
              <a:rPr lang="sk-SK" sz="2800" b="0" dirty="0">
                <a:latin typeface="Erste Bold" panose="02000506000000020004" pitchFamily="50" charset="-18"/>
              </a:rPr>
              <a:t>)</a:t>
            </a:r>
            <a:endParaRPr lang="sk-SK" b="0" dirty="0">
              <a:latin typeface="Erste Bold" panose="02000506000000020004" pitchFamily="50" charset="-18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0C98921-34B5-435B-992C-A0419F224451}"/>
              </a:ext>
            </a:extLst>
          </p:cNvPr>
          <p:cNvGrpSpPr/>
          <p:nvPr/>
        </p:nvGrpSpPr>
        <p:grpSpPr>
          <a:xfrm>
            <a:off x="5871238" y="3054676"/>
            <a:ext cx="1463998" cy="835655"/>
            <a:chOff x="4350943" y="805878"/>
            <a:chExt cx="1656415" cy="811484"/>
          </a:xfrm>
          <a:solidFill>
            <a:schemeClr val="bg1">
              <a:lumMod val="75000"/>
            </a:schemeClr>
          </a:solidFill>
        </p:grpSpPr>
        <p:sp>
          <p:nvSpPr>
            <p:cNvPr id="33" name="Obdĺžnik 32">
              <a:extLst>
                <a:ext uri="{FF2B5EF4-FFF2-40B4-BE49-F238E27FC236}">
                  <a16:creationId xmlns:a16="http://schemas.microsoft.com/office/drawing/2014/main" id="{1705D269-B8F7-4EAA-9E24-50473559455F}"/>
                </a:ext>
              </a:extLst>
            </p:cNvPr>
            <p:cNvSpPr/>
            <p:nvPr/>
          </p:nvSpPr>
          <p:spPr>
            <a:xfrm>
              <a:off x="4652707" y="805878"/>
              <a:ext cx="1354651" cy="811484"/>
            </a:xfrm>
            <a:prstGeom prst="rect">
              <a:avLst/>
            </a:prstGeom>
            <a:grpFill/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36000" anchor="t" anchorCtr="0"/>
            <a:lstStyle/>
            <a:p>
              <a:endParaRPr lang="sk-SK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  <p:sp>
          <p:nvSpPr>
            <p:cNvPr id="34" name="BlokTextu 33">
              <a:extLst>
                <a:ext uri="{FF2B5EF4-FFF2-40B4-BE49-F238E27FC236}">
                  <a16:creationId xmlns:a16="http://schemas.microsoft.com/office/drawing/2014/main" id="{A725D8B6-622B-4051-924B-BD43D5C07ABB}"/>
                </a:ext>
              </a:extLst>
            </p:cNvPr>
            <p:cNvSpPr txBox="1"/>
            <p:nvPr/>
          </p:nvSpPr>
          <p:spPr>
            <a:xfrm>
              <a:off x="4350943" y="805878"/>
              <a:ext cx="1656415" cy="8114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36000" rIns="5715" bIns="5715" numCol="1" spcCol="1270" anchor="t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000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Nezačleňuje</a:t>
              </a:r>
              <a:endParaRPr lang="sk-SK" sz="1600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(čl.6)</a:t>
              </a: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FCD53C8-4068-49BE-9AFC-82AE76BFB18F}"/>
              </a:ext>
            </a:extLst>
          </p:cNvPr>
          <p:cNvGrpSpPr/>
          <p:nvPr/>
        </p:nvGrpSpPr>
        <p:grpSpPr>
          <a:xfrm>
            <a:off x="4971938" y="4139196"/>
            <a:ext cx="1551582" cy="1017123"/>
            <a:chOff x="2574392" y="2025063"/>
            <a:chExt cx="1086345" cy="543172"/>
          </a:xfrm>
          <a:solidFill>
            <a:schemeClr val="bg1">
              <a:lumMod val="85000"/>
            </a:schemeClr>
          </a:solidFill>
        </p:grpSpPr>
        <p:sp>
          <p:nvSpPr>
            <p:cNvPr id="31" name="Obdĺžnik 30">
              <a:extLst>
                <a:ext uri="{FF2B5EF4-FFF2-40B4-BE49-F238E27FC236}">
                  <a16:creationId xmlns:a16="http://schemas.microsoft.com/office/drawing/2014/main" id="{9A094F46-FCDC-446B-9D4F-8F03EFD18DD3}"/>
                </a:ext>
              </a:extLst>
            </p:cNvPr>
            <p:cNvSpPr/>
            <p:nvPr/>
          </p:nvSpPr>
          <p:spPr>
            <a:xfrm>
              <a:off x="2574392" y="2025063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80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  <p:sp>
          <p:nvSpPr>
            <p:cNvPr id="32" name="BlokTextu 31">
              <a:extLst>
                <a:ext uri="{FF2B5EF4-FFF2-40B4-BE49-F238E27FC236}">
                  <a16:creationId xmlns:a16="http://schemas.microsoft.com/office/drawing/2014/main" id="{712967EC-E2C8-4CDB-ADB4-51AF133D09ED}"/>
                </a:ext>
              </a:extLst>
            </p:cNvPr>
            <p:cNvSpPr txBox="1"/>
            <p:nvPr/>
          </p:nvSpPr>
          <p:spPr>
            <a:xfrm>
              <a:off x="2574392" y="2025063"/>
              <a:ext cx="1086345" cy="5431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4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V</a:t>
              </a:r>
              <a:r>
                <a:rPr lang="sk-SK" sz="1400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plyv rizík na výnos produktu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8807D72-5689-4331-81AA-ECA6170D0781}"/>
              </a:ext>
            </a:extLst>
          </p:cNvPr>
          <p:cNvGrpSpPr/>
          <p:nvPr/>
        </p:nvGrpSpPr>
        <p:grpSpPr>
          <a:xfrm>
            <a:off x="6663871" y="4120185"/>
            <a:ext cx="1551583" cy="1017123"/>
            <a:chOff x="3654513" y="2025063"/>
            <a:chExt cx="1086345" cy="543172"/>
          </a:xfrm>
          <a:solidFill>
            <a:schemeClr val="bg1">
              <a:lumMod val="85000"/>
            </a:schemeClr>
          </a:solidFill>
        </p:grpSpPr>
        <p:sp>
          <p:nvSpPr>
            <p:cNvPr id="29" name="Obdĺžnik 28">
              <a:extLst>
                <a:ext uri="{FF2B5EF4-FFF2-40B4-BE49-F238E27FC236}">
                  <a16:creationId xmlns:a16="http://schemas.microsoft.com/office/drawing/2014/main" id="{F80BCC63-6DE6-4CD5-9F0E-B7886B428035}"/>
                </a:ext>
              </a:extLst>
            </p:cNvPr>
            <p:cNvSpPr/>
            <p:nvPr/>
          </p:nvSpPr>
          <p:spPr>
            <a:xfrm>
              <a:off x="3654513" y="2025063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80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  <p:sp>
          <p:nvSpPr>
            <p:cNvPr id="30" name="BlokTextu 29">
              <a:extLst>
                <a:ext uri="{FF2B5EF4-FFF2-40B4-BE49-F238E27FC236}">
                  <a16:creationId xmlns:a16="http://schemas.microsoft.com/office/drawing/2014/main" id="{CE73CFDB-DA3F-4400-867A-AD1A45A253C8}"/>
                </a:ext>
              </a:extLst>
            </p:cNvPr>
            <p:cNvSpPr txBox="1"/>
            <p:nvPr/>
          </p:nvSpPr>
          <p:spPr>
            <a:xfrm>
              <a:off x="3654513" y="2025063"/>
              <a:ext cx="1086345" cy="5431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400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Posúdenie nepriaznivých vplyvov na faktory udržateľnosti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955AE09-6272-4653-8055-9EA3AD2C8570}"/>
              </a:ext>
            </a:extLst>
          </p:cNvPr>
          <p:cNvGrpSpPr/>
          <p:nvPr/>
        </p:nvGrpSpPr>
        <p:grpSpPr>
          <a:xfrm>
            <a:off x="8438314" y="3051968"/>
            <a:ext cx="1639339" cy="841069"/>
            <a:chOff x="6129985" y="803250"/>
            <a:chExt cx="1395552" cy="81674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5" name="Obdĺžnik 24">
              <a:extLst>
                <a:ext uri="{FF2B5EF4-FFF2-40B4-BE49-F238E27FC236}">
                  <a16:creationId xmlns:a16="http://schemas.microsoft.com/office/drawing/2014/main" id="{B13313C4-C408-4437-9033-878003FF2FDE}"/>
                </a:ext>
              </a:extLst>
            </p:cNvPr>
            <p:cNvSpPr/>
            <p:nvPr/>
          </p:nvSpPr>
          <p:spPr>
            <a:xfrm>
              <a:off x="6129985" y="803250"/>
              <a:ext cx="1395552" cy="81674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tIns="36000" anchor="t" anchorCtr="0"/>
            <a:lstStyle/>
            <a:p>
              <a:endParaRPr lang="sk-SK">
                <a:latin typeface="Erste Book" panose="02000506000000020004" pitchFamily="50" charset="-18"/>
              </a:endParaRPr>
            </a:p>
          </p:txBody>
        </p:sp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7E2CA61C-DF67-44FC-8A88-B79D426D7961}"/>
                </a:ext>
              </a:extLst>
            </p:cNvPr>
            <p:cNvSpPr txBox="1"/>
            <p:nvPr/>
          </p:nvSpPr>
          <p:spPr>
            <a:xfrm>
              <a:off x="6129985" y="803250"/>
              <a:ext cx="1395552" cy="8167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000" rIns="0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000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Vlastnosti</a:t>
              </a:r>
              <a:endParaRPr lang="sk-SK" sz="2000" b="1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b="1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(čl.8)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3D1D9F98-C9F5-4968-BC97-94500E79BE44}"/>
              </a:ext>
            </a:extLst>
          </p:cNvPr>
          <p:cNvGrpSpPr/>
          <p:nvPr/>
        </p:nvGrpSpPr>
        <p:grpSpPr>
          <a:xfrm>
            <a:off x="8438314" y="4136164"/>
            <a:ext cx="1647654" cy="1023816"/>
            <a:chOff x="6327108" y="1823855"/>
            <a:chExt cx="1086345" cy="54317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3" name="Obdĺžnik 22">
              <a:extLst>
                <a:ext uri="{FF2B5EF4-FFF2-40B4-BE49-F238E27FC236}">
                  <a16:creationId xmlns:a16="http://schemas.microsoft.com/office/drawing/2014/main" id="{E730E5EE-D9F0-4249-B2B6-A986ACB43579}"/>
                </a:ext>
              </a:extLst>
            </p:cNvPr>
            <p:cNvSpPr/>
            <p:nvPr/>
          </p:nvSpPr>
          <p:spPr>
            <a:xfrm>
              <a:off x="6327108" y="1823855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400">
                <a:latin typeface="Erste Book" panose="02000506000000020004" pitchFamily="50" charset="-18"/>
              </a:endParaRPr>
            </a:p>
          </p:txBody>
        </p:sp>
        <p:sp>
          <p:nvSpPr>
            <p:cNvPr id="24" name="BlokTextu 23">
              <a:extLst>
                <a:ext uri="{FF2B5EF4-FFF2-40B4-BE49-F238E27FC236}">
                  <a16:creationId xmlns:a16="http://schemas.microsoft.com/office/drawing/2014/main" id="{63BA734E-4008-4265-9294-C55A278F4737}"/>
                </a:ext>
              </a:extLst>
            </p:cNvPr>
            <p:cNvSpPr txBox="1"/>
            <p:nvPr/>
          </p:nvSpPr>
          <p:spPr>
            <a:xfrm>
              <a:off x="6327108" y="1823855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DA36B39-0D22-48B3-9C4C-F6CA7FF2114B}"/>
              </a:ext>
            </a:extLst>
          </p:cNvPr>
          <p:cNvGrpSpPr/>
          <p:nvPr/>
        </p:nvGrpSpPr>
        <p:grpSpPr>
          <a:xfrm>
            <a:off x="10047338" y="3048640"/>
            <a:ext cx="1632417" cy="835655"/>
            <a:chOff x="7614683" y="805878"/>
            <a:chExt cx="1338095" cy="811484"/>
          </a:xfrm>
          <a:solidFill>
            <a:schemeClr val="accent3">
              <a:lumMod val="75000"/>
            </a:schemeClr>
          </a:solidFill>
        </p:grpSpPr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2D94702C-72CB-4574-9348-68384FAA4BA0}"/>
                </a:ext>
              </a:extLst>
            </p:cNvPr>
            <p:cNvSpPr/>
            <p:nvPr/>
          </p:nvSpPr>
          <p:spPr>
            <a:xfrm>
              <a:off x="7614683" y="805878"/>
              <a:ext cx="1338095" cy="811484"/>
            </a:xfrm>
            <a:prstGeom prst="rect">
              <a:avLst/>
            </a:prstGeom>
            <a:grpFill/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72000" anchor="t" anchorCtr="0"/>
            <a:lstStyle/>
            <a:p>
              <a:endParaRPr lang="sk-SK">
                <a:latin typeface="Erste Book" panose="02000506000000020004" pitchFamily="50" charset="-18"/>
              </a:endParaRP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73FA5482-B054-46FE-B7A0-506DAE91AB51}"/>
                </a:ext>
              </a:extLst>
            </p:cNvPr>
            <p:cNvSpPr txBox="1"/>
            <p:nvPr/>
          </p:nvSpPr>
          <p:spPr>
            <a:xfrm>
              <a:off x="7614683" y="805878"/>
              <a:ext cx="1338095" cy="8114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72000" rIns="12065" bIns="1206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000" b="1" kern="1200" dirty="0">
                  <a:latin typeface="Erste Book" panose="02000506000000020004" pitchFamily="50" charset="-18"/>
                </a:rPr>
                <a:t>Ciele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b="1" dirty="0">
                  <a:latin typeface="Erste Book" panose="02000506000000020004" pitchFamily="50" charset="-18"/>
                </a:rPr>
                <a:t>(čl.9)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4BF63AC-EB24-476B-BC43-9745BAEE271B}"/>
              </a:ext>
            </a:extLst>
          </p:cNvPr>
          <p:cNvGrpSpPr/>
          <p:nvPr/>
        </p:nvGrpSpPr>
        <p:grpSpPr>
          <a:xfrm>
            <a:off x="10066250" y="4127500"/>
            <a:ext cx="1619151" cy="1009908"/>
            <a:chOff x="7949207" y="1845495"/>
            <a:chExt cx="1086345" cy="543172"/>
          </a:xfrm>
          <a:solidFill>
            <a:schemeClr val="accent3">
              <a:lumMod val="75000"/>
            </a:schemeClr>
          </a:solidFill>
        </p:grpSpPr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1C1B4DC6-5E31-44EC-A28A-DA0DF4D51474}"/>
                </a:ext>
              </a:extLst>
            </p:cNvPr>
            <p:cNvSpPr/>
            <p:nvPr/>
          </p:nvSpPr>
          <p:spPr>
            <a:xfrm>
              <a:off x="7949207" y="1845495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400">
                <a:latin typeface="Erste Book" panose="02000506000000020004" pitchFamily="50" charset="-18"/>
              </a:endParaRP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B79CE716-D5A0-4DC4-9697-1E243CC24645}"/>
                </a:ext>
              </a:extLst>
            </p:cNvPr>
            <p:cNvSpPr txBox="1"/>
            <p:nvPr/>
          </p:nvSpPr>
          <p:spPr>
            <a:xfrm>
              <a:off x="7949207" y="1845495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 dirty="0">
                <a:latin typeface="Erste Book" panose="02000506000000020004" pitchFamily="50" charset="-18"/>
              </a:endParaRP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9ECDFE89-78FA-4D38-B02F-0721522139FE}"/>
              </a:ext>
            </a:extLst>
          </p:cNvPr>
          <p:cNvGrpSpPr/>
          <p:nvPr/>
        </p:nvGrpSpPr>
        <p:grpSpPr>
          <a:xfrm>
            <a:off x="981893" y="4144399"/>
            <a:ext cx="1303378" cy="993008"/>
            <a:chOff x="2574392" y="2025063"/>
            <a:chExt cx="1086346" cy="543172"/>
          </a:xfrm>
          <a:solidFill>
            <a:srgbClr val="BCE4FA"/>
          </a:solidFill>
        </p:grpSpPr>
        <p:sp>
          <p:nvSpPr>
            <p:cNvPr id="38" name="Obdĺžnik 37">
              <a:extLst>
                <a:ext uri="{FF2B5EF4-FFF2-40B4-BE49-F238E27FC236}">
                  <a16:creationId xmlns:a16="http://schemas.microsoft.com/office/drawing/2014/main" id="{E47BA5C9-F82C-47AF-A593-3B76F6C1A24C}"/>
                </a:ext>
              </a:extLst>
            </p:cNvPr>
            <p:cNvSpPr/>
            <p:nvPr/>
          </p:nvSpPr>
          <p:spPr>
            <a:xfrm>
              <a:off x="2574392" y="2025063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400">
                <a:latin typeface="Erste Book" panose="02000506000000020004" pitchFamily="50" charset="-18"/>
              </a:endParaRPr>
            </a:p>
          </p:txBody>
        </p:sp>
        <p:sp>
          <p:nvSpPr>
            <p:cNvPr id="39" name="BlokTextu 38">
              <a:extLst>
                <a:ext uri="{FF2B5EF4-FFF2-40B4-BE49-F238E27FC236}">
                  <a16:creationId xmlns:a16="http://schemas.microsoft.com/office/drawing/2014/main" id="{1E5D412A-136C-4D8A-86BB-38A04E7C6832}"/>
                </a:ext>
              </a:extLst>
            </p:cNvPr>
            <p:cNvSpPr txBox="1"/>
            <p:nvPr/>
          </p:nvSpPr>
          <p:spPr>
            <a:xfrm>
              <a:off x="2574393" y="2025063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2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O začlenení rizík ohrozujúcich udržateľnosť</a:t>
              </a:r>
              <a:r>
                <a:rPr lang="sk-SK" sz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 do investičného procesu </a:t>
              </a:r>
              <a:endParaRPr lang="sk-SK" sz="1200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BECF2156-1B14-437E-BB93-63472A885DB9}"/>
              </a:ext>
            </a:extLst>
          </p:cNvPr>
          <p:cNvGrpSpPr/>
          <p:nvPr/>
        </p:nvGrpSpPr>
        <p:grpSpPr>
          <a:xfrm>
            <a:off x="2303653" y="4144400"/>
            <a:ext cx="1303377" cy="993008"/>
            <a:chOff x="2574392" y="2025063"/>
            <a:chExt cx="1086345" cy="5431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4" name="Obdĺžnik 43">
              <a:extLst>
                <a:ext uri="{FF2B5EF4-FFF2-40B4-BE49-F238E27FC236}">
                  <a16:creationId xmlns:a16="http://schemas.microsoft.com/office/drawing/2014/main" id="{426B4571-C491-4775-BEF5-947B4A112B13}"/>
                </a:ext>
              </a:extLst>
            </p:cNvPr>
            <p:cNvSpPr/>
            <p:nvPr/>
          </p:nvSpPr>
          <p:spPr>
            <a:xfrm>
              <a:off x="2574392" y="2025063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000">
                <a:latin typeface="Erste Book" panose="02000506000000020004" pitchFamily="50" charset="-18"/>
              </a:endParaRPr>
            </a:p>
          </p:txBody>
        </p:sp>
        <p:sp>
          <p:nvSpPr>
            <p:cNvPr id="45" name="BlokTextu 44">
              <a:extLst>
                <a:ext uri="{FF2B5EF4-FFF2-40B4-BE49-F238E27FC236}">
                  <a16:creationId xmlns:a16="http://schemas.microsoft.com/office/drawing/2014/main" id="{BC693886-6F8F-4DF8-B5E3-0686B679DDB0}"/>
                </a:ext>
              </a:extLst>
            </p:cNvPr>
            <p:cNvSpPr txBox="1"/>
            <p:nvPr/>
          </p:nvSpPr>
          <p:spPr>
            <a:xfrm>
              <a:off x="2599783" y="2025063"/>
              <a:ext cx="1060954" cy="543172"/>
            </a:xfrm>
            <a:prstGeom prst="rect">
              <a:avLst/>
            </a:prstGeom>
            <a:solidFill>
              <a:srgbClr val="BCE4F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>
              <a:defPPr>
                <a:defRPr lang="de-DE"/>
              </a:defPPr>
              <a:lvl1pPr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050"/>
              </a:lvl1pPr>
            </a:lstStyle>
            <a:p>
              <a:r>
                <a:rPr lang="sk-SK" sz="11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O  nepriaznivých vplyvoch </a:t>
              </a:r>
              <a:r>
                <a:rPr lang="sk-SK" sz="11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investičných rozhodnutí na faktory udržateľnosti</a:t>
              </a:r>
            </a:p>
          </p:txBody>
        </p: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3307BFAA-F223-42C7-BB89-8B1B95794B4F}"/>
              </a:ext>
            </a:extLst>
          </p:cNvPr>
          <p:cNvGrpSpPr/>
          <p:nvPr/>
        </p:nvGrpSpPr>
        <p:grpSpPr>
          <a:xfrm>
            <a:off x="3637494" y="4144399"/>
            <a:ext cx="1086346" cy="993008"/>
            <a:chOff x="2574392" y="2025063"/>
            <a:chExt cx="1086345" cy="543172"/>
          </a:xfrm>
          <a:solidFill>
            <a:srgbClr val="BCE4FA"/>
          </a:solidFill>
        </p:grpSpPr>
        <p:sp>
          <p:nvSpPr>
            <p:cNvPr id="47" name="Obdĺžnik 46">
              <a:extLst>
                <a:ext uri="{FF2B5EF4-FFF2-40B4-BE49-F238E27FC236}">
                  <a16:creationId xmlns:a16="http://schemas.microsoft.com/office/drawing/2014/main" id="{C4B8133C-B06D-4F91-BADF-4F7B0E02894C}"/>
                </a:ext>
              </a:extLst>
            </p:cNvPr>
            <p:cNvSpPr/>
            <p:nvPr/>
          </p:nvSpPr>
          <p:spPr>
            <a:xfrm>
              <a:off x="2574392" y="2025063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000">
                <a:latin typeface="Erste Book" panose="02000506000000020004" pitchFamily="50" charset="-18"/>
              </a:endParaRPr>
            </a:p>
          </p:txBody>
        </p:sp>
        <p:sp>
          <p:nvSpPr>
            <p:cNvPr id="48" name="BlokTextu 47">
              <a:extLst>
                <a:ext uri="{FF2B5EF4-FFF2-40B4-BE49-F238E27FC236}">
                  <a16:creationId xmlns:a16="http://schemas.microsoft.com/office/drawing/2014/main" id="{5B9163E9-51A9-490F-8D61-269B174F5735}"/>
                </a:ext>
              </a:extLst>
            </p:cNvPr>
            <p:cNvSpPr txBox="1"/>
            <p:nvPr/>
          </p:nvSpPr>
          <p:spPr>
            <a:xfrm>
              <a:off x="2574392" y="2025063"/>
              <a:ext cx="1086344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>
              <a:defPPr>
                <a:defRPr lang="de-DE"/>
              </a:defPPr>
              <a:lvl1pPr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050"/>
              </a:lvl1pPr>
            </a:lstStyle>
            <a:p>
              <a:r>
                <a:rPr lang="sk-SK" sz="12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Odmeňovania </a:t>
              </a:r>
            </a:p>
          </p:txBody>
        </p:sp>
      </p:grpSp>
      <p:sp>
        <p:nvSpPr>
          <p:cNvPr id="54" name="BlokTextu 53">
            <a:extLst>
              <a:ext uri="{FF2B5EF4-FFF2-40B4-BE49-F238E27FC236}">
                <a16:creationId xmlns:a16="http://schemas.microsoft.com/office/drawing/2014/main" id="{2975E990-0980-4950-821E-6EF0CEC8B33B}"/>
              </a:ext>
            </a:extLst>
          </p:cNvPr>
          <p:cNvSpPr txBox="1"/>
          <p:nvPr/>
        </p:nvSpPr>
        <p:spPr>
          <a:xfrm rot="16200000">
            <a:off x="278603" y="4388715"/>
            <a:ext cx="96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Erste Book" panose="02000506000000020004" pitchFamily="50" charset="-18"/>
              </a:rPr>
              <a:t>LEVEL 1</a:t>
            </a: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4ACF8270-8798-4EB3-A444-7E443E373F56}"/>
              </a:ext>
            </a:extLst>
          </p:cNvPr>
          <p:cNvGrpSpPr/>
          <p:nvPr/>
        </p:nvGrpSpPr>
        <p:grpSpPr>
          <a:xfrm>
            <a:off x="4872813" y="2258621"/>
            <a:ext cx="6815475" cy="457978"/>
            <a:chOff x="6794563" y="35458"/>
            <a:chExt cx="1086345" cy="543172"/>
          </a:xfrm>
          <a:gradFill flip="none" rotWithShape="1">
            <a:gsLst>
              <a:gs pos="19000">
                <a:schemeClr val="accent3">
                  <a:lumMod val="75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lumMod val="75000"/>
                </a:schemeClr>
              </a:gs>
            </a:gsLst>
            <a:lin ang="10800000" scaled="1"/>
            <a:tileRect/>
          </a:gradFill>
        </p:grpSpPr>
        <p:sp>
          <p:nvSpPr>
            <p:cNvPr id="58" name="Obdĺžnik 57">
              <a:extLst>
                <a:ext uri="{FF2B5EF4-FFF2-40B4-BE49-F238E27FC236}">
                  <a16:creationId xmlns:a16="http://schemas.microsoft.com/office/drawing/2014/main" id="{576BEAE0-179E-4261-9B90-0EF3EF7488D2}"/>
                </a:ext>
              </a:extLst>
            </p:cNvPr>
            <p:cNvSpPr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endParaRPr lang="sk-SK" sz="2800" b="1"/>
            </a:p>
          </p:txBody>
        </p:sp>
        <p:sp>
          <p:nvSpPr>
            <p:cNvPr id="59" name="BlokTextu 58">
              <a:extLst>
                <a:ext uri="{FF2B5EF4-FFF2-40B4-BE49-F238E27FC236}">
                  <a16:creationId xmlns:a16="http://schemas.microsoft.com/office/drawing/2014/main" id="{3121404C-E9F4-456F-83A4-E65BEEFC9205}"/>
                </a:ext>
              </a:extLst>
            </p:cNvPr>
            <p:cNvSpPr txBox="1"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>
              <a:defPPr>
                <a:defRPr lang="de-DE"/>
              </a:defPPr>
              <a:lvl1pPr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600" b="1">
                  <a:solidFill>
                    <a:schemeClr val="tx1"/>
                  </a:solidFill>
                  <a:latin typeface="Erste Book" panose="02000506000000020004" pitchFamily="50" charset="-18"/>
                </a:defRPr>
              </a:lvl1pPr>
            </a:lstStyle>
            <a:p>
              <a:r>
                <a:rPr lang="sk-SK" sz="2800" dirty="0"/>
                <a:t>Produkt</a:t>
              </a:r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49803EAD-94CB-413A-BF8D-EAB325027983}"/>
              </a:ext>
            </a:extLst>
          </p:cNvPr>
          <p:cNvGrpSpPr/>
          <p:nvPr/>
        </p:nvGrpSpPr>
        <p:grpSpPr>
          <a:xfrm>
            <a:off x="589924" y="2258621"/>
            <a:ext cx="4147362" cy="465122"/>
            <a:chOff x="6794563" y="35458"/>
            <a:chExt cx="1086345" cy="543172"/>
          </a:xfrm>
          <a:solidFill>
            <a:srgbClr val="BCE4FA"/>
          </a:solidFill>
        </p:grpSpPr>
        <p:sp>
          <p:nvSpPr>
            <p:cNvPr id="61" name="Obdĺžnik 60">
              <a:extLst>
                <a:ext uri="{FF2B5EF4-FFF2-40B4-BE49-F238E27FC236}">
                  <a16:creationId xmlns:a16="http://schemas.microsoft.com/office/drawing/2014/main" id="{6034F0EF-EDD1-4768-9625-F3D7D777139F}"/>
                </a:ext>
              </a:extLst>
            </p:cNvPr>
            <p:cNvSpPr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BlokTextu 61">
              <a:extLst>
                <a:ext uri="{FF2B5EF4-FFF2-40B4-BE49-F238E27FC236}">
                  <a16:creationId xmlns:a16="http://schemas.microsoft.com/office/drawing/2014/main" id="{1F9E915C-B561-4404-A749-5456D8B7D72E}"/>
                </a:ext>
              </a:extLst>
            </p:cNvPr>
            <p:cNvSpPr txBox="1"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Spoločnosť</a:t>
              </a:r>
              <a:endParaRPr lang="sk-SK" sz="2800" b="1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cxnSp>
        <p:nvCxnSpPr>
          <p:cNvPr id="63" name="Rovná spojnica 62">
            <a:extLst>
              <a:ext uri="{FF2B5EF4-FFF2-40B4-BE49-F238E27FC236}">
                <a16:creationId xmlns:a16="http://schemas.microsoft.com/office/drawing/2014/main" id="{A3592F2C-D7C3-415C-923A-021B35D62866}"/>
              </a:ext>
            </a:extLst>
          </p:cNvPr>
          <p:cNvCxnSpPr>
            <a:cxnSpLocks/>
          </p:cNvCxnSpPr>
          <p:nvPr/>
        </p:nvCxnSpPr>
        <p:spPr>
          <a:xfrm>
            <a:off x="5871238" y="3874226"/>
            <a:ext cx="0" cy="270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ovná spojnica 63">
            <a:extLst>
              <a:ext uri="{FF2B5EF4-FFF2-40B4-BE49-F238E27FC236}">
                <a16:creationId xmlns:a16="http://schemas.microsoft.com/office/drawing/2014/main" id="{02E7C89D-B46B-47B6-A5A5-90A0C131B86B}"/>
              </a:ext>
            </a:extLst>
          </p:cNvPr>
          <p:cNvCxnSpPr>
            <a:cxnSpLocks/>
          </p:cNvCxnSpPr>
          <p:nvPr/>
        </p:nvCxnSpPr>
        <p:spPr>
          <a:xfrm>
            <a:off x="10863547" y="3879880"/>
            <a:ext cx="0" cy="210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nica 64">
            <a:extLst>
              <a:ext uri="{FF2B5EF4-FFF2-40B4-BE49-F238E27FC236}">
                <a16:creationId xmlns:a16="http://schemas.microsoft.com/office/drawing/2014/main" id="{092ED659-9158-4240-AFED-87B6EF59305F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>
            <a:off x="9257984" y="3893037"/>
            <a:ext cx="4157" cy="24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BlokTextu 67">
            <a:extLst>
              <a:ext uri="{FF2B5EF4-FFF2-40B4-BE49-F238E27FC236}">
                <a16:creationId xmlns:a16="http://schemas.microsoft.com/office/drawing/2014/main" id="{9EA3BA48-D55D-4A64-A986-F1C53A09D788}"/>
              </a:ext>
            </a:extLst>
          </p:cNvPr>
          <p:cNvSpPr txBox="1"/>
          <p:nvPr/>
        </p:nvSpPr>
        <p:spPr>
          <a:xfrm rot="19584623">
            <a:off x="309776" y="346268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E30613"/>
                </a:solidFill>
                <a:latin typeface="Erste Book" panose="02000506000000020004" pitchFamily="50" charset="-18"/>
              </a:rPr>
              <a:t>10.3.2021</a:t>
            </a:r>
          </a:p>
        </p:txBody>
      </p:sp>
      <p:sp>
        <p:nvSpPr>
          <p:cNvPr id="75" name="Obdĺžnik 74">
            <a:extLst>
              <a:ext uri="{FF2B5EF4-FFF2-40B4-BE49-F238E27FC236}">
                <a16:creationId xmlns:a16="http://schemas.microsoft.com/office/drawing/2014/main" id="{B9BDA70D-30DC-4F35-8D94-324718243AA4}"/>
              </a:ext>
            </a:extLst>
          </p:cNvPr>
          <p:cNvSpPr/>
          <p:nvPr/>
        </p:nvSpPr>
        <p:spPr>
          <a:xfrm>
            <a:off x="8303322" y="4148190"/>
            <a:ext cx="3391455" cy="10241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dirty="0">
                <a:latin typeface="Erste Book" panose="02000506000000020004" pitchFamily="50" charset="-18"/>
              </a:rPr>
              <a:t>Dosahovanie vlastností / cieľov?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dirty="0">
                <a:latin typeface="Erste Book" panose="02000506000000020004" pitchFamily="50" charset="-18"/>
              </a:rPr>
              <a:t>Súlad benchmarku s vlastnosťami / cieľmi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dirty="0">
                <a:latin typeface="Erste Book" panose="02000506000000020004" pitchFamily="50" charset="-18"/>
              </a:rPr>
              <a:t>Aplikácia parametrov podľa SFDR a taxonómie / </a:t>
            </a:r>
            <a:r>
              <a:rPr lang="sk-SK" sz="1400" dirty="0" err="1">
                <a:latin typeface="Erste Book" panose="02000506000000020004" pitchFamily="50" charset="-18"/>
              </a:rPr>
              <a:t>info</a:t>
            </a:r>
            <a:r>
              <a:rPr lang="sk-SK" sz="1400" dirty="0">
                <a:latin typeface="Erste Book" panose="02000506000000020004" pitchFamily="50" charset="-18"/>
              </a:rPr>
              <a:t> k Parížskej dohode</a:t>
            </a:r>
          </a:p>
        </p:txBody>
      </p:sp>
      <p:sp>
        <p:nvSpPr>
          <p:cNvPr id="84" name="BlokTextu 83">
            <a:extLst>
              <a:ext uri="{FF2B5EF4-FFF2-40B4-BE49-F238E27FC236}">
                <a16:creationId xmlns:a16="http://schemas.microsoft.com/office/drawing/2014/main" id="{C865FBF1-15C5-4C48-9C60-E2B414483F70}"/>
              </a:ext>
            </a:extLst>
          </p:cNvPr>
          <p:cNvSpPr txBox="1"/>
          <p:nvPr/>
        </p:nvSpPr>
        <p:spPr>
          <a:xfrm>
            <a:off x="2334698" y="5476331"/>
            <a:ext cx="708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tx2"/>
                </a:solidFill>
                <a:latin typeface="Erste Book" panose="02000506000000020004" pitchFamily="50" charset="-18"/>
              </a:rPr>
              <a:t>Zverejnenie predajných prospektov, web, výročné správy v roku 2022</a:t>
            </a:r>
          </a:p>
        </p:txBody>
      </p:sp>
      <p:cxnSp>
        <p:nvCxnSpPr>
          <p:cNvPr id="53" name="Rovná spojnica 52">
            <a:extLst>
              <a:ext uri="{FF2B5EF4-FFF2-40B4-BE49-F238E27FC236}">
                <a16:creationId xmlns:a16="http://schemas.microsoft.com/office/drawing/2014/main" id="{E704F83A-9B84-4B22-9AA9-320D6A577B9A}"/>
              </a:ext>
            </a:extLst>
          </p:cNvPr>
          <p:cNvCxnSpPr>
            <a:cxnSpLocks/>
          </p:cNvCxnSpPr>
          <p:nvPr/>
        </p:nvCxnSpPr>
        <p:spPr>
          <a:xfrm>
            <a:off x="7335236" y="3874227"/>
            <a:ext cx="0" cy="270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A86A120D-E6EB-4DB3-8650-4E94241EC713}"/>
              </a:ext>
            </a:extLst>
          </p:cNvPr>
          <p:cNvGrpSpPr/>
          <p:nvPr/>
        </p:nvGrpSpPr>
        <p:grpSpPr>
          <a:xfrm>
            <a:off x="1922832" y="3048640"/>
            <a:ext cx="1463998" cy="820460"/>
            <a:chOff x="2574392" y="2025063"/>
            <a:chExt cx="1086345" cy="543172"/>
          </a:xfrm>
          <a:solidFill>
            <a:srgbClr val="BCE4FA"/>
          </a:solidFill>
        </p:grpSpPr>
        <p:sp>
          <p:nvSpPr>
            <p:cNvPr id="56" name="Obdĺžnik 55">
              <a:extLst>
                <a:ext uri="{FF2B5EF4-FFF2-40B4-BE49-F238E27FC236}">
                  <a16:creationId xmlns:a16="http://schemas.microsoft.com/office/drawing/2014/main" id="{B406AE10-C8C6-40DD-9646-C8EB5E5EC1D1}"/>
                </a:ext>
              </a:extLst>
            </p:cNvPr>
            <p:cNvSpPr/>
            <p:nvPr/>
          </p:nvSpPr>
          <p:spPr>
            <a:xfrm>
              <a:off x="2574392" y="2025063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tIns="36000" anchor="t" anchorCtr="0"/>
            <a:lstStyle/>
            <a:p>
              <a:endParaRPr lang="sk-SK">
                <a:latin typeface="Erste Book" panose="02000506000000020004" pitchFamily="50" charset="-18"/>
              </a:endParaRPr>
            </a:p>
          </p:txBody>
        </p:sp>
        <p:sp>
          <p:nvSpPr>
            <p:cNvPr id="66" name="BlokTextu 65">
              <a:extLst>
                <a:ext uri="{FF2B5EF4-FFF2-40B4-BE49-F238E27FC236}">
                  <a16:creationId xmlns:a16="http://schemas.microsoft.com/office/drawing/2014/main" id="{431D31BE-CC0C-411B-8C06-893B3F00F1D4}"/>
                </a:ext>
              </a:extLst>
            </p:cNvPr>
            <p:cNvSpPr txBox="1"/>
            <p:nvPr/>
          </p:nvSpPr>
          <p:spPr>
            <a:xfrm>
              <a:off x="2574392" y="2025063"/>
              <a:ext cx="1086344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36000" rIns="6985" bIns="6985" numCol="1" spcCol="1270" anchor="t" anchorCtr="0">
              <a:noAutofit/>
            </a:bodyPr>
            <a:lstStyle>
              <a:defPPr>
                <a:defRPr lang="de-DE"/>
              </a:defPPr>
              <a:lvl1pPr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050"/>
              </a:lvl1pPr>
            </a:lstStyle>
            <a:p>
              <a:r>
                <a:rPr lang="sk-SK" sz="20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Politiky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36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846F808-09F0-48AE-8704-471C1771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Erste Bold" panose="02000506000000020004" pitchFamily="50" charset="-18"/>
              </a:rPr>
              <a:t>Taxonómia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12FD7304-DB64-4A5C-A3F7-EF6AB5F9E215}"/>
              </a:ext>
            </a:extLst>
          </p:cNvPr>
          <p:cNvSpPr/>
          <p:nvPr/>
        </p:nvSpPr>
        <p:spPr>
          <a:xfrm>
            <a:off x="803312" y="2533745"/>
            <a:ext cx="3319992" cy="799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k-SK" dirty="0">
                <a:latin typeface="Erste Book" panose="02000506000000020004" pitchFamily="50" charset="-18"/>
              </a:rPr>
              <a:t>Zmiernenie zmeny klímy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403C8261-29CA-4589-BBD3-C7AB0E9B2D33}"/>
              </a:ext>
            </a:extLst>
          </p:cNvPr>
          <p:cNvSpPr/>
          <p:nvPr/>
        </p:nvSpPr>
        <p:spPr>
          <a:xfrm>
            <a:off x="802437" y="3461081"/>
            <a:ext cx="3322403" cy="799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k-SK" dirty="0">
                <a:latin typeface="Erste Book" panose="02000506000000020004" pitchFamily="50" charset="-18"/>
              </a:rPr>
              <a:t>Adaptácia na zmenu klímy</a:t>
            </a: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0F20D7A7-3D88-4EC5-9E65-68D45C3F9D69}"/>
              </a:ext>
            </a:extLst>
          </p:cNvPr>
          <p:cNvSpPr/>
          <p:nvPr/>
        </p:nvSpPr>
        <p:spPr>
          <a:xfrm>
            <a:off x="4597056" y="2508010"/>
            <a:ext cx="3321944" cy="79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k-SK" dirty="0">
                <a:latin typeface="Erste Book" panose="02000506000000020004" pitchFamily="50" charset="-18"/>
              </a:rPr>
              <a:t>Udržateľné využívanie a ochrana vodných a morských zdrojov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BF0479E3-DE41-48C0-9927-6A252802A451}"/>
              </a:ext>
            </a:extLst>
          </p:cNvPr>
          <p:cNvSpPr/>
          <p:nvPr/>
        </p:nvSpPr>
        <p:spPr>
          <a:xfrm>
            <a:off x="4586138" y="3431142"/>
            <a:ext cx="3321944" cy="79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k-SK" dirty="0">
                <a:latin typeface="Erste Book" panose="02000506000000020004" pitchFamily="50" charset="-18"/>
              </a:rPr>
              <a:t>Prechod na obehové hospodárstvo</a:t>
            </a:r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471506CC-84AB-4B59-8AE8-84267EF1680B}"/>
              </a:ext>
            </a:extLst>
          </p:cNvPr>
          <p:cNvSpPr/>
          <p:nvPr/>
        </p:nvSpPr>
        <p:spPr>
          <a:xfrm>
            <a:off x="8026348" y="2507457"/>
            <a:ext cx="3321944" cy="79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k-SK" dirty="0">
                <a:latin typeface="Erste Book" panose="02000506000000020004" pitchFamily="50" charset="-18"/>
              </a:rPr>
              <a:t>Prevencia a kontrola znečisťovania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6C4981A0-3D49-49CD-8589-C57ED84845E4}"/>
              </a:ext>
            </a:extLst>
          </p:cNvPr>
          <p:cNvSpPr/>
          <p:nvPr/>
        </p:nvSpPr>
        <p:spPr>
          <a:xfrm>
            <a:off x="8026348" y="3408601"/>
            <a:ext cx="3321944" cy="79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sk-SK" dirty="0">
                <a:latin typeface="Erste Book" panose="02000506000000020004" pitchFamily="50" charset="-18"/>
              </a:rPr>
              <a:t>Ochrana a obnova biodiverzity a ekosystémov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9051E78F-58EB-4299-9132-900CA2D8B46C}"/>
              </a:ext>
            </a:extLst>
          </p:cNvPr>
          <p:cNvSpPr txBox="1"/>
          <p:nvPr/>
        </p:nvSpPr>
        <p:spPr>
          <a:xfrm>
            <a:off x="531692" y="4504292"/>
            <a:ext cx="901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497B"/>
                </a:solidFill>
                <a:latin typeface="Erste Book" panose="02000506000000020004" pitchFamily="50" charset="-18"/>
              </a:rPr>
              <a:t>Ekonomická činnosť je udržateľná: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generuje príjem zo „zelených“ produktov a služieb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„výrazne nenarúša“ iné environmentálne ciele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Spĺňa </a:t>
            </a:r>
            <a:r>
              <a:rPr lang="sk-SK" dirty="0" err="1">
                <a:latin typeface="Erste Book" panose="02000506000000020004" pitchFamily="50" charset="-18"/>
              </a:rPr>
              <a:t>reportingové</a:t>
            </a:r>
            <a:r>
              <a:rPr lang="sk-SK" dirty="0">
                <a:latin typeface="Erste Book" panose="02000506000000020004" pitchFamily="50" charset="-18"/>
              </a:rPr>
              <a:t> štandardy podľa technických kritérií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Dodržiava minimálne sociálne a riadiace štandardy – investuje do zníženia uhlíkovej stopy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FC4960E-DF86-46D0-8680-F140D679BE83}"/>
              </a:ext>
            </a:extLst>
          </p:cNvPr>
          <p:cNvSpPr/>
          <p:nvPr/>
        </p:nvSpPr>
        <p:spPr>
          <a:xfrm>
            <a:off x="537194" y="2132581"/>
            <a:ext cx="3834247" cy="2255764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4496C9F-31F2-43B1-A0CC-D210D2263BDD}"/>
              </a:ext>
            </a:extLst>
          </p:cNvPr>
          <p:cNvSpPr txBox="1"/>
          <p:nvPr/>
        </p:nvSpPr>
        <p:spPr>
          <a:xfrm>
            <a:off x="1775520" y="216441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Erste Book" panose="02000506000000020004" pitchFamily="50" charset="-18"/>
              </a:rPr>
              <a:t>Od 1.1.2022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30CBB1F-AC1F-45C1-9432-A0C42319CBD4}"/>
              </a:ext>
            </a:extLst>
          </p:cNvPr>
          <p:cNvSpPr/>
          <p:nvPr/>
        </p:nvSpPr>
        <p:spPr>
          <a:xfrm>
            <a:off x="4489708" y="2132581"/>
            <a:ext cx="6976850" cy="2255836"/>
          </a:xfrm>
          <a:prstGeom prst="rect">
            <a:avLst/>
          </a:prstGeom>
          <a:noFill/>
          <a:ln>
            <a:solidFill>
              <a:srgbClr val="98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ECBC0CE-1B86-432B-949C-2C1694CFF2F0}"/>
              </a:ext>
            </a:extLst>
          </p:cNvPr>
          <p:cNvSpPr txBox="1"/>
          <p:nvPr/>
        </p:nvSpPr>
        <p:spPr>
          <a:xfrm>
            <a:off x="7392144" y="2138125"/>
            <a:ext cx="176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Erste Book" panose="02000506000000020004" pitchFamily="50" charset="-18"/>
              </a:rPr>
              <a:t>Od 1.1.2023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B11934F-976B-494A-871E-CDF3C242ABAC}"/>
              </a:ext>
            </a:extLst>
          </p:cNvPr>
          <p:cNvSpPr txBox="1"/>
          <p:nvPr/>
        </p:nvSpPr>
        <p:spPr>
          <a:xfrm rot="1018222">
            <a:off x="7919712" y="703104"/>
            <a:ext cx="4118426" cy="983457"/>
          </a:xfrm>
          <a:prstGeom prst="rect">
            <a:avLst/>
          </a:prstGeom>
          <a:gradFill>
            <a:gsLst>
              <a:gs pos="35000">
                <a:srgbClr val="DFF2FD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de-DE"/>
            </a:defPPr>
            <a:lvl1pPr lvl="0">
              <a:defRPr>
                <a:solidFill>
                  <a:schemeClr val="lt1"/>
                </a:solidFill>
                <a:latin typeface="Erste Book" panose="02000506000000020004" pitchFamily="50" charset="-1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sk-SK" dirty="0">
                <a:solidFill>
                  <a:schemeClr val="tx2"/>
                </a:solidFill>
              </a:rPr>
              <a:t>Firmy budú reportovať mieru zosúladenia ich činností s Taxonómiou (obrat, kapitálové a prevádzkové výdavky)</a:t>
            </a:r>
          </a:p>
        </p:txBody>
      </p:sp>
    </p:spTree>
    <p:extLst>
      <p:ext uri="{BB962C8B-B14F-4D97-AF65-F5344CB8AC3E}">
        <p14:creationId xmlns:p14="http://schemas.microsoft.com/office/powerpoint/2010/main" val="78993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dĺžnik: zaoblené rohy 49">
            <a:extLst>
              <a:ext uri="{FF2B5EF4-FFF2-40B4-BE49-F238E27FC236}">
                <a16:creationId xmlns:a16="http://schemas.microsoft.com/office/drawing/2014/main" id="{59B61947-4467-4D28-80EE-E31CFC5FB57D}"/>
              </a:ext>
            </a:extLst>
          </p:cNvPr>
          <p:cNvSpPr/>
          <p:nvPr/>
        </p:nvSpPr>
        <p:spPr>
          <a:xfrm>
            <a:off x="634395" y="3775862"/>
            <a:ext cx="11108924" cy="1728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F286FF-CF53-44B1-A4DB-68BCEA50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sk-SK" dirty="0">
                <a:latin typeface="Erste Bold" panose="02000506000000020004" pitchFamily="50" charset="-18"/>
              </a:rPr>
              <a:t>Regulačné technické štandardy – Level 2</a:t>
            </a:r>
            <a:endParaRPr lang="sk-SK" b="0" dirty="0">
              <a:latin typeface="Erste Bold" panose="02000506000000020004" pitchFamily="50" charset="-18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0C98921-34B5-435B-992C-A0419F224451}"/>
              </a:ext>
            </a:extLst>
          </p:cNvPr>
          <p:cNvGrpSpPr/>
          <p:nvPr/>
        </p:nvGrpSpPr>
        <p:grpSpPr>
          <a:xfrm>
            <a:off x="4820011" y="2689539"/>
            <a:ext cx="2167141" cy="943007"/>
            <a:chOff x="4350943" y="805878"/>
            <a:chExt cx="1656415" cy="811484"/>
          </a:xfrm>
          <a:solidFill>
            <a:schemeClr val="bg1">
              <a:lumMod val="75000"/>
            </a:schemeClr>
          </a:solidFill>
        </p:grpSpPr>
        <p:sp>
          <p:nvSpPr>
            <p:cNvPr id="33" name="Obdĺžnik 32">
              <a:extLst>
                <a:ext uri="{FF2B5EF4-FFF2-40B4-BE49-F238E27FC236}">
                  <a16:creationId xmlns:a16="http://schemas.microsoft.com/office/drawing/2014/main" id="{1705D269-B8F7-4EAA-9E24-50473559455F}"/>
                </a:ext>
              </a:extLst>
            </p:cNvPr>
            <p:cNvSpPr/>
            <p:nvPr/>
          </p:nvSpPr>
          <p:spPr>
            <a:xfrm>
              <a:off x="4652707" y="805878"/>
              <a:ext cx="1354651" cy="811484"/>
            </a:xfrm>
            <a:prstGeom prst="rect">
              <a:avLst/>
            </a:prstGeom>
            <a:grpFill/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  <p:sp>
          <p:nvSpPr>
            <p:cNvPr id="34" name="BlokTextu 33">
              <a:extLst>
                <a:ext uri="{FF2B5EF4-FFF2-40B4-BE49-F238E27FC236}">
                  <a16:creationId xmlns:a16="http://schemas.microsoft.com/office/drawing/2014/main" id="{A725D8B6-622B-4051-924B-BD43D5C07ABB}"/>
                </a:ext>
              </a:extLst>
            </p:cNvPr>
            <p:cNvSpPr txBox="1"/>
            <p:nvPr/>
          </p:nvSpPr>
          <p:spPr>
            <a:xfrm>
              <a:off x="4350943" y="805878"/>
              <a:ext cx="1656415" cy="8114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t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b="1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(čl.6)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955AE09-6272-4653-8055-9EA3AD2C8570}"/>
              </a:ext>
            </a:extLst>
          </p:cNvPr>
          <p:cNvGrpSpPr/>
          <p:nvPr/>
        </p:nvGrpSpPr>
        <p:grpSpPr>
          <a:xfrm>
            <a:off x="7254753" y="2689539"/>
            <a:ext cx="2167139" cy="949116"/>
            <a:chOff x="6129985" y="803250"/>
            <a:chExt cx="1395552" cy="81674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5" name="Obdĺžnik 24">
              <a:extLst>
                <a:ext uri="{FF2B5EF4-FFF2-40B4-BE49-F238E27FC236}">
                  <a16:creationId xmlns:a16="http://schemas.microsoft.com/office/drawing/2014/main" id="{B13313C4-C408-4437-9033-878003FF2FDE}"/>
                </a:ext>
              </a:extLst>
            </p:cNvPr>
            <p:cNvSpPr/>
            <p:nvPr/>
          </p:nvSpPr>
          <p:spPr>
            <a:xfrm>
              <a:off x="6129985" y="803250"/>
              <a:ext cx="1395552" cy="81674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>
                <a:latin typeface="Erste Book" panose="02000506000000020004" pitchFamily="50" charset="-18"/>
              </a:endParaRPr>
            </a:p>
          </p:txBody>
        </p:sp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7E2CA61C-DF67-44FC-8A88-B79D426D7961}"/>
                </a:ext>
              </a:extLst>
            </p:cNvPr>
            <p:cNvSpPr txBox="1"/>
            <p:nvPr/>
          </p:nvSpPr>
          <p:spPr>
            <a:xfrm>
              <a:off x="6129985" y="803250"/>
              <a:ext cx="1395552" cy="8167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985" rIns="0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b="1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b="1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(čl.8)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0818E73-D6A2-4C14-8C37-4443F42A97CE}"/>
              </a:ext>
            </a:extLst>
          </p:cNvPr>
          <p:cNvGrpSpPr/>
          <p:nvPr/>
        </p:nvGrpSpPr>
        <p:grpSpPr>
          <a:xfrm>
            <a:off x="7275405" y="3966824"/>
            <a:ext cx="2140991" cy="1332005"/>
            <a:chOff x="6417188" y="2622059"/>
            <a:chExt cx="1086345" cy="54681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D48564C7-9106-431A-9D31-EC024A0E1B33}"/>
                </a:ext>
              </a:extLst>
            </p:cNvPr>
            <p:cNvSpPr/>
            <p:nvPr/>
          </p:nvSpPr>
          <p:spPr>
            <a:xfrm>
              <a:off x="6417188" y="2622059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000">
                <a:latin typeface="Erste Book" panose="02000506000000020004" pitchFamily="50" charset="-18"/>
              </a:endParaRPr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E46F566F-EDE5-496B-9B15-A8E9705534B6}"/>
                </a:ext>
              </a:extLst>
            </p:cNvPr>
            <p:cNvSpPr txBox="1"/>
            <p:nvPr/>
          </p:nvSpPr>
          <p:spPr>
            <a:xfrm>
              <a:off x="6417188" y="2622059"/>
              <a:ext cx="1086345" cy="5468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100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DA36B39-0D22-48B3-9C4C-F6CA7FF2114B}"/>
              </a:ext>
            </a:extLst>
          </p:cNvPr>
          <p:cNvGrpSpPr/>
          <p:nvPr/>
        </p:nvGrpSpPr>
        <p:grpSpPr>
          <a:xfrm>
            <a:off x="9416406" y="2698822"/>
            <a:ext cx="2167141" cy="943007"/>
            <a:chOff x="7614683" y="805878"/>
            <a:chExt cx="1338095" cy="811484"/>
          </a:xfrm>
          <a:solidFill>
            <a:schemeClr val="accent3">
              <a:lumMod val="75000"/>
            </a:schemeClr>
          </a:solidFill>
        </p:grpSpPr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2D94702C-72CB-4574-9348-68384FAA4BA0}"/>
                </a:ext>
              </a:extLst>
            </p:cNvPr>
            <p:cNvSpPr/>
            <p:nvPr/>
          </p:nvSpPr>
          <p:spPr>
            <a:xfrm>
              <a:off x="7614683" y="805878"/>
              <a:ext cx="1338095" cy="811484"/>
            </a:xfrm>
            <a:prstGeom prst="rect">
              <a:avLst/>
            </a:prstGeom>
            <a:grpFill/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>
                <a:latin typeface="Erste Book" panose="02000506000000020004" pitchFamily="50" charset="-18"/>
              </a:endParaRP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73FA5482-B054-46FE-B7A0-506DAE91AB51}"/>
                </a:ext>
              </a:extLst>
            </p:cNvPr>
            <p:cNvSpPr txBox="1"/>
            <p:nvPr/>
          </p:nvSpPr>
          <p:spPr>
            <a:xfrm>
              <a:off x="7614683" y="805878"/>
              <a:ext cx="1338095" cy="8114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b="1" dirty="0">
                <a:latin typeface="Erste Book" panose="02000506000000020004" pitchFamily="50" charset="-18"/>
              </a:endParaRP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b="1" dirty="0">
                  <a:latin typeface="Erste Book" panose="02000506000000020004" pitchFamily="50" charset="-18"/>
                </a:rPr>
                <a:t>(čl.9)</a:t>
              </a:r>
            </a:p>
          </p:txBody>
        </p:sp>
      </p:grpSp>
      <p:sp>
        <p:nvSpPr>
          <p:cNvPr id="41" name="Obdĺžnik 40">
            <a:extLst>
              <a:ext uri="{FF2B5EF4-FFF2-40B4-BE49-F238E27FC236}">
                <a16:creationId xmlns:a16="http://schemas.microsoft.com/office/drawing/2014/main" id="{EA4CECCA-152C-4A8A-9B9E-532886608891}"/>
              </a:ext>
            </a:extLst>
          </p:cNvPr>
          <p:cNvSpPr/>
          <p:nvPr/>
        </p:nvSpPr>
        <p:spPr>
          <a:xfrm>
            <a:off x="9416398" y="3976462"/>
            <a:ext cx="2175082" cy="13399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0"/>
          <a:lstStyle/>
          <a:p>
            <a:endParaRPr lang="sk-SK" sz="2000">
              <a:latin typeface="Erste Book" panose="02000506000000020004" pitchFamily="50" charset="-18"/>
            </a:endParaRP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39E6FBF0-05C4-4685-9471-AFEA62CC9BB5}"/>
              </a:ext>
            </a:extLst>
          </p:cNvPr>
          <p:cNvGrpSpPr/>
          <p:nvPr/>
        </p:nvGrpSpPr>
        <p:grpSpPr>
          <a:xfrm>
            <a:off x="1318804" y="3966824"/>
            <a:ext cx="2466414" cy="1303410"/>
            <a:chOff x="2574392" y="2016116"/>
            <a:chExt cx="1078599" cy="531512"/>
          </a:xfrm>
          <a:solidFill>
            <a:srgbClr val="BCE4FA"/>
          </a:solidFill>
        </p:grpSpPr>
        <p:sp>
          <p:nvSpPr>
            <p:cNvPr id="52" name="Obdĺžnik 51">
              <a:extLst>
                <a:ext uri="{FF2B5EF4-FFF2-40B4-BE49-F238E27FC236}">
                  <a16:creationId xmlns:a16="http://schemas.microsoft.com/office/drawing/2014/main" id="{35F9C63E-B6F9-49C9-8EDA-9F7990FC385C}"/>
                </a:ext>
              </a:extLst>
            </p:cNvPr>
            <p:cNvSpPr/>
            <p:nvPr/>
          </p:nvSpPr>
          <p:spPr>
            <a:xfrm>
              <a:off x="2574392" y="2025062"/>
              <a:ext cx="1078599" cy="52256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2400">
                <a:latin typeface="Erste Book" panose="02000506000000020004" pitchFamily="50" charset="-18"/>
              </a:endParaRPr>
            </a:p>
          </p:txBody>
        </p:sp>
        <p:sp>
          <p:nvSpPr>
            <p:cNvPr id="53" name="BlokTextu 52">
              <a:extLst>
                <a:ext uri="{FF2B5EF4-FFF2-40B4-BE49-F238E27FC236}">
                  <a16:creationId xmlns:a16="http://schemas.microsoft.com/office/drawing/2014/main" id="{B6DDB42D-2AB5-40FF-8EB1-0DE69F4D8695}"/>
                </a:ext>
              </a:extLst>
            </p:cNvPr>
            <p:cNvSpPr txBox="1"/>
            <p:nvPr/>
          </p:nvSpPr>
          <p:spPr>
            <a:xfrm>
              <a:off x="2587553" y="2016116"/>
              <a:ext cx="1065437" cy="453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de-DE"/>
              </a:defPPr>
              <a:lvl1pPr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050"/>
              </a:lvl1pPr>
            </a:lstStyle>
            <a:p>
              <a:r>
                <a:rPr lang="sk-SK" sz="16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Kvantitatívne a kvalitatívne zverejnenie nepriaznivých vplyvov</a:t>
              </a:r>
              <a:endParaRPr lang="sk-SK" sz="16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sp>
        <p:nvSpPr>
          <p:cNvPr id="55" name="BlokTextu 54">
            <a:extLst>
              <a:ext uri="{FF2B5EF4-FFF2-40B4-BE49-F238E27FC236}">
                <a16:creationId xmlns:a16="http://schemas.microsoft.com/office/drawing/2014/main" id="{61EE47CF-0F6D-4554-884D-5B727E281A74}"/>
              </a:ext>
            </a:extLst>
          </p:cNvPr>
          <p:cNvSpPr txBox="1"/>
          <p:nvPr/>
        </p:nvSpPr>
        <p:spPr>
          <a:xfrm rot="16200000">
            <a:off x="428854" y="4226675"/>
            <a:ext cx="965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Erste Book" panose="02000506000000020004" pitchFamily="50" charset="-18"/>
              </a:rPr>
              <a:t>LEVEL 2</a:t>
            </a:r>
          </a:p>
          <a:p>
            <a:r>
              <a:rPr lang="sk-SK" sz="1100" b="1" dirty="0">
                <a:latin typeface="Erste Book" panose="02000506000000020004" pitchFamily="50" charset="-18"/>
              </a:rPr>
              <a:t>Draft RTS</a:t>
            </a: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4ACF8270-8798-4EB3-A444-7E443E373F56}"/>
              </a:ext>
            </a:extLst>
          </p:cNvPr>
          <p:cNvGrpSpPr/>
          <p:nvPr/>
        </p:nvGrpSpPr>
        <p:grpSpPr>
          <a:xfrm>
            <a:off x="4820380" y="2180633"/>
            <a:ext cx="6815475" cy="457978"/>
            <a:chOff x="6794563" y="35458"/>
            <a:chExt cx="1086345" cy="543172"/>
          </a:xfrm>
          <a:gradFill flip="none" rotWithShape="1">
            <a:gsLst>
              <a:gs pos="19000">
                <a:schemeClr val="accent3">
                  <a:lumMod val="75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lumMod val="75000"/>
                </a:schemeClr>
              </a:gs>
            </a:gsLst>
            <a:lin ang="10800000" scaled="1"/>
            <a:tileRect/>
          </a:gradFill>
        </p:grpSpPr>
        <p:sp>
          <p:nvSpPr>
            <p:cNvPr id="58" name="Obdĺžnik 57">
              <a:extLst>
                <a:ext uri="{FF2B5EF4-FFF2-40B4-BE49-F238E27FC236}">
                  <a16:creationId xmlns:a16="http://schemas.microsoft.com/office/drawing/2014/main" id="{576BEAE0-179E-4261-9B90-0EF3EF7488D2}"/>
                </a:ext>
              </a:extLst>
            </p:cNvPr>
            <p:cNvSpPr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endParaRPr lang="sk-SK" sz="2800" b="1"/>
            </a:p>
          </p:txBody>
        </p:sp>
        <p:sp>
          <p:nvSpPr>
            <p:cNvPr id="59" name="BlokTextu 58">
              <a:extLst>
                <a:ext uri="{FF2B5EF4-FFF2-40B4-BE49-F238E27FC236}">
                  <a16:creationId xmlns:a16="http://schemas.microsoft.com/office/drawing/2014/main" id="{3121404C-E9F4-456F-83A4-E65BEEFC9205}"/>
                </a:ext>
              </a:extLst>
            </p:cNvPr>
            <p:cNvSpPr txBox="1"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>
              <a:defPPr>
                <a:defRPr lang="de-DE"/>
              </a:defPPr>
              <a:lvl1pPr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600" b="1">
                  <a:solidFill>
                    <a:schemeClr val="tx1"/>
                  </a:solidFill>
                  <a:latin typeface="Erste Book" panose="02000506000000020004" pitchFamily="50" charset="-18"/>
                </a:defRPr>
              </a:lvl1pPr>
            </a:lstStyle>
            <a:p>
              <a:r>
                <a:rPr lang="sk-SK" sz="2800" dirty="0"/>
                <a:t>Produkt</a:t>
              </a:r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49803EAD-94CB-413A-BF8D-EAB325027983}"/>
              </a:ext>
            </a:extLst>
          </p:cNvPr>
          <p:cNvGrpSpPr/>
          <p:nvPr/>
        </p:nvGrpSpPr>
        <p:grpSpPr>
          <a:xfrm>
            <a:off x="537491" y="2180633"/>
            <a:ext cx="4147362" cy="465122"/>
            <a:chOff x="6794563" y="35458"/>
            <a:chExt cx="1086345" cy="543172"/>
          </a:xfrm>
          <a:solidFill>
            <a:srgbClr val="BCE4FA"/>
          </a:solidFill>
        </p:grpSpPr>
        <p:sp>
          <p:nvSpPr>
            <p:cNvPr id="61" name="Obdĺžnik 60">
              <a:extLst>
                <a:ext uri="{FF2B5EF4-FFF2-40B4-BE49-F238E27FC236}">
                  <a16:creationId xmlns:a16="http://schemas.microsoft.com/office/drawing/2014/main" id="{6034F0EF-EDD1-4768-9625-F3D7D777139F}"/>
                </a:ext>
              </a:extLst>
            </p:cNvPr>
            <p:cNvSpPr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BlokTextu 61">
              <a:extLst>
                <a:ext uri="{FF2B5EF4-FFF2-40B4-BE49-F238E27FC236}">
                  <a16:creationId xmlns:a16="http://schemas.microsoft.com/office/drawing/2014/main" id="{1F9E915C-B561-4404-A749-5456D8B7D72E}"/>
                </a:ext>
              </a:extLst>
            </p:cNvPr>
            <p:cNvSpPr txBox="1"/>
            <p:nvPr/>
          </p:nvSpPr>
          <p:spPr>
            <a:xfrm>
              <a:off x="6794563" y="35458"/>
              <a:ext cx="1086345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Spoločnosť</a:t>
              </a:r>
              <a:endParaRPr lang="sk-SK" sz="2800" b="1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cxnSp>
        <p:nvCxnSpPr>
          <p:cNvPr id="66" name="Rovná spojnica 65">
            <a:extLst>
              <a:ext uri="{FF2B5EF4-FFF2-40B4-BE49-F238E27FC236}">
                <a16:creationId xmlns:a16="http://schemas.microsoft.com/office/drawing/2014/main" id="{FB07C7FC-6452-466A-B773-BC4346853C64}"/>
              </a:ext>
            </a:extLst>
          </p:cNvPr>
          <p:cNvCxnSpPr>
            <a:cxnSpLocks/>
          </p:cNvCxnSpPr>
          <p:nvPr/>
        </p:nvCxnSpPr>
        <p:spPr>
          <a:xfrm>
            <a:off x="9181922" y="3607111"/>
            <a:ext cx="0" cy="348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>
            <a:extLst>
              <a:ext uri="{FF2B5EF4-FFF2-40B4-BE49-F238E27FC236}">
                <a16:creationId xmlns:a16="http://schemas.microsoft.com/office/drawing/2014/main" id="{C2D2AC1D-B1FC-45AB-A213-19238706DF54}"/>
              </a:ext>
            </a:extLst>
          </p:cNvPr>
          <p:cNvCxnSpPr>
            <a:cxnSpLocks/>
          </p:cNvCxnSpPr>
          <p:nvPr/>
        </p:nvCxnSpPr>
        <p:spPr>
          <a:xfrm>
            <a:off x="10801596" y="3600213"/>
            <a:ext cx="0" cy="46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>
            <a:extLst>
              <a:ext uri="{FF2B5EF4-FFF2-40B4-BE49-F238E27FC236}">
                <a16:creationId xmlns:a16="http://schemas.microsoft.com/office/drawing/2014/main" id="{99C3CEF4-03A0-4CC7-B715-809643715132}"/>
              </a:ext>
            </a:extLst>
          </p:cNvPr>
          <p:cNvSpPr txBox="1"/>
          <p:nvPr/>
        </p:nvSpPr>
        <p:spPr>
          <a:xfrm rot="20639723">
            <a:off x="158810" y="3253114"/>
            <a:ext cx="288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E30613"/>
                </a:solidFill>
                <a:latin typeface="Erste Book" panose="02000506000000020004" pitchFamily="50" charset="-18"/>
              </a:rPr>
              <a:t>Očakávaná platnosť 1.7.2022</a:t>
            </a: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8CB8774F-571A-45F2-BFCD-94E63A7776D9}"/>
              </a:ext>
            </a:extLst>
          </p:cNvPr>
          <p:cNvSpPr txBox="1"/>
          <p:nvPr/>
        </p:nvSpPr>
        <p:spPr>
          <a:xfrm>
            <a:off x="1778503" y="5461196"/>
            <a:ext cx="218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E30613"/>
                </a:solidFill>
                <a:latin typeface="Erste Book" panose="02000506000000020004" pitchFamily="50" charset="-18"/>
              </a:rPr>
              <a:t>Ku 30.6. každý rok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FF0894A-346A-46FD-BF97-796A42C0AE44}"/>
              </a:ext>
            </a:extLst>
          </p:cNvPr>
          <p:cNvSpPr/>
          <p:nvPr/>
        </p:nvSpPr>
        <p:spPr>
          <a:xfrm>
            <a:off x="7413109" y="4043299"/>
            <a:ext cx="4006578" cy="10995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b="1" dirty="0">
                <a:latin typeface="Erste Book" panose="02000506000000020004" pitchFamily="50" charset="-18"/>
              </a:rPr>
              <a:t>Zverejnenia na webe, prospekty: </a:t>
            </a:r>
          </a:p>
          <a:p>
            <a:pPr lvl="0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dirty="0">
                <a:latin typeface="Erste Book" panose="02000506000000020004" pitchFamily="50" charset="-18"/>
              </a:rPr>
              <a:t>   Ku ktorým environmentálnym cieľom prispieva? </a:t>
            </a:r>
          </a:p>
          <a:p>
            <a:pPr lvl="0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dirty="0">
                <a:latin typeface="Erste Book" panose="02000506000000020004" pitchFamily="50" charset="-18"/>
              </a:rPr>
              <a:t>   Podiel zosúladených investícií podľa Taxonómie</a:t>
            </a:r>
          </a:p>
          <a:p>
            <a:pPr lvl="0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1400" b="1" dirty="0">
                <a:latin typeface="Erste Book" panose="02000506000000020004" pitchFamily="50" charset="-18"/>
              </a:rPr>
              <a:t>Výročné správy</a:t>
            </a:r>
          </a:p>
        </p:txBody>
      </p:sp>
      <p:grpSp>
        <p:nvGrpSpPr>
          <p:cNvPr id="81" name="Skupina 80">
            <a:extLst>
              <a:ext uri="{FF2B5EF4-FFF2-40B4-BE49-F238E27FC236}">
                <a16:creationId xmlns:a16="http://schemas.microsoft.com/office/drawing/2014/main" id="{7793A08E-6470-497C-97AE-433DBE230278}"/>
              </a:ext>
            </a:extLst>
          </p:cNvPr>
          <p:cNvGrpSpPr/>
          <p:nvPr/>
        </p:nvGrpSpPr>
        <p:grpSpPr>
          <a:xfrm>
            <a:off x="4803235" y="3984359"/>
            <a:ext cx="2200692" cy="1332005"/>
            <a:chOff x="4878651" y="2005188"/>
            <a:chExt cx="1104430" cy="543172"/>
          </a:xfrm>
          <a:solidFill>
            <a:schemeClr val="bg1">
              <a:lumMod val="75000"/>
            </a:schemeClr>
          </a:solidFill>
        </p:grpSpPr>
        <p:sp>
          <p:nvSpPr>
            <p:cNvPr id="82" name="Obdĺžnik 81">
              <a:extLst>
                <a:ext uri="{FF2B5EF4-FFF2-40B4-BE49-F238E27FC236}">
                  <a16:creationId xmlns:a16="http://schemas.microsoft.com/office/drawing/2014/main" id="{9BB4E72F-7758-409A-9EE3-5E92BDB49E21}"/>
                </a:ext>
              </a:extLst>
            </p:cNvPr>
            <p:cNvSpPr/>
            <p:nvPr/>
          </p:nvSpPr>
          <p:spPr>
            <a:xfrm>
              <a:off x="4878651" y="2005188"/>
              <a:ext cx="1086345" cy="5431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endParaRPr lang="sk-SK" sz="1400" b="1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  <p:sp>
          <p:nvSpPr>
            <p:cNvPr id="83" name="BlokTextu 82">
              <a:extLst>
                <a:ext uri="{FF2B5EF4-FFF2-40B4-BE49-F238E27FC236}">
                  <a16:creationId xmlns:a16="http://schemas.microsoft.com/office/drawing/2014/main" id="{3F373B4F-372B-46D5-BF83-41B4D2E0D30A}"/>
                </a:ext>
              </a:extLst>
            </p:cNvPr>
            <p:cNvSpPr txBox="1"/>
            <p:nvPr/>
          </p:nvSpPr>
          <p:spPr>
            <a:xfrm>
              <a:off x="4878651" y="2005188"/>
              <a:ext cx="1104430" cy="543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400" b="1" kern="1200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 Vyhlásenie o neuplatňovaní kritérií podľa Taxonómie</a:t>
              </a:r>
            </a:p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400" b="1" dirty="0">
                  <a:solidFill>
                    <a:schemeClr val="tx1"/>
                  </a:solidFill>
                  <a:latin typeface="Erste Book" panose="02000506000000020004" pitchFamily="50" charset="-18"/>
                </a:rPr>
                <a:t>Zdôvodnenie (zohľadnenie nepriaznivých vplyvov na faktory udržateľnosti 31.12.2022)</a:t>
              </a:r>
              <a:endParaRPr lang="sk-SK" sz="1400" b="1" kern="1200" dirty="0">
                <a:solidFill>
                  <a:schemeClr val="tx1"/>
                </a:solidFill>
                <a:latin typeface="Erste Book" panose="02000506000000020004" pitchFamily="50" charset="-18"/>
              </a:endParaRPr>
            </a:p>
          </p:txBody>
        </p:sp>
      </p:grpSp>
      <p:cxnSp>
        <p:nvCxnSpPr>
          <p:cNvPr id="77" name="Rovná spojnica 76">
            <a:extLst>
              <a:ext uri="{FF2B5EF4-FFF2-40B4-BE49-F238E27FC236}">
                <a16:creationId xmlns:a16="http://schemas.microsoft.com/office/drawing/2014/main" id="{0A4F3313-2D79-468A-A42C-47981937745B}"/>
              </a:ext>
            </a:extLst>
          </p:cNvPr>
          <p:cNvCxnSpPr>
            <a:cxnSpLocks/>
          </p:cNvCxnSpPr>
          <p:nvPr/>
        </p:nvCxnSpPr>
        <p:spPr>
          <a:xfrm>
            <a:off x="6240016" y="3621523"/>
            <a:ext cx="0" cy="348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FR 1">
            <a:extLst>
              <a:ext uri="{FF2B5EF4-FFF2-40B4-BE49-F238E27FC236}">
                <a16:creationId xmlns:a16="http://schemas.microsoft.com/office/drawing/2014/main" id="{546C39AF-E577-437A-AC2B-2369CFE9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4" y="2132856"/>
            <a:ext cx="566964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58BD85-0C72-40A5-981B-E6E841D6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26" y="2152536"/>
            <a:ext cx="5373912" cy="33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709CE3D-26D8-42C9-AED0-E48DA43E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sk-SK" dirty="0">
                <a:latin typeface="Erste Bold" panose="02000506000000020004" pitchFamily="50" charset="-18"/>
              </a:rPr>
              <a:t>Príklad zobrazenia v predzmluvnej dokumentácii a periodických správach – zosúladenie s Taxonómiou</a:t>
            </a:r>
          </a:p>
        </p:txBody>
      </p:sp>
    </p:spTree>
    <p:extLst>
      <p:ext uri="{BB962C8B-B14F-4D97-AF65-F5344CB8AC3E}">
        <p14:creationId xmlns:p14="http://schemas.microsoft.com/office/powerpoint/2010/main" val="129380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F0DB2C33-244E-4398-9E25-A9CDDA6CAD72}"/>
              </a:ext>
            </a:extLst>
          </p:cNvPr>
          <p:cNvSpPr/>
          <p:nvPr/>
        </p:nvSpPr>
        <p:spPr>
          <a:xfrm>
            <a:off x="531692" y="4797152"/>
            <a:ext cx="7853060" cy="890848"/>
          </a:xfrm>
          <a:prstGeom prst="homePlate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BEAD8D-38F9-4A44-A283-5F80BCB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Erste Bold" panose="02000506000000020004" pitchFamily="50" charset="-18"/>
              </a:rPr>
              <a:t>Časový nesúlad platnosti regulácií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E892F9-97BA-4BCC-B466-C48B5C63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92" y="1980000"/>
            <a:ext cx="11540972" cy="3708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1.1.2022 - fondy podľa čl.8 a 9  – </a:t>
            </a:r>
            <a:r>
              <a:rPr lang="sk-SK" dirty="0" err="1">
                <a:latin typeface="Erste Book" panose="02000506000000020004" pitchFamily="50" charset="-18"/>
              </a:rPr>
              <a:t>reporting</a:t>
            </a:r>
            <a:r>
              <a:rPr lang="sk-SK" dirty="0">
                <a:latin typeface="Erste Book" panose="02000506000000020004" pitchFamily="50" charset="-18"/>
              </a:rPr>
              <a:t> podľa prvých dvoch cieľov Taxonómie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Rok 2022 – zoznam udržateľných činností podľa Taxonómie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latin typeface="Erste Book" panose="02000506000000020004" pitchFamily="50" charset="-18"/>
              </a:rPr>
              <a:t>Metodika podľa Level 2 konsolidovaných RTS – pravdepodobne od 1.7.2022 (čl.4,8,9,10,11)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err="1">
                <a:latin typeface="Erste Book" panose="02000506000000020004" pitchFamily="50" charset="-18"/>
              </a:rPr>
              <a:t>Reporting</a:t>
            </a:r>
            <a:r>
              <a:rPr lang="sk-SK" dirty="0">
                <a:latin typeface="Erste Book" panose="02000506000000020004" pitchFamily="50" charset="-18"/>
              </a:rPr>
              <a:t> nefinančných veľkých podľa Taxonómie od 1.1.2023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FBEEC9D-3F8D-49DD-AC12-81429D32538C}"/>
              </a:ext>
            </a:extLst>
          </p:cNvPr>
          <p:cNvSpPr/>
          <p:nvPr/>
        </p:nvSpPr>
        <p:spPr>
          <a:xfrm>
            <a:off x="623262" y="4888633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tx2"/>
                </a:solidFill>
                <a:latin typeface="Erste Book" panose="02000506000000020004" pitchFamily="50" charset="-18"/>
                <a:ea typeface="Calibri" panose="020F0502020204030204" pitchFamily="34" charset="0"/>
              </a:rPr>
              <a:t>Spoločné znenie vyhlásenia v predajnom prospekte o nemožnosti zverejniť kvantitatívne informácie podľa Taxonómie</a:t>
            </a:r>
            <a:endParaRPr lang="sk-SK" sz="2000" b="1" dirty="0">
              <a:solidFill>
                <a:schemeClr val="tx2"/>
              </a:solidFill>
              <a:latin typeface="Erste Book" panose="02000506000000020004" pitchFamily="50" charset="-18"/>
            </a:endParaRPr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0FFF042B-A48E-4958-96F8-0E296881161B}"/>
              </a:ext>
            </a:extLst>
          </p:cNvPr>
          <p:cNvSpPr/>
          <p:nvPr/>
        </p:nvSpPr>
        <p:spPr>
          <a:xfrm>
            <a:off x="8544272" y="4847211"/>
            <a:ext cx="2808312" cy="576064"/>
          </a:xfrm>
          <a:prstGeom prst="roundRect">
            <a:avLst/>
          </a:prstGeom>
          <a:gradFill>
            <a:gsLst>
              <a:gs pos="0">
                <a:srgbClr val="989900"/>
              </a:gs>
              <a:gs pos="72000">
                <a:schemeClr val="accent1">
                  <a:lumMod val="67000"/>
                </a:schemeClr>
              </a:gs>
              <a:gs pos="77000">
                <a:schemeClr val="accent1">
                  <a:lumMod val="97000"/>
                  <a:lumOff val="3000"/>
                </a:schemeClr>
              </a:gs>
              <a:gs pos="100000">
                <a:srgbClr val="BCE4FA"/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sk-SK" sz="2000" b="1" dirty="0" err="1">
                <a:solidFill>
                  <a:schemeClr val="bg1"/>
                </a:solidFill>
                <a:latin typeface="Erste Book" panose="02000506000000020004" pitchFamily="50" charset="-18"/>
              </a:rPr>
              <a:t>Greenwashing</a:t>
            </a:r>
            <a:endParaRPr lang="sk-SK" sz="2000" b="1" dirty="0">
              <a:solidFill>
                <a:schemeClr val="bg1"/>
              </a:solidFill>
              <a:latin typeface="Erste Book" panose="02000506000000020004" pitchFamily="50" charset="-18"/>
            </a:endParaRPr>
          </a:p>
        </p:txBody>
      </p:sp>
      <p:pic>
        <p:nvPicPr>
          <p:cNvPr id="11" name="Obrázok 10" descr="Obrázok, na ktorom je text, znak, vektorová grafika&#10;&#10;Automaticky generovaný popis">
            <a:extLst>
              <a:ext uri="{FF2B5EF4-FFF2-40B4-BE49-F238E27FC236}">
                <a16:creationId xmlns:a16="http://schemas.microsoft.com/office/drawing/2014/main" id="{DED580E0-BCE1-474D-9D06-61455B10F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52" y="4797152"/>
            <a:ext cx="633060" cy="6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D26D1-72D4-4589-9FEC-1B73D6B7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92" y="332848"/>
            <a:ext cx="11037046" cy="1728000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k-SK" dirty="0">
                <a:latin typeface="Erste Bold" panose="02000506000000020004" pitchFamily="50" charset="-18"/>
              </a:rPr>
              <a:t>Význam regulácie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060CFF07-7A59-412E-880B-B0BF29B7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92" y="2060848"/>
            <a:ext cx="4196156" cy="370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>
                <a:latin typeface="Erste Book" panose="02000506000000020004" pitchFamily="50" charset="-18"/>
              </a:rPr>
              <a:t>Štandardizácia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>
                <a:latin typeface="Erste Book" panose="02000506000000020004" pitchFamily="50" charset="-18"/>
              </a:rPr>
              <a:t>Transparentnosť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b="1" dirty="0">
                <a:latin typeface="Erste Book" panose="02000506000000020004" pitchFamily="50" charset="-18"/>
              </a:rPr>
              <a:t>Porovnateľnosť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800" b="1" dirty="0">
              <a:latin typeface="Erste Book" panose="02000506000000020004" pitchFamily="50" charset="-18"/>
            </a:endParaRPr>
          </a:p>
        </p:txBody>
      </p:sp>
      <p:sp>
        <p:nvSpPr>
          <p:cNvPr id="8" name="Zástupný objekt pre obsah 6">
            <a:extLst>
              <a:ext uri="{FF2B5EF4-FFF2-40B4-BE49-F238E27FC236}">
                <a16:creationId xmlns:a16="http://schemas.microsoft.com/office/drawing/2014/main" id="{8479314A-A543-4ED5-AC0F-00CB0D17DF42}"/>
              </a:ext>
            </a:extLst>
          </p:cNvPr>
          <p:cNvSpPr txBox="1">
            <a:spLocks/>
          </p:cNvSpPr>
          <p:nvPr/>
        </p:nvSpPr>
        <p:spPr>
          <a:xfrm>
            <a:off x="3860854" y="2060848"/>
            <a:ext cx="4196156" cy="37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sk-SK" sz="2800" b="1" dirty="0">
                <a:latin typeface="Erste Book" panose="02000506000000020004" pitchFamily="50" charset="-18"/>
              </a:rPr>
              <a:t>Informovaný investor </a:t>
            </a:r>
          </a:p>
          <a:p>
            <a:pPr marL="342900" indent="-342900">
              <a:buFont typeface="Arial" pitchFamily="34" charset="0"/>
              <a:buChar char="•"/>
            </a:pPr>
            <a:endParaRPr lang="sk-SK" sz="2800" b="1" dirty="0">
              <a:latin typeface="Erste Book" panose="02000506000000020004" pitchFamily="50" charset="-18"/>
            </a:endParaRPr>
          </a:p>
        </p:txBody>
      </p:sp>
      <p:sp>
        <p:nvSpPr>
          <p:cNvPr id="9" name="Zástupný objekt pre obsah 6">
            <a:extLst>
              <a:ext uri="{FF2B5EF4-FFF2-40B4-BE49-F238E27FC236}">
                <a16:creationId xmlns:a16="http://schemas.microsoft.com/office/drawing/2014/main" id="{A5959E95-B7E5-466B-AAC4-7F7111A4F3AE}"/>
              </a:ext>
            </a:extLst>
          </p:cNvPr>
          <p:cNvSpPr txBox="1">
            <a:spLocks/>
          </p:cNvSpPr>
          <p:nvPr/>
        </p:nvSpPr>
        <p:spPr>
          <a:xfrm>
            <a:off x="8131916" y="2060848"/>
            <a:ext cx="3528392" cy="37888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00497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6575" indent="-179388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3763" indent="-177800" algn="l" defTabSz="914400" rtl="0" eaLnBrk="1" latinLnBrk="0" hangingPunct="1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sk-SK" sz="2800" b="1" dirty="0">
                <a:latin typeface="Erste Book" panose="02000506000000020004" pitchFamily="50" charset="-18"/>
              </a:rPr>
              <a:t>Klimatické ciele</a:t>
            </a:r>
          </a:p>
          <a:p>
            <a:pPr marL="342900" indent="-342900">
              <a:buFont typeface="Arial" pitchFamily="34" charset="0"/>
              <a:buChar char="•"/>
            </a:pPr>
            <a:endParaRPr lang="sk-SK" sz="2800" b="1" dirty="0">
              <a:latin typeface="Erste Book" panose="02000506000000020004" pitchFamily="50" charset="-18"/>
            </a:endParaRP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6379A5A3-37C0-4B32-8CCF-D023EA1F2F59}"/>
              </a:ext>
            </a:extLst>
          </p:cNvPr>
          <p:cNvSpPr/>
          <p:nvPr/>
        </p:nvSpPr>
        <p:spPr>
          <a:xfrm>
            <a:off x="4029117" y="4439282"/>
            <a:ext cx="3338434" cy="868438"/>
          </a:xfrm>
          <a:prstGeom prst="roundRect">
            <a:avLst/>
          </a:prstGeom>
          <a:gradFill>
            <a:gsLst>
              <a:gs pos="0">
                <a:srgbClr val="989900"/>
              </a:gs>
              <a:gs pos="72000">
                <a:schemeClr val="accent1">
                  <a:lumMod val="67000"/>
                </a:schemeClr>
              </a:gs>
              <a:gs pos="77000">
                <a:schemeClr val="accent1">
                  <a:lumMod val="97000"/>
                  <a:lumOff val="3000"/>
                </a:schemeClr>
              </a:gs>
              <a:gs pos="100000">
                <a:srgbClr val="BCE4FA"/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sk-SK" sz="2000" b="1" dirty="0" err="1">
                <a:solidFill>
                  <a:schemeClr val="bg1"/>
                </a:solidFill>
                <a:latin typeface="Erste Book" panose="02000506000000020004" pitchFamily="50" charset="-18"/>
              </a:rPr>
              <a:t>Greenwashing</a:t>
            </a:r>
            <a:endParaRPr lang="sk-SK" sz="2000" b="1" dirty="0">
              <a:solidFill>
                <a:schemeClr val="bg1"/>
              </a:solidFill>
              <a:latin typeface="Erste Book" panose="02000506000000020004" pitchFamily="50" charset="-18"/>
            </a:endParaRPr>
          </a:p>
        </p:txBody>
      </p:sp>
      <p:pic>
        <p:nvPicPr>
          <p:cNvPr id="10" name="Obrázok 9" descr="Obrázok, na ktorom je text, znak, vektorová grafika&#10;&#10;Automaticky generovaný popis">
            <a:extLst>
              <a:ext uri="{FF2B5EF4-FFF2-40B4-BE49-F238E27FC236}">
                <a16:creationId xmlns:a16="http://schemas.microsoft.com/office/drawing/2014/main" id="{17A67469-2CBA-45D7-B104-205AFE2DC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27" y="4434941"/>
            <a:ext cx="872779" cy="8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861"/>
      </p:ext>
    </p:extLst>
  </p:cSld>
  <p:clrMapOvr>
    <a:masterClrMapping/>
  </p:clrMapOvr>
</p:sld>
</file>

<file path=ppt/theme/theme1.xml><?xml version="1.0" encoding="utf-8"?>
<a:theme xmlns:a="http://schemas.openxmlformats.org/drawingml/2006/main" name="SK Presentation master - two line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AFB5279DFA764BA99F8CA3BE69F600" ma:contentTypeVersion="14" ma:contentTypeDescription="Ein neues Dokument erstellen." ma:contentTypeScope="" ma:versionID="db7a690737bff76353a97bfbf3e1dbc5">
  <xsd:schema xmlns:xsd="http://www.w3.org/2001/XMLSchema" xmlns:xs="http://www.w3.org/2001/XMLSchema" xmlns:p="http://schemas.microsoft.com/office/2006/metadata/properties" xmlns:ns1="http://schemas.microsoft.com/sharepoint/v3" xmlns:ns3="c48794e6-4fbc-46b1-83d5-a9cd33e0c62c" xmlns:ns4="b303455e-ce1b-48ba-8073-d9986a0e7585" targetNamespace="http://schemas.microsoft.com/office/2006/metadata/properties" ma:root="true" ma:fieldsID="e55c62d0fbca2a72b5ff5d6d9cc59cff" ns1:_="" ns3:_="" ns4:_="">
    <xsd:import namespace="http://schemas.microsoft.com/sharepoint/v3"/>
    <xsd:import namespace="c48794e6-4fbc-46b1-83d5-a9cd33e0c62c"/>
    <xsd:import namespace="b303455e-ce1b-48ba-8073-d9986a0e75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94e6-4fbc-46b1-83d5-a9cd33e0c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3455e-ce1b-48ba-8073-d9986a0e75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560EC-77D2-43AE-BA42-D587C3230EEA}">
  <ds:schemaRefs>
    <ds:schemaRef ds:uri="b303455e-ce1b-48ba-8073-d9986a0e7585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48794e6-4fbc-46b1-83d5-a9cd33e0c62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349618-52DE-4882-B741-743A8077B6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E216C-5BDB-4B8A-874C-93AB0FCD4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8794e6-4fbc-46b1-83d5-a9cd33e0c62c"/>
    <ds:schemaRef ds:uri="b303455e-ce1b-48ba-8073-d9986a0e7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 Presentation master - two line logo</Template>
  <TotalTime>10202</TotalTime>
  <Words>469</Words>
  <Application>Microsoft Office PowerPoint</Application>
  <PresentationFormat>Širokouhlá</PresentationFormat>
  <Paragraphs>110</Paragraphs>
  <Slides>9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Erste Bold</vt:lpstr>
      <vt:lpstr>Erste Book</vt:lpstr>
      <vt:lpstr>SK Presentation master - two line logo</vt:lpstr>
      <vt:lpstr>Regulácia v oblasti udržateľnosti a greenwashing</vt:lpstr>
      <vt:lpstr>Dohody v oblasti udržateľnosti a klimatických zmien</vt:lpstr>
      <vt:lpstr>Regulácia zasahuje celý európsky finančný systém</vt:lpstr>
      <vt:lpstr>Zverejnenia podľa SFDR – Level 1  (Sustainable Finance Disclosure Regulation)</vt:lpstr>
      <vt:lpstr>Taxonómia</vt:lpstr>
      <vt:lpstr>Regulačné technické štandardy – Level 2</vt:lpstr>
      <vt:lpstr>Príklad zobrazenia v predzmluvnej dokumentácii a periodických správach – zosúladenie s Taxonómiou</vt:lpstr>
      <vt:lpstr>Časový nesúlad platnosti regulácií </vt:lpstr>
      <vt:lpstr>Význam regulácie</vt:lpstr>
    </vt:vector>
  </TitlesOfParts>
  <Company>SLSP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allocation meeting</dc:title>
  <dc:creator>ULIČNÁ Karin</dc:creator>
  <cp:lastModifiedBy>ULIČNÁ Karin AM SLSP</cp:lastModifiedBy>
  <cp:revision>576</cp:revision>
  <cp:lastPrinted>2020-01-28T14:53:09Z</cp:lastPrinted>
  <dcterms:created xsi:type="dcterms:W3CDTF">2014-07-11T13:07:17Z</dcterms:created>
  <dcterms:modified xsi:type="dcterms:W3CDTF">2021-11-03T10:10:26Z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etDate">
    <vt:lpwstr>2021-08-13T12:30:54Z</vt:lpwstr>
  </property>
  <property fmtid="{D5CDD505-2E9C-101B-9397-08002B2CF9AE}" pid="4" name="MSIP_Label_38939b85-7e40-4a1d-91e1-0e84c3b219d7_Method">
    <vt:lpwstr>Standard</vt:lpwstr>
  </property>
  <property fmtid="{D5CDD505-2E9C-101B-9397-08002B2CF9AE}" pid="5" name="MSIP_Label_38939b85-7e40-4a1d-91e1-0e84c3b219d7_Name">
    <vt:lpwstr>38939b85-7e40-4a1d-91e1-0e84c3b219d7</vt:lpwstr>
  </property>
  <property fmtid="{D5CDD505-2E9C-101B-9397-08002B2CF9AE}" pid="6" name="MSIP_Label_38939b85-7e40-4a1d-91e1-0e84c3b219d7_SiteId">
    <vt:lpwstr>3ad0376a-54d3-49a6-9e20-52de0a92fc89</vt:lpwstr>
  </property>
  <property fmtid="{D5CDD505-2E9C-101B-9397-08002B2CF9AE}" pid="7" name="MSIP_Label_38939b85-7e40-4a1d-91e1-0e84c3b219d7_ActionId">
    <vt:lpwstr>c98553e8-3397-4be5-94c5-5165277d1b32</vt:lpwstr>
  </property>
  <property fmtid="{D5CDD505-2E9C-101B-9397-08002B2CF9AE}" pid="8" name="MSIP_Label_38939b85-7e40-4a1d-91e1-0e84c3b219d7_ContentBits">
    <vt:lpwstr>0</vt:lpwstr>
  </property>
  <property fmtid="{D5CDD505-2E9C-101B-9397-08002B2CF9AE}" pid="9" name="ContentTypeId">
    <vt:lpwstr>0x0101002DAFB5279DFA764BA99F8CA3BE69F600</vt:lpwstr>
  </property>
</Properties>
</file>