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65" r:id="rId3"/>
    <p:sldId id="268" r:id="rId4"/>
    <p:sldId id="266" r:id="rId5"/>
    <p:sldId id="267" r:id="rId6"/>
    <p:sldId id="269" r:id="rId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 Kedro" initials="MK" lastIdx="2" clrIdx="0">
    <p:extLst>
      <p:ext uri="{19B8F6BF-5375-455C-9EA6-DF929625EA0E}">
        <p15:presenceInfo xmlns:p15="http://schemas.microsoft.com/office/powerpoint/2012/main" userId="S-1-5-21-1229272821-602162358-725345543-2424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86" y="4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isk_D\My%20Documents\Copy%20of%20Podklady_1Q2022%20(002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isk_D\My%20Documents\Copy%20of%20Podklady_1Q2022%20(002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isk_D\My%20Documents\Copy%20of%20Podklady_1Q2022%20(002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2000" b="1" dirty="0" err="1"/>
              <a:t>Aktíva</a:t>
            </a:r>
            <a:r>
              <a:rPr lang="en-US" sz="2000" b="1" dirty="0"/>
              <a:t> v </a:t>
            </a:r>
            <a:r>
              <a:rPr lang="sk-SK" sz="2000" b="1" dirty="0"/>
              <a:t>otvorených podielových fondoch </a:t>
            </a:r>
          </a:p>
          <a:p>
            <a:pPr>
              <a:defRPr/>
            </a:pPr>
            <a:r>
              <a:rPr lang="sk-SK" sz="2000" b="1" dirty="0"/>
              <a:t>(</a:t>
            </a:r>
            <a:r>
              <a:rPr lang="sk-SK" sz="2000" b="1" dirty="0" err="1"/>
              <a:t>mil</a:t>
            </a:r>
            <a:r>
              <a:rPr lang="sk-SK" sz="2000" b="1" dirty="0"/>
              <a:t> EUR</a:t>
            </a:r>
            <a:r>
              <a:rPr lang="sk-SK" b="1" dirty="0"/>
              <a:t>)</a:t>
            </a:r>
            <a:endParaRPr lang="en-US" b="1" dirty="0"/>
          </a:p>
        </c:rich>
      </c:tx>
      <c:layout>
        <c:manualLayout>
          <c:xMode val="edge"/>
          <c:yMode val="edge"/>
          <c:x val="0.10390557684074762"/>
          <c:y val="3.09179716187627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AuM!$A$2:$A$6</c:f>
              <c:strCach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1Q2022</c:v>
                </c:pt>
              </c:strCache>
            </c:strRef>
          </c:cat>
          <c:val>
            <c:numRef>
              <c:f>AuM!$L$2:$L$6</c:f>
              <c:numCache>
                <c:formatCode>#,##0</c:formatCode>
                <c:ptCount val="5"/>
                <c:pt idx="0">
                  <c:v>8378.0703479641597</c:v>
                </c:pt>
                <c:pt idx="1">
                  <c:v>9603.6329968014452</c:v>
                </c:pt>
                <c:pt idx="2">
                  <c:v>10212.897386798806</c:v>
                </c:pt>
                <c:pt idx="3">
                  <c:v>12468.618417140868</c:v>
                </c:pt>
                <c:pt idx="4">
                  <c:v>12291.235455612281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47-4AE7-BE11-A05394EC879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30330591"/>
        <c:axId val="430322687"/>
      </c:barChart>
      <c:catAx>
        <c:axId val="430330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sk-SK"/>
          </a:p>
        </c:txPr>
        <c:crossAx val="430322687"/>
        <c:crosses val="autoZero"/>
        <c:auto val="1"/>
        <c:lblAlgn val="ctr"/>
        <c:lblOffset val="100"/>
        <c:noMultiLvlLbl val="0"/>
      </c:catAx>
      <c:valAx>
        <c:axId val="430322687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303305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</a:t>
            </a:r>
            <a:r>
              <a:rPr lang="sk-SK" dirty="0" err="1"/>
              <a:t>ktíva</a:t>
            </a:r>
            <a:r>
              <a:rPr lang="en-US" dirty="0"/>
              <a:t> v OPF</a:t>
            </a:r>
            <a:r>
              <a:rPr lang="sk-SK" dirty="0"/>
              <a:t> podľa tried aktív</a:t>
            </a:r>
            <a:endParaRPr lang="en-US" dirty="0"/>
          </a:p>
        </c:rich>
      </c:tx>
      <c:layout>
        <c:manualLayout>
          <c:xMode val="edge"/>
          <c:yMode val="edge"/>
          <c:x val="0.22764933305707749"/>
          <c:y val="2.2574982147107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778836197322771"/>
          <c:y val="0.28849105225483179"/>
          <c:w val="0.79560969658292113"/>
          <c:h val="0.6568642328799808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3FD-402D-8B33-207EFFF7B80B}"/>
              </c:ext>
            </c:extLst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3FD-402D-8B33-207EFFF7B80B}"/>
              </c:ext>
            </c:extLst>
          </c:dPt>
          <c:dPt>
            <c:idx val="2"/>
            <c:bubble3D val="0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3FD-402D-8B33-207EFFF7B80B}"/>
              </c:ext>
            </c:extLst>
          </c:dPt>
          <c:dPt>
            <c:idx val="3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3FD-402D-8B33-207EFFF7B80B}"/>
              </c:ext>
            </c:extLst>
          </c:dPt>
          <c:dPt>
            <c:idx val="4"/>
            <c:bubble3D val="0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3FD-402D-8B33-207EFFF7B80B}"/>
              </c:ext>
            </c:extLst>
          </c:dPt>
          <c:dPt>
            <c:idx val="5"/>
            <c:bubble3D val="0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3FD-402D-8B33-207EFFF7B80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  <a:alpha val="90000"/>
                </a:schemeClr>
              </a:solidFill>
              <a:ln w="19050">
                <a:solidFill>
                  <a:schemeClr val="accent1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6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93FD-402D-8B33-207EFFF7B80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  <a:alpha val="90000"/>
                </a:schemeClr>
              </a:solidFill>
              <a:ln w="19050">
                <a:solidFill>
                  <a:schemeClr val="accent2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6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93FD-402D-8B33-207EFFF7B80B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3FD-402D-8B33-207EFFF7B80B}"/>
                </c:ext>
              </c:extLst>
            </c:dLbl>
            <c:dLbl>
              <c:idx val="1"/>
              <c:layout>
                <c:manualLayout>
                  <c:x val="-2.5261606899852657E-2"/>
                  <c:y val="-2.6946552135528542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KI</a:t>
                    </a:r>
                    <a:r>
                      <a:rPr lang="en-US" baseline="0"/>
                      <a:t>
</a:t>
                    </a:r>
                    <a:fld id="{33ACE663-DA56-44A7-B5D0-B0BF6CB653D8}" type="PERCENTAGE">
                      <a:rPr lang="en-US" baseline="0"/>
                      <a:pPr>
                        <a:defRPr sz="1400"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baseline="0"/>
                  </a:p>
                </c:rich>
              </c:tx>
              <c:numFmt formatCode="0.00%" sourceLinked="0"/>
              <c:spPr>
                <a:solidFill>
                  <a:sysClr val="window" lastClr="FFFFFF"/>
                </a:solidFill>
                <a:ln w="12700" cap="flat" cmpd="sng" algn="ctr">
                  <a:noFill/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3FD-402D-8B33-207EFFF7B80B}"/>
                </c:ext>
              </c:extLst>
            </c:dLbl>
            <c:dLbl>
              <c:idx val="2"/>
              <c:layout>
                <c:manualLayout>
                  <c:x val="-4.5134033454400577E-3"/>
                  <c:y val="-2.9677881173944165E-3"/>
                </c:manualLayout>
              </c:layout>
              <c:numFmt formatCode="0.00%" sourceLinked="0"/>
              <c:spPr>
                <a:solidFill>
                  <a:sysClr val="window" lastClr="FFFFFF"/>
                </a:solidFill>
                <a:ln w="12700" cap="flat" cmpd="sng" algn="ctr">
                  <a:noFill/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3FD-402D-8B33-207EFFF7B80B}"/>
                </c:ext>
              </c:extLst>
            </c:dLbl>
            <c:dLbl>
              <c:idx val="3"/>
              <c:layout>
                <c:manualLayout>
                  <c:x val="2.1054780250204123E-2"/>
                  <c:y val="-8.3274636125029874E-2"/>
                </c:manualLayout>
              </c:layout>
              <c:numFmt formatCode="0.00%" sourceLinked="0"/>
              <c:spPr>
                <a:solidFill>
                  <a:sysClr val="window" lastClr="FFFFFF"/>
                </a:solidFill>
                <a:ln w="12700" cap="flat" cmpd="sng" algn="ctr">
                  <a:noFill/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3FD-402D-8B33-207EFFF7B80B}"/>
                </c:ext>
              </c:extLst>
            </c:dLbl>
            <c:dLbl>
              <c:idx val="4"/>
              <c:layout>
                <c:manualLayout>
                  <c:x val="-6.7443901157170652E-2"/>
                  <c:y val="-0.10713696015270818"/>
                </c:manualLayout>
              </c:layout>
              <c:numFmt formatCode="0.00%" sourceLinked="0"/>
              <c:spPr>
                <a:solidFill>
                  <a:sysClr val="window" lastClr="FFFFFF"/>
                </a:solidFill>
                <a:ln w="12700" cap="flat" cmpd="sng" algn="ctr">
                  <a:noFill/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accent5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3FD-402D-8B33-207EFFF7B80B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3FD-402D-8B33-207EFFF7B80B}"/>
                </c:ext>
              </c:extLst>
            </c:dLbl>
            <c:dLbl>
              <c:idx val="6"/>
              <c:layout>
                <c:manualLayout>
                  <c:x val="-1.141356883428904E-2"/>
                  <c:y val="5.3765211166786247E-3"/>
                </c:manualLayout>
              </c:layout>
              <c:numFmt formatCode="0.00%" sourceLinked="0"/>
              <c:spPr>
                <a:solidFill>
                  <a:sysClr val="window" lastClr="FFFFFF"/>
                </a:solidFill>
                <a:ln w="12700" cap="flat" cmpd="sng" algn="ctr">
                  <a:noFill/>
                  <a:round/>
                </a:ln>
                <a:effectLst>
                  <a:outerShdw blurRad="50800" dist="38100" dir="2700000" algn="tl" rotWithShape="0">
                    <a:schemeClr val="accent1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accent1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3FD-402D-8B33-207EFFF7B80B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3FD-402D-8B33-207EFFF7B80B}"/>
                </c:ext>
              </c:extLst>
            </c:dLbl>
            <c:numFmt formatCode="0.00%" sourceLinked="0"/>
            <c:spPr>
              <a:solidFill>
                <a:sysClr val="window" lastClr="FFFFFF"/>
              </a:solidFill>
              <a:ln>
                <a:noFill/>
              </a:ln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accent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AuM!$B$1:$I$1</c:f>
              <c:strCache>
                <c:ptCount val="8"/>
                <c:pt idx="0">
                  <c:v>Peňažné</c:v>
                </c:pt>
                <c:pt idx="1">
                  <c:v>Krátkodobých Investícií</c:v>
                </c:pt>
                <c:pt idx="2">
                  <c:v>Dlhopisové</c:v>
                </c:pt>
                <c:pt idx="3">
                  <c:v>Akciové</c:v>
                </c:pt>
                <c:pt idx="4">
                  <c:v>Zmiešané</c:v>
                </c:pt>
                <c:pt idx="5">
                  <c:v>Štruktúrované</c:v>
                </c:pt>
                <c:pt idx="6">
                  <c:v>Realitné</c:v>
                </c:pt>
                <c:pt idx="7">
                  <c:v>Alternatívnych Investícií</c:v>
                </c:pt>
              </c:strCache>
            </c:strRef>
          </c:cat>
          <c:val>
            <c:numRef>
              <c:f>AuM!$B$6:$I$6</c:f>
              <c:numCache>
                <c:formatCode>#,##0.00</c:formatCode>
                <c:ptCount val="8"/>
                <c:pt idx="0">
                  <c:v>21750811.469999995</c:v>
                </c:pt>
                <c:pt idx="1">
                  <c:v>479773925.37</c:v>
                </c:pt>
                <c:pt idx="2">
                  <c:v>1262565374.3801029</c:v>
                </c:pt>
                <c:pt idx="3">
                  <c:v>2801789480.1798601</c:v>
                </c:pt>
                <c:pt idx="4">
                  <c:v>5384341447.0970316</c:v>
                </c:pt>
                <c:pt idx="5">
                  <c:v>59539613</c:v>
                </c:pt>
                <c:pt idx="6">
                  <c:v>2261079354.7792873</c:v>
                </c:pt>
                <c:pt idx="7">
                  <c:v>20395449.336000003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93FD-402D-8B33-207EFFF7B80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830422463958026"/>
          <c:y val="0.28191408413397867"/>
          <c:w val="0.73951819733412605"/>
          <c:h val="0.52322280815815458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2628-485B-8249-90772D38547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2628-485B-8249-90772D38547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2628-485B-8249-90772D38547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2628-485B-8249-90772D38547F}"/>
              </c:ext>
            </c:extLst>
          </c:dPt>
          <c:dLbls>
            <c:dLbl>
              <c:idx val="0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5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2628-485B-8249-90772D38547F}"/>
                </c:ext>
              </c:extLst>
            </c:dLbl>
            <c:dLbl>
              <c:idx val="1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5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2628-485B-8249-90772D38547F}"/>
                </c:ext>
              </c:extLst>
            </c:dLbl>
            <c:dLbl>
              <c:idx val="2"/>
              <c:layout>
                <c:manualLayout>
                  <c:x val="-7.2859744990892539E-2"/>
                  <c:y val="1.834862385321101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5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628-485B-8249-90772D38547F}"/>
                </c:ext>
              </c:extLst>
            </c:dLbl>
            <c:dLbl>
              <c:idx val="3"/>
              <c:layout>
                <c:manualLayout>
                  <c:x val="1.5351287610787781E-2"/>
                  <c:y val="-5.9767363509798596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5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628-485B-8249-90772D38547F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AuM!$B$52:$E$52</c:f>
              <c:strCache>
                <c:ptCount val="4"/>
                <c:pt idx="0">
                  <c:v>0 - Fond nezvažuje zásadné nepriaznivé vplyvy na faktory udržateľnosti.</c:v>
                </c:pt>
                <c:pt idx="1">
                  <c:v>6 - Fond zvažuje zásadné nepriaznivé vplyvy na faktory udržateľnosti.</c:v>
                </c:pt>
                <c:pt idx="2">
                  <c:v>8 - Fond podporuje environmentálne alebo sociálne charakteristiky alebo ich kombináciu.</c:v>
                </c:pt>
                <c:pt idx="3">
                  <c:v>9 - Cieľom fondu je udržateľné investovanie.</c:v>
                </c:pt>
              </c:strCache>
            </c:strRef>
          </c:cat>
          <c:val>
            <c:numRef>
              <c:f>AuM!$B$53:$E$53</c:f>
              <c:numCache>
                <c:formatCode>#,##0.00</c:formatCode>
                <c:ptCount val="4"/>
                <c:pt idx="0">
                  <c:v>2524257346.9130001</c:v>
                </c:pt>
                <c:pt idx="1">
                  <c:v>7845182729.4235439</c:v>
                </c:pt>
                <c:pt idx="2">
                  <c:v>1756048742.1057398</c:v>
                </c:pt>
                <c:pt idx="3">
                  <c:v>165599420.77000001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628-485B-8249-90772D38547F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A-2628-485B-8249-90772D38547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C-2628-485B-8249-90772D38547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2628-485B-8249-90772D38547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2628-485B-8249-90772D38547F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A-2628-485B-8249-90772D38547F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C-2628-485B-8249-90772D38547F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2628-485B-8249-90772D38547F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2628-485B-8249-90772D38547F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AuM!$B$52:$E$52</c:f>
              <c:strCache>
                <c:ptCount val="4"/>
                <c:pt idx="0">
                  <c:v>0 - Fond nezvažuje zásadné nepriaznivé vplyvy na faktory udržateľnosti.</c:v>
                </c:pt>
                <c:pt idx="1">
                  <c:v>6 - Fond zvažuje zásadné nepriaznivé vplyvy na faktory udržateľnosti.</c:v>
                </c:pt>
                <c:pt idx="2">
                  <c:v>8 - Fond podporuje environmentálne alebo sociálne charakteristiky alebo ich kombináciu.</c:v>
                </c:pt>
                <c:pt idx="3">
                  <c:v>9 - Cieľom fondu je udržateľné investovanie.</c:v>
                </c:pt>
              </c:strCache>
            </c:strRef>
          </c:cat>
          <c:val>
            <c:numRef>
              <c:f>AuM!$B$53:$E$53</c:f>
              <c:numCache>
                <c:formatCode>#,##0.00</c:formatCode>
                <c:ptCount val="4"/>
                <c:pt idx="0">
                  <c:v>2524257346.9130001</c:v>
                </c:pt>
                <c:pt idx="1">
                  <c:v>7845182729.4235439</c:v>
                </c:pt>
                <c:pt idx="2">
                  <c:v>1756048742.1057398</c:v>
                </c:pt>
                <c:pt idx="3">
                  <c:v>165599420.77000001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2628-485B-8249-90772D38547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sk-SK" sz="2000" b="1" dirty="0"/>
              <a:t>Čisté</a:t>
            </a:r>
            <a:r>
              <a:rPr lang="sk-SK" sz="2000" b="1" baseline="0" dirty="0"/>
              <a:t> predaje OPF (</a:t>
            </a:r>
            <a:r>
              <a:rPr lang="sk-SK" sz="2000" b="1" baseline="0" dirty="0" err="1"/>
              <a:t>mil</a:t>
            </a:r>
            <a:r>
              <a:rPr lang="sk-SK" sz="2000" b="1" baseline="0" dirty="0"/>
              <a:t> EUR</a:t>
            </a:r>
            <a:r>
              <a:rPr lang="sk-SK" baseline="0" dirty="0"/>
              <a:t>)</a:t>
            </a:r>
            <a:endParaRPr lang="sk-SK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>
        <c:manualLayout>
          <c:layoutTarget val="inner"/>
          <c:xMode val="edge"/>
          <c:yMode val="edge"/>
          <c:x val="7.0495765117154774E-2"/>
          <c:y val="0.22577714895013123"/>
          <c:w val="0.85771786556659002"/>
          <c:h val="0.66682338535808028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chemeClr val="accent1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'Net sales'!$B$33:$B$37</c:f>
              <c:strCach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1Q 2022</c:v>
                </c:pt>
              </c:strCache>
            </c:strRef>
          </c:cat>
          <c:val>
            <c:numRef>
              <c:f>'Net sales'!$C$33:$C$37</c:f>
              <c:numCache>
                <c:formatCode>#,##0</c:formatCode>
                <c:ptCount val="5"/>
                <c:pt idx="0">
                  <c:v>382.92615582423889</c:v>
                </c:pt>
                <c:pt idx="1">
                  <c:v>520.91776235704936</c:v>
                </c:pt>
                <c:pt idx="2">
                  <c:v>449.38727182242877</c:v>
                </c:pt>
                <c:pt idx="3">
                  <c:v>1512.1551771945853</c:v>
                </c:pt>
                <c:pt idx="4">
                  <c:v>292.37702537778199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21-46AB-A3AF-1E8A3855471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78986479"/>
        <c:axId val="2078990639"/>
      </c:barChart>
      <c:catAx>
        <c:axId val="20789864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sk-SK"/>
          </a:p>
        </c:txPr>
        <c:crossAx val="2078990639"/>
        <c:crosses val="autoZero"/>
        <c:auto val="1"/>
        <c:lblAlgn val="ctr"/>
        <c:lblOffset val="100"/>
        <c:noMultiLvlLbl val="0"/>
      </c:catAx>
      <c:valAx>
        <c:axId val="2078990639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0789864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2EAF3-6C15-470F-97A6-A29A694F4E97}" type="datetimeFigureOut">
              <a:rPr lang="sk-SK" smtClean="0"/>
              <a:t>8. 5. 2022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17FE3D-07FF-4CCE-A21A-C824A03FAB0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4667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pic>
        <p:nvPicPr>
          <p:cNvPr id="7" name="Picture 8" descr="SASS">
            <a:extLst>
              <a:ext uri="{FF2B5EF4-FFF2-40B4-BE49-F238E27FC236}">
                <a16:creationId xmlns:a16="http://schemas.microsoft.com/office/drawing/2014/main" id="{D4E07843-8678-4878-9E7A-FB691037F461}"/>
              </a:ext>
            </a:extLst>
          </p:cNvPr>
          <p:cNvPicPr>
            <a:picLocks noGrp="1"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620" y="939433"/>
            <a:ext cx="3228360" cy="88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81693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7682BDE-AB4E-4084-8871-290D868DEFFC}" type="datetime1">
              <a:rPr lang="sk-SK" smtClean="0"/>
              <a:t>8. 5. 2022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3142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C326B1-FA01-47F1-B513-4BBE14A9712E}" type="datetime1">
              <a:rPr lang="sk-SK" smtClean="0"/>
              <a:t>8. 5. 2022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83953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k-SK" dirty="0"/>
          </a:p>
        </p:txBody>
      </p:sp>
      <p:pic>
        <p:nvPicPr>
          <p:cNvPr id="7" name="Picture 8" descr="SASS">
            <a:extLst>
              <a:ext uri="{FF2B5EF4-FFF2-40B4-BE49-F238E27FC236}">
                <a16:creationId xmlns:a16="http://schemas.microsoft.com/office/drawing/2014/main" id="{A2301C51-224A-4AB1-93F1-83EE2F3BAE1B}"/>
              </a:ext>
            </a:extLst>
          </p:cNvPr>
          <p:cNvPicPr>
            <a:picLocks noGrp="1"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6379330"/>
            <a:ext cx="1254369" cy="342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Zástupný objekt pre číslo snímky 12">
            <a:extLst>
              <a:ext uri="{FF2B5EF4-FFF2-40B4-BE49-F238E27FC236}">
                <a16:creationId xmlns:a16="http://schemas.microsoft.com/office/drawing/2014/main" id="{E967AC27-401B-435E-B298-FE0A7128BD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400"/>
            </a:lvl1pPr>
          </a:lstStyle>
          <a:p>
            <a:fld id="{19DBCD5A-59EF-425C-AC8A-27967CFF5F76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36352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620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8750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18637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21195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05122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3A8B41-8BE2-4BDA-A3A5-9B1ACD0A1283}" type="datetime1">
              <a:rPr lang="sk-SK" smtClean="0"/>
              <a:t>8. 5. 2022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4888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5AD5F9-D3B5-46D7-8835-5E7DB99D6D6C}" type="datetime1">
              <a:rPr lang="sk-SK" smtClean="0"/>
              <a:t>8. 5. 2022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23749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91176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3757" y="2384304"/>
            <a:ext cx="9144000" cy="1655762"/>
          </a:xfrm>
        </p:spPr>
        <p:txBody>
          <a:bodyPr>
            <a:normAutofit/>
          </a:bodyPr>
          <a:lstStyle/>
          <a:p>
            <a:r>
              <a:rPr lang="sk-SK" sz="4000" dirty="0"/>
              <a:t>Slovenský trh kolektívneho investovania</a:t>
            </a:r>
          </a:p>
          <a:p>
            <a:r>
              <a:rPr lang="sk-SK" sz="4000" dirty="0"/>
              <a:t>1.Q 2022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5B5B1B9-477F-43B7-8C88-CB8BC2D12BD3}"/>
              </a:ext>
            </a:extLst>
          </p:cNvPr>
          <p:cNvSpPr txBox="1">
            <a:spLocks/>
          </p:cNvSpPr>
          <p:nvPr/>
        </p:nvSpPr>
        <p:spPr>
          <a:xfrm>
            <a:off x="194897" y="5981699"/>
            <a:ext cx="3344007" cy="6183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1400" dirty="0"/>
              <a:t>Marek Prokopec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1400" dirty="0"/>
              <a:t>Predseda predstavenstva SASS</a:t>
            </a:r>
          </a:p>
          <a:p>
            <a:endParaRPr lang="sk-SK" sz="4000" dirty="0"/>
          </a:p>
        </p:txBody>
      </p:sp>
    </p:spTree>
    <p:extLst>
      <p:ext uri="{BB962C8B-B14F-4D97-AF65-F5344CB8AC3E}">
        <p14:creationId xmlns:p14="http://schemas.microsoft.com/office/powerpoint/2010/main" val="18023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22001" cy="1325563"/>
          </a:xfrm>
        </p:spPr>
        <p:txBody>
          <a:bodyPr>
            <a:normAutofit/>
          </a:bodyPr>
          <a:lstStyle/>
          <a:p>
            <a:pPr rtl="0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sk-SK" sz="4000" dirty="0"/>
              <a:t>Vývoj aktív v otvorených podielových fondoch v SR</a:t>
            </a:r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AF5CA3C7-A1F4-4B40-9CE4-D3A99E9DEB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9DBCD5A-59EF-425C-AC8A-27967CFF5F76}" type="slidenum">
              <a:rPr lang="sk-SK" sz="1400" smtClean="0"/>
              <a:pPr/>
              <a:t>2</a:t>
            </a:fld>
            <a:endParaRPr lang="sk-SK" sz="1400" b="0" dirty="0"/>
          </a:p>
        </p:txBody>
      </p:sp>
      <p:graphicFrame>
        <p:nvGraphicFramePr>
          <p:cNvPr id="10" name="Graf 1">
            <a:extLst>
              <a:ext uri="{FF2B5EF4-FFF2-40B4-BE49-F238E27FC236}">
                <a16:creationId xmlns:a16="http://schemas.microsoft.com/office/drawing/2014/main" id="{C87EE128-4911-4CE7-A8AB-8BDA9E62AE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4779512"/>
              </p:ext>
            </p:extLst>
          </p:nvPr>
        </p:nvGraphicFramePr>
        <p:xfrm>
          <a:off x="560070" y="2163535"/>
          <a:ext cx="5535930" cy="3696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 2">
            <a:extLst>
              <a:ext uri="{FF2B5EF4-FFF2-40B4-BE49-F238E27FC236}">
                <a16:creationId xmlns:a16="http://schemas.microsoft.com/office/drawing/2014/main" id="{DB09AF38-FD2F-465F-9F35-3F985FF08A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2652302"/>
              </p:ext>
            </p:extLst>
          </p:nvPr>
        </p:nvGraphicFramePr>
        <p:xfrm>
          <a:off x="6299199" y="2256722"/>
          <a:ext cx="5535931" cy="3696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66657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89A77-59B0-4A14-92D5-EC03FF381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b="1" dirty="0">
                <a:latin typeface="+mn-lt"/>
              </a:rPr>
              <a:t>Rozloženie aktív OPF podľa SFDR klasifikácie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505B48-8F1D-4BB1-8EB6-688A4CF4C2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pPr/>
              <a:t>3</a:t>
            </a:fld>
            <a:endParaRPr lang="sk-SK" dirty="0"/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18E569B3-841B-4FD6-AF53-950BF24430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4272514"/>
              </p:ext>
            </p:extLst>
          </p:nvPr>
        </p:nvGraphicFramePr>
        <p:xfrm>
          <a:off x="715736" y="2005012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0586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106151" cy="1325563"/>
          </a:xfrm>
          <a:ln>
            <a:noFill/>
          </a:ln>
        </p:spPr>
        <p:txBody>
          <a:bodyPr>
            <a:normAutofit/>
          </a:bodyPr>
          <a:lstStyle/>
          <a:p>
            <a:pPr rtl="0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sk-SK" sz="4000" b="1" dirty="0"/>
              <a:t>Vývoj predaja otvorených podielových fondoch v SR</a:t>
            </a:r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AF5CA3C7-A1F4-4B40-9CE4-D3A99E9DEB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24047" y="6356350"/>
            <a:ext cx="2743200" cy="365125"/>
          </a:xfrm>
        </p:spPr>
        <p:txBody>
          <a:bodyPr/>
          <a:lstStyle/>
          <a:p>
            <a:fld id="{19DBCD5A-59EF-425C-AC8A-27967CFF5F76}" type="slidenum">
              <a:rPr lang="sk-SK" sz="1400" smtClean="0"/>
              <a:pPr/>
              <a:t>4</a:t>
            </a:fld>
            <a:endParaRPr lang="sk-SK" sz="1400" b="0" dirty="0"/>
          </a:p>
        </p:txBody>
      </p:sp>
      <p:sp>
        <p:nvSpPr>
          <p:cNvPr id="15" name="BlokTextu 14">
            <a:extLst>
              <a:ext uri="{FF2B5EF4-FFF2-40B4-BE49-F238E27FC236}">
                <a16:creationId xmlns:a16="http://schemas.microsoft.com/office/drawing/2014/main" id="{C770F433-47B0-4A32-95B7-BBB7FAAE1DFF}"/>
              </a:ext>
            </a:extLst>
          </p:cNvPr>
          <p:cNvSpPr txBox="1"/>
          <p:nvPr/>
        </p:nvSpPr>
        <p:spPr>
          <a:xfrm>
            <a:off x="1346829" y="5567901"/>
            <a:ext cx="12202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100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Dáta sú v mil. EUR</a:t>
            </a:r>
          </a:p>
        </p:txBody>
      </p:sp>
      <p:graphicFrame>
        <p:nvGraphicFramePr>
          <p:cNvPr id="12" name="Graf 2">
            <a:extLst>
              <a:ext uri="{FF2B5EF4-FFF2-40B4-BE49-F238E27FC236}">
                <a16:creationId xmlns:a16="http://schemas.microsoft.com/office/drawing/2014/main" id="{302A3935-4E3F-4A08-BB88-579F495748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7574102"/>
              </p:ext>
            </p:extLst>
          </p:nvPr>
        </p:nvGraphicFramePr>
        <p:xfrm>
          <a:off x="471624" y="1922414"/>
          <a:ext cx="5337810" cy="3413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5C8917B-A678-47EC-8B8C-9309EBCA90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25604"/>
              </p:ext>
            </p:extLst>
          </p:nvPr>
        </p:nvGraphicFramePr>
        <p:xfrm>
          <a:off x="7212064" y="2360159"/>
          <a:ext cx="3633107" cy="3627825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2588080">
                  <a:extLst>
                    <a:ext uri="{9D8B030D-6E8A-4147-A177-3AD203B41FA5}">
                      <a16:colId xmlns:a16="http://schemas.microsoft.com/office/drawing/2014/main" val="3280402199"/>
                    </a:ext>
                  </a:extLst>
                </a:gridCol>
                <a:gridCol w="1045027">
                  <a:extLst>
                    <a:ext uri="{9D8B030D-6E8A-4147-A177-3AD203B41FA5}">
                      <a16:colId xmlns:a16="http://schemas.microsoft.com/office/drawing/2014/main" val="99895827"/>
                    </a:ext>
                  </a:extLst>
                </a:gridCol>
              </a:tblGrid>
              <a:tr h="347617">
                <a:tc>
                  <a:txBody>
                    <a:bodyPr/>
                    <a:lstStyle/>
                    <a:p>
                      <a:pPr algn="l" fontAlgn="ctr"/>
                      <a:r>
                        <a:rPr lang="sk-SK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Trieda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b="1" u="none" strike="noStrike" dirty="0" err="1">
                          <a:effectLst/>
                        </a:rPr>
                        <a:t>mil</a:t>
                      </a:r>
                      <a:r>
                        <a:rPr lang="sk-SK" sz="2000" b="1" u="none" strike="noStrike" dirty="0">
                          <a:effectLst/>
                        </a:rPr>
                        <a:t> eur</a:t>
                      </a:r>
                      <a:endParaRPr lang="sk-SK" sz="2000" b="1" i="0" u="none" strike="noStrike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b"/>
                </a:tc>
                <a:extLst>
                  <a:ext uri="{0D108BD9-81ED-4DB2-BD59-A6C34878D82A}">
                    <a16:rowId xmlns:a16="http://schemas.microsoft.com/office/drawing/2014/main" val="2736367627"/>
                  </a:ext>
                </a:extLst>
              </a:tr>
              <a:tr h="410277">
                <a:tc>
                  <a:txBody>
                    <a:bodyPr/>
                    <a:lstStyle/>
                    <a:p>
                      <a:pPr algn="l" fontAlgn="ctr"/>
                      <a:r>
                        <a:rPr lang="sk-SK" sz="2000" u="none" strike="noStrike" dirty="0">
                          <a:effectLst/>
                        </a:rPr>
                        <a:t>Akciové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u="none" strike="noStrike" dirty="0">
                          <a:effectLst/>
                        </a:rPr>
                        <a:t>185</a:t>
                      </a:r>
                      <a:endParaRPr lang="sk-SK" sz="2000" b="0" i="0" u="none" strike="noStrike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14783659"/>
                  </a:ext>
                </a:extLst>
              </a:tr>
              <a:tr h="358313">
                <a:tc>
                  <a:txBody>
                    <a:bodyPr/>
                    <a:lstStyle/>
                    <a:p>
                      <a:pPr algn="l" fontAlgn="ctr"/>
                      <a:r>
                        <a:rPr lang="sk-SK" sz="2000" u="none" strike="noStrike" dirty="0">
                          <a:effectLst/>
                        </a:rPr>
                        <a:t>Realitné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u="none" strike="noStrike" dirty="0">
                          <a:effectLst/>
                        </a:rPr>
                        <a:t>117</a:t>
                      </a:r>
                      <a:endParaRPr lang="sk-SK" sz="2000" b="0" i="0" u="none" strike="noStrike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55238279"/>
                  </a:ext>
                </a:extLst>
              </a:tr>
              <a:tr h="414888">
                <a:tc>
                  <a:txBody>
                    <a:bodyPr/>
                    <a:lstStyle/>
                    <a:p>
                      <a:pPr algn="l" fontAlgn="ctr"/>
                      <a:r>
                        <a:rPr lang="sk-SK" sz="2000" u="none" strike="noStrike" dirty="0">
                          <a:effectLst/>
                        </a:rPr>
                        <a:t>Zmiešané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u="none" strike="noStrike" dirty="0">
                          <a:effectLst/>
                        </a:rPr>
                        <a:t>57</a:t>
                      </a:r>
                      <a:endParaRPr lang="sk-SK" sz="2000" b="0" i="0" u="none" strike="noStrike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91335094"/>
                  </a:ext>
                </a:extLst>
              </a:tr>
              <a:tr h="396030">
                <a:tc>
                  <a:txBody>
                    <a:bodyPr/>
                    <a:lstStyle/>
                    <a:p>
                      <a:pPr algn="l" fontAlgn="ctr"/>
                      <a:r>
                        <a:rPr lang="sk-SK" sz="2000" u="none" strike="noStrike" dirty="0">
                          <a:effectLst/>
                        </a:rPr>
                        <a:t>Peňažné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u="none" strike="noStrike" dirty="0">
                          <a:effectLst/>
                        </a:rPr>
                        <a:t>6</a:t>
                      </a:r>
                      <a:endParaRPr lang="sk-SK" sz="2000" b="0" i="0" u="none" strike="noStrike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95495364"/>
                  </a:ext>
                </a:extLst>
              </a:tr>
              <a:tr h="386601">
                <a:tc>
                  <a:txBody>
                    <a:bodyPr/>
                    <a:lstStyle/>
                    <a:p>
                      <a:pPr algn="l" fontAlgn="ctr"/>
                      <a:r>
                        <a:rPr lang="sk-SK" sz="2000" u="none" strike="noStrike" dirty="0">
                          <a:effectLst/>
                        </a:rPr>
                        <a:t>Alternatívnych Investícií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u="none" strike="noStrike" dirty="0">
                          <a:effectLst/>
                        </a:rPr>
                        <a:t>0</a:t>
                      </a:r>
                      <a:endParaRPr lang="sk-SK" sz="2000" b="0" i="0" u="none" strike="noStrike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43600268"/>
                  </a:ext>
                </a:extLst>
              </a:tr>
              <a:tr h="442864">
                <a:tc>
                  <a:txBody>
                    <a:bodyPr/>
                    <a:lstStyle/>
                    <a:p>
                      <a:pPr algn="l" fontAlgn="ctr"/>
                      <a:r>
                        <a:rPr lang="sk-SK" sz="2000" u="none" strike="noStrike" dirty="0">
                          <a:effectLst/>
                        </a:rPr>
                        <a:t>Štruktúrované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u="none" strike="noStrike" dirty="0">
                          <a:effectLst/>
                        </a:rPr>
                        <a:t>-7</a:t>
                      </a:r>
                      <a:endParaRPr lang="sk-SK" sz="2000" b="0" i="0" u="none" strike="noStrike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82422919"/>
                  </a:ext>
                </a:extLst>
              </a:tr>
              <a:tr h="369651">
                <a:tc>
                  <a:txBody>
                    <a:bodyPr/>
                    <a:lstStyle/>
                    <a:p>
                      <a:pPr algn="l" fontAlgn="ctr"/>
                      <a:r>
                        <a:rPr lang="sk-SK" sz="2000" u="none" strike="noStrike" dirty="0">
                          <a:effectLst/>
                        </a:rPr>
                        <a:t>Krátkodobých Investícií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u="none" strike="noStrike" dirty="0">
                          <a:effectLst/>
                        </a:rPr>
                        <a:t>-18</a:t>
                      </a:r>
                      <a:endParaRPr lang="sk-SK" sz="2000" b="0" i="0" u="none" strike="noStrike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53027332"/>
                  </a:ext>
                </a:extLst>
              </a:tr>
              <a:tr h="501584">
                <a:tc>
                  <a:txBody>
                    <a:bodyPr/>
                    <a:lstStyle/>
                    <a:p>
                      <a:pPr algn="l" fontAlgn="ctr"/>
                      <a:r>
                        <a:rPr lang="sk-SK" sz="2000" u="none" strike="noStrike">
                          <a:effectLst/>
                        </a:rPr>
                        <a:t>Dlhopisové</a:t>
                      </a:r>
                      <a:endParaRPr lang="sk-SK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u="none" strike="noStrike" dirty="0">
                          <a:effectLst/>
                        </a:rPr>
                        <a:t>-47</a:t>
                      </a:r>
                      <a:endParaRPr lang="sk-SK" sz="2000" b="0" i="0" u="none" strike="noStrike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4498672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D57A636-7C6B-401B-94D0-EFBAF35902E9}"/>
              </a:ext>
            </a:extLst>
          </p:cNvPr>
          <p:cNvSpPr txBox="1"/>
          <p:nvPr/>
        </p:nvSpPr>
        <p:spPr>
          <a:xfrm>
            <a:off x="7212064" y="1880807"/>
            <a:ext cx="307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1Q 2022</a:t>
            </a:r>
          </a:p>
        </p:txBody>
      </p:sp>
    </p:spTree>
    <p:extLst>
      <p:ext uri="{BB962C8B-B14F-4D97-AF65-F5344CB8AC3E}">
        <p14:creationId xmlns:p14="http://schemas.microsoft.com/office/powerpoint/2010/main" val="1044590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5A004-01CA-4C18-A767-AF481E61C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8194"/>
            <a:ext cx="10515600" cy="1325563"/>
          </a:xfrm>
        </p:spPr>
        <p:txBody>
          <a:bodyPr>
            <a:normAutofit/>
          </a:bodyPr>
          <a:lstStyle/>
          <a:p>
            <a:r>
              <a:rPr lang="sk-SK" sz="4000" b="1" dirty="0">
                <a:latin typeface="+mn-lt"/>
              </a:rPr>
              <a:t>Vážené výkonnosti fondov predávaných v SR (%)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03E20FF-4574-48DF-8C27-FC8DEBC66E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pPr/>
              <a:t>5</a:t>
            </a:fld>
            <a:endParaRPr lang="sk-SK" dirty="0"/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E5DF985A-EAD3-4CD8-B736-1A9C6FDD6D5E}"/>
              </a:ext>
            </a:extLst>
          </p:cNvPr>
          <p:cNvSpPr txBox="1"/>
          <p:nvPr/>
        </p:nvSpPr>
        <p:spPr>
          <a:xfrm>
            <a:off x="838200" y="5635297"/>
            <a:ext cx="9012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Fondy predávané v SR dosiahli v roku 2021 priemernú váženú výkonnosť 9%, za 1Q 2022 -3,3%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733A274E-DF20-44A5-87D3-B59F66136D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0007974"/>
              </p:ext>
            </p:extLst>
          </p:nvPr>
        </p:nvGraphicFramePr>
        <p:xfrm>
          <a:off x="940341" y="1734850"/>
          <a:ext cx="10120972" cy="33882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Worksheet" r:id="rId3" imgW="5486637" imgH="1836525" progId="Excel.Sheet.12">
                  <p:embed/>
                </p:oleObj>
              </mc:Choice>
              <mc:Fallback>
                <p:oleObj name="Worksheet" r:id="rId3" imgW="5486637" imgH="18365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40341" y="1734850"/>
                        <a:ext cx="10120972" cy="33882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1756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067CA-45A1-46BB-82EF-5F89DADFA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Aktuálne témy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32F5C-6384-4705-B380-DF4A5638C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  <a:p>
            <a:r>
              <a:rPr lang="sk-SK" dirty="0"/>
              <a:t>Inflácia</a:t>
            </a:r>
          </a:p>
          <a:p>
            <a:pPr marL="0" indent="0">
              <a:buNone/>
            </a:pPr>
            <a:endParaRPr lang="sk-SK" dirty="0"/>
          </a:p>
          <a:p>
            <a:r>
              <a:rPr lang="sk-SK" dirty="0"/>
              <a:t>Vojna na Ukrajine</a:t>
            </a:r>
          </a:p>
          <a:p>
            <a:pPr marL="0" indent="0">
              <a:buNone/>
            </a:pPr>
            <a:endParaRPr lang="sk-SK" dirty="0"/>
          </a:p>
          <a:p>
            <a:r>
              <a:rPr lang="sk-SK" dirty="0"/>
              <a:t>ESG /  udržateľnosť / spoločenská zodpovednosť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A8B333-CD97-4047-A9CF-F3FE7C42670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pPr/>
              <a:t>6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42740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5791</TotalTime>
  <Words>159</Words>
  <Application>Microsoft Office PowerPoint</Application>
  <PresentationFormat>Widescreen</PresentationFormat>
  <Paragraphs>54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Microsoft Excel Worksheet</vt:lpstr>
      <vt:lpstr>PowerPoint Presentation</vt:lpstr>
      <vt:lpstr>Vývoj aktív v otvorených podielových fondoch v SR</vt:lpstr>
      <vt:lpstr>Rozloženie aktív OPF podľa SFDR klasifikácie</vt:lpstr>
      <vt:lpstr>Vývoj predaja otvorených podielových fondoch v SR</vt:lpstr>
      <vt:lpstr>Vážené výkonnosti fondov predávaných v SR (%)</vt:lpstr>
      <vt:lpstr>Aktuálne témy </vt:lpstr>
    </vt:vector>
  </TitlesOfParts>
  <Company>Tatra banka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Roman Vlcek</dc:creator>
  <cp:lastModifiedBy>Marek Prokopec</cp:lastModifiedBy>
  <cp:revision>52</cp:revision>
  <dcterms:created xsi:type="dcterms:W3CDTF">2021-01-21T10:50:06Z</dcterms:created>
  <dcterms:modified xsi:type="dcterms:W3CDTF">2022-05-08T10:50:19Z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a6524ed-fb1a-49fd-bafe-15c5e5ffd047_Enabled">
    <vt:lpwstr>true</vt:lpwstr>
  </property>
  <property fmtid="{D5CDD505-2E9C-101B-9397-08002B2CF9AE}" pid="3" name="MSIP_Label_2a6524ed-fb1a-49fd-bafe-15c5e5ffd047_SetDate">
    <vt:lpwstr>2021-01-21T10:50:06Z</vt:lpwstr>
  </property>
  <property fmtid="{D5CDD505-2E9C-101B-9397-08002B2CF9AE}" pid="4" name="MSIP_Label_2a6524ed-fb1a-49fd-bafe-15c5e5ffd047_Method">
    <vt:lpwstr>Standard</vt:lpwstr>
  </property>
  <property fmtid="{D5CDD505-2E9C-101B-9397-08002B2CF9AE}" pid="5" name="MSIP_Label_2a6524ed-fb1a-49fd-bafe-15c5e5ffd047_Name">
    <vt:lpwstr>Internal</vt:lpwstr>
  </property>
  <property fmtid="{D5CDD505-2E9C-101B-9397-08002B2CF9AE}" pid="6" name="MSIP_Label_2a6524ed-fb1a-49fd-bafe-15c5e5ffd047_SiteId">
    <vt:lpwstr>9b511fda-f0b1-43a5-b06e-1e720f64520a</vt:lpwstr>
  </property>
  <property fmtid="{D5CDD505-2E9C-101B-9397-08002B2CF9AE}" pid="7" name="MSIP_Label_2a6524ed-fb1a-49fd-bafe-15c5e5ffd047_ActionId">
    <vt:lpwstr>41a455a4-9cfb-40a0-94cb-0545e501ab9d</vt:lpwstr>
  </property>
  <property fmtid="{D5CDD505-2E9C-101B-9397-08002B2CF9AE}" pid="8" name="MSIP_Label_2a6524ed-fb1a-49fd-bafe-15c5e5ffd047_ContentBits">
    <vt:lpwstr>0</vt:lpwstr>
  </property>
</Properties>
</file>