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9"/>
  </p:notesMasterIdLst>
  <p:handoutMasterIdLst>
    <p:handoutMasterId r:id="rId10"/>
  </p:handoutMasterIdLst>
  <p:sldIdLst>
    <p:sldId id="402" r:id="rId2"/>
    <p:sldId id="405" r:id="rId3"/>
    <p:sldId id="404" r:id="rId4"/>
    <p:sldId id="408" r:id="rId5"/>
    <p:sldId id="403" r:id="rId6"/>
    <p:sldId id="409" r:id="rId7"/>
    <p:sldId id="335" r:id="rId8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33"/>
    <a:srgbClr val="CC3300"/>
    <a:srgbClr val="993300"/>
    <a:srgbClr val="A9A98F"/>
    <a:srgbClr val="A9AF9D"/>
    <a:srgbClr val="969696"/>
    <a:srgbClr val="990033"/>
    <a:srgbClr val="CC0066"/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6" autoAdjust="0"/>
    <p:restoredTop sz="95994" autoAdjust="0"/>
  </p:normalViewPr>
  <p:slideViewPr>
    <p:cSldViewPr>
      <p:cViewPr varScale="1">
        <p:scale>
          <a:sx n="62" d="100"/>
          <a:sy n="62" d="100"/>
        </p:scale>
        <p:origin x="141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36" y="-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simonamichalikova\Downloads\Tiskov%25C3%25A1%2520zpr%25C3%25A1va-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rtlCol="0" anchor="ctr" anchorCtr="1"/>
          <a:lstStyle/>
          <a:p>
            <a:pPr lvl="0" algn="ctr">
              <a:defRPr lang="cs-CZ" sz="1800" b="1" kern="1200" spc="50">
                <a:solidFill>
                  <a:sysClr val="windowText" lastClr="000000">
                    <a:lumMod val="65000"/>
                    <a:lumOff val="35000"/>
                  </a:sysClr>
                </a:solidFill>
                <a:effectLst>
                  <a:outerShdw blurRad="50800" dist="25400" dir="5400000" algn="ctr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cs-CZ" sz="1800" b="1">
                <a:effectLst>
                  <a:outerShdw blurRad="50800" dist="25400" dir="5400000" algn="ctr" rotWithShape="0">
                    <a:srgbClr val="000000">
                      <a:alpha val="43000"/>
                    </a:srgbClr>
                  </a:outerShdw>
                </a:effectLst>
              </a:rPr>
              <a:t>Vývoj majetku ve fondech (mld. Kč)</a:t>
            </a:r>
            <a:endParaRPr lang="cs-CZ" b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[0]!VMDomLabel</c:f>
              <c:strCache>
                <c:ptCount val="1"/>
                <c:pt idx="0">
                  <c:v>Domácí fondy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rtlCol="0" anchor="ctr" anchorCtr="1">
                <a:spAutoFit/>
              </a:bodyPr>
              <a:lstStyle/>
              <a:p>
                <a:pPr lvl="0">
                  <a:defRPr sz="900" b="0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[0]!VMKvartal</c:f>
              <c:strCache>
                <c:ptCount val="27"/>
                <c:pt idx="0">
                  <c:v>Q1/2022</c:v>
                </c:pt>
                <c:pt idx="1">
                  <c:v>Q4/2021</c:v>
                </c:pt>
                <c:pt idx="2">
                  <c:v>Q3/2021</c:v>
                </c:pt>
                <c:pt idx="3">
                  <c:v>Q2/2021</c:v>
                </c:pt>
                <c:pt idx="4">
                  <c:v>Q1/2021</c:v>
                </c:pt>
                <c:pt idx="5">
                  <c:v>Q4/2020</c:v>
                </c:pt>
                <c:pt idx="6">
                  <c:v>Q3/2020</c:v>
                </c:pt>
                <c:pt idx="7">
                  <c:v>Q2/2020</c:v>
                </c:pt>
                <c:pt idx="8">
                  <c:v>Q1/2020</c:v>
                </c:pt>
                <c:pt idx="9">
                  <c:v>2019</c:v>
                </c:pt>
                <c:pt idx="10">
                  <c:v>2018</c:v>
                </c:pt>
                <c:pt idx="11">
                  <c:v>2017</c:v>
                </c:pt>
                <c:pt idx="12">
                  <c:v>2016</c:v>
                </c:pt>
                <c:pt idx="13">
                  <c:v>2015</c:v>
                </c:pt>
                <c:pt idx="14">
                  <c:v>2014</c:v>
                </c:pt>
                <c:pt idx="15">
                  <c:v>2013</c:v>
                </c:pt>
                <c:pt idx="16">
                  <c:v>2012</c:v>
                </c:pt>
                <c:pt idx="17">
                  <c:v>2011</c:v>
                </c:pt>
                <c:pt idx="18">
                  <c:v>2010</c:v>
                </c:pt>
                <c:pt idx="19">
                  <c:v>2009</c:v>
                </c:pt>
                <c:pt idx="20">
                  <c:v>2008</c:v>
                </c:pt>
                <c:pt idx="21">
                  <c:v>2007</c:v>
                </c:pt>
                <c:pt idx="22">
                  <c:v>2006</c:v>
                </c:pt>
                <c:pt idx="23">
                  <c:v>2005</c:v>
                </c:pt>
                <c:pt idx="24">
                  <c:v>2004</c:v>
                </c:pt>
                <c:pt idx="25">
                  <c:v>2003</c:v>
                </c:pt>
                <c:pt idx="26">
                  <c:v>2002</c:v>
                </c:pt>
              </c:strCache>
            </c:strRef>
          </c:cat>
          <c:val>
            <c:numRef>
              <c:f>[0]!VMDom</c:f>
              <c:numCache>
                <c:formatCode>#,##0</c:formatCode>
                <c:ptCount val="27"/>
                <c:pt idx="0">
                  <c:v>448.65317852862302</c:v>
                </c:pt>
                <c:pt idx="1">
                  <c:v>439.73085399554998</c:v>
                </c:pt>
                <c:pt idx="2">
                  <c:v>422.55683546876998</c:v>
                </c:pt>
                <c:pt idx="3">
                  <c:v>408.36125927131002</c:v>
                </c:pt>
                <c:pt idx="4">
                  <c:v>388.97727806440002</c:v>
                </c:pt>
                <c:pt idx="5">
                  <c:v>375.04554859856</c:v>
                </c:pt>
                <c:pt idx="6">
                  <c:v>354.97086215780001</c:v>
                </c:pt>
                <c:pt idx="7">
                  <c:v>346.38308137843001</c:v>
                </c:pt>
                <c:pt idx="8">
                  <c:v>325.08261293250001</c:v>
                </c:pt>
                <c:pt idx="9">
                  <c:v>351.28668227329001</c:v>
                </c:pt>
                <c:pt idx="10">
                  <c:v>284.01000618285002</c:v>
                </c:pt>
                <c:pt idx="11">
                  <c:v>280.17746381184003</c:v>
                </c:pt>
                <c:pt idx="12">
                  <c:v>234.59472320398999</c:v>
                </c:pt>
                <c:pt idx="13">
                  <c:v>201.77879783194999</c:v>
                </c:pt>
                <c:pt idx="14">
                  <c:v>160</c:v>
                </c:pt>
                <c:pt idx="15">
                  <c:v>129</c:v>
                </c:pt>
                <c:pt idx="16">
                  <c:v>115</c:v>
                </c:pt>
                <c:pt idx="17">
                  <c:v>108</c:v>
                </c:pt>
                <c:pt idx="18">
                  <c:v>122</c:v>
                </c:pt>
                <c:pt idx="19">
                  <c:v>117</c:v>
                </c:pt>
                <c:pt idx="20">
                  <c:v>121</c:v>
                </c:pt>
                <c:pt idx="21">
                  <c:v>173</c:v>
                </c:pt>
                <c:pt idx="22">
                  <c:v>156</c:v>
                </c:pt>
                <c:pt idx="23">
                  <c:v>143</c:v>
                </c:pt>
                <c:pt idx="24">
                  <c:v>113</c:v>
                </c:pt>
                <c:pt idx="25">
                  <c:v>105</c:v>
                </c:pt>
                <c:pt idx="26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23-A944-A4FC-D8BA498CC996}"/>
            </c:ext>
          </c:extLst>
        </c:ser>
        <c:ser>
          <c:idx val="1"/>
          <c:order val="1"/>
          <c:tx>
            <c:strRef>
              <c:f>[0]!VMZahrLabel</c:f>
              <c:strCache>
                <c:ptCount val="1"/>
                <c:pt idx="0">
                  <c:v>Zahraniční fondy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rtlCol="0" anchor="ctr" anchorCtr="1">
                <a:spAutoFit/>
              </a:bodyPr>
              <a:lstStyle/>
              <a:p>
                <a:pPr lvl="0">
                  <a:defRPr sz="900" b="0" kern="120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[0]!VMKvartal</c:f>
              <c:strCache>
                <c:ptCount val="27"/>
                <c:pt idx="0">
                  <c:v>Q1/2022</c:v>
                </c:pt>
                <c:pt idx="1">
                  <c:v>Q4/2021</c:v>
                </c:pt>
                <c:pt idx="2">
                  <c:v>Q3/2021</c:v>
                </c:pt>
                <c:pt idx="3">
                  <c:v>Q2/2021</c:v>
                </c:pt>
                <c:pt idx="4">
                  <c:v>Q1/2021</c:v>
                </c:pt>
                <c:pt idx="5">
                  <c:v>Q4/2020</c:v>
                </c:pt>
                <c:pt idx="6">
                  <c:v>Q3/2020</c:v>
                </c:pt>
                <c:pt idx="7">
                  <c:v>Q2/2020</c:v>
                </c:pt>
                <c:pt idx="8">
                  <c:v>Q1/2020</c:v>
                </c:pt>
                <c:pt idx="9">
                  <c:v>2019</c:v>
                </c:pt>
                <c:pt idx="10">
                  <c:v>2018</c:v>
                </c:pt>
                <c:pt idx="11">
                  <c:v>2017</c:v>
                </c:pt>
                <c:pt idx="12">
                  <c:v>2016</c:v>
                </c:pt>
                <c:pt idx="13">
                  <c:v>2015</c:v>
                </c:pt>
                <c:pt idx="14">
                  <c:v>2014</c:v>
                </c:pt>
                <c:pt idx="15">
                  <c:v>2013</c:v>
                </c:pt>
                <c:pt idx="16">
                  <c:v>2012</c:v>
                </c:pt>
                <c:pt idx="17">
                  <c:v>2011</c:v>
                </c:pt>
                <c:pt idx="18">
                  <c:v>2010</c:v>
                </c:pt>
                <c:pt idx="19">
                  <c:v>2009</c:v>
                </c:pt>
                <c:pt idx="20">
                  <c:v>2008</c:v>
                </c:pt>
                <c:pt idx="21">
                  <c:v>2007</c:v>
                </c:pt>
                <c:pt idx="22">
                  <c:v>2006</c:v>
                </c:pt>
                <c:pt idx="23">
                  <c:v>2005</c:v>
                </c:pt>
                <c:pt idx="24">
                  <c:v>2004</c:v>
                </c:pt>
                <c:pt idx="25">
                  <c:v>2003</c:v>
                </c:pt>
                <c:pt idx="26">
                  <c:v>2002</c:v>
                </c:pt>
              </c:strCache>
            </c:strRef>
          </c:cat>
          <c:val>
            <c:numRef>
              <c:f>[0]!VMZahr</c:f>
              <c:numCache>
                <c:formatCode>#,##0</c:formatCode>
                <c:ptCount val="27"/>
                <c:pt idx="0">
                  <c:v>252.485724130748</c:v>
                </c:pt>
                <c:pt idx="1">
                  <c:v>267.87090838218</c:v>
                </c:pt>
                <c:pt idx="2">
                  <c:v>252.04750182750001</c:v>
                </c:pt>
                <c:pt idx="3">
                  <c:v>242.72918076286999</c:v>
                </c:pt>
                <c:pt idx="4">
                  <c:v>230.15789482432999</c:v>
                </c:pt>
                <c:pt idx="5">
                  <c:v>214.64466025265</c:v>
                </c:pt>
                <c:pt idx="6">
                  <c:v>203.90979983630999</c:v>
                </c:pt>
                <c:pt idx="7">
                  <c:v>199.18616580406001</c:v>
                </c:pt>
                <c:pt idx="8">
                  <c:v>182.72226616136999</c:v>
                </c:pt>
                <c:pt idx="9">
                  <c:v>205.63990641349</c:v>
                </c:pt>
                <c:pt idx="10">
                  <c:v>188.970407593</c:v>
                </c:pt>
                <c:pt idx="11">
                  <c:v>203.32373150682</c:v>
                </c:pt>
                <c:pt idx="12">
                  <c:v>195.522474423624</c:v>
                </c:pt>
                <c:pt idx="13">
                  <c:v>180.232904360107</c:v>
                </c:pt>
                <c:pt idx="14">
                  <c:v>160</c:v>
                </c:pt>
                <c:pt idx="15">
                  <c:v>140</c:v>
                </c:pt>
                <c:pt idx="16">
                  <c:v>120</c:v>
                </c:pt>
                <c:pt idx="17">
                  <c:v>116</c:v>
                </c:pt>
                <c:pt idx="18">
                  <c:v>125</c:v>
                </c:pt>
                <c:pt idx="19">
                  <c:v>117</c:v>
                </c:pt>
                <c:pt idx="20">
                  <c:v>123</c:v>
                </c:pt>
                <c:pt idx="21">
                  <c:v>142</c:v>
                </c:pt>
                <c:pt idx="22">
                  <c:v>115</c:v>
                </c:pt>
                <c:pt idx="23">
                  <c:v>88</c:v>
                </c:pt>
                <c:pt idx="24">
                  <c:v>60</c:v>
                </c:pt>
                <c:pt idx="25">
                  <c:v>46</c:v>
                </c:pt>
                <c:pt idx="2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23-A944-A4FC-D8BA498CC9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324929496"/>
        <c:axId val="325703552"/>
      </c:barChart>
      <c:lineChart>
        <c:grouping val="standard"/>
        <c:varyColors val="0"/>
        <c:ser>
          <c:idx val="2"/>
          <c:order val="2"/>
          <c:tx>
            <c:v/>
          </c:tx>
          <c:spPr>
            <a:ln>
              <a:noFill/>
            </a:ln>
          </c:spPr>
          <c:marker>
            <c:symbol val="none"/>
          </c:marker>
          <c:dLbls>
            <c:dLbl>
              <c:idx val="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cs-CZ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9B76-4ED0-A8E4-609A79BA3B15}"/>
                </c:ext>
              </c:extLst>
            </c:dLbl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[0]!VMTotal</c:f>
              <c:numCache>
                <c:formatCode>#,##0</c:formatCode>
                <c:ptCount val="27"/>
                <c:pt idx="0" formatCode="#,##0.00">
                  <c:v>701.13890265937096</c:v>
                </c:pt>
                <c:pt idx="1">
                  <c:v>707.60176237772998</c:v>
                </c:pt>
                <c:pt idx="2">
                  <c:v>674.60433729627005</c:v>
                </c:pt>
                <c:pt idx="3">
                  <c:v>651.09044003418001</c:v>
                </c:pt>
                <c:pt idx="4">
                  <c:v>619.13517288873004</c:v>
                </c:pt>
                <c:pt idx="5">
                  <c:v>589.69020885120995</c:v>
                </c:pt>
                <c:pt idx="6">
                  <c:v>558.88066199411003</c:v>
                </c:pt>
                <c:pt idx="7">
                  <c:v>545.56924718249002</c:v>
                </c:pt>
                <c:pt idx="8">
                  <c:v>507.80487909387</c:v>
                </c:pt>
                <c:pt idx="9">
                  <c:v>556.92658868677995</c:v>
                </c:pt>
                <c:pt idx="10">
                  <c:v>472.98041377585002</c:v>
                </c:pt>
                <c:pt idx="11">
                  <c:v>483.50119531866</c:v>
                </c:pt>
                <c:pt idx="12">
                  <c:v>430.11719762761402</c:v>
                </c:pt>
                <c:pt idx="13">
                  <c:v>382.01170219205699</c:v>
                </c:pt>
                <c:pt idx="14">
                  <c:v>320</c:v>
                </c:pt>
                <c:pt idx="15">
                  <c:v>269</c:v>
                </c:pt>
                <c:pt idx="16">
                  <c:v>235</c:v>
                </c:pt>
                <c:pt idx="17">
                  <c:v>224</c:v>
                </c:pt>
                <c:pt idx="18">
                  <c:v>247</c:v>
                </c:pt>
                <c:pt idx="19">
                  <c:v>234</c:v>
                </c:pt>
                <c:pt idx="20">
                  <c:v>244</c:v>
                </c:pt>
                <c:pt idx="21">
                  <c:v>315</c:v>
                </c:pt>
                <c:pt idx="22">
                  <c:v>271</c:v>
                </c:pt>
                <c:pt idx="23">
                  <c:v>231</c:v>
                </c:pt>
                <c:pt idx="24">
                  <c:v>173</c:v>
                </c:pt>
                <c:pt idx="25">
                  <c:v>151</c:v>
                </c:pt>
                <c:pt idx="26">
                  <c:v>131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A23-A944-A4FC-D8BA498CC9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4929496"/>
        <c:axId val="325703552"/>
      </c:lineChart>
      <c:catAx>
        <c:axId val="324929496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rtlCol="0" anchor="ctr" anchorCtr="1"/>
          <a:lstStyle/>
          <a:p>
            <a:pPr lvl="0">
              <a:defRPr sz="9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25703552"/>
        <c:crosses val="autoZero"/>
        <c:auto val="1"/>
        <c:lblAlgn val="ctr"/>
        <c:lblOffset val="100"/>
        <c:noMultiLvlLbl val="0"/>
      </c:catAx>
      <c:valAx>
        <c:axId val="325703552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rtlCol="0" anchor="ctr" anchorCtr="1"/>
          <a:lstStyle/>
          <a:p>
            <a:pPr lvl="0">
              <a:defRPr sz="9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24929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rtlCol="0" anchor="ctr" anchorCtr="1"/>
        <a:lstStyle/>
        <a:p>
          <a:pPr lvl="0">
            <a:defRPr sz="900" b="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 rot="0" vertOverflow="overflow" vert="horz" rtlCol="0" anchor="t"/>
    <a:lstStyle/>
    <a:p>
      <a:pPr lvl="0">
        <a:defRPr b="0"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t" anchorCtr="0" compatLnSpc="1">
            <a:prstTxWarp prst="textNoShape">
              <a:avLst/>
            </a:prstTxWarp>
          </a:bodyPr>
          <a:lstStyle>
            <a:lvl1pPr defTabSz="923585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338" y="3"/>
            <a:ext cx="2944341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t" anchorCtr="0" compatLnSpc="1">
            <a:prstTxWarp prst="textNoShape">
              <a:avLst/>
            </a:prstTxWarp>
          </a:bodyPr>
          <a:lstStyle>
            <a:lvl1pPr algn="r" defTabSz="923585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2353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b" anchorCtr="0" compatLnSpc="1">
            <a:prstTxWarp prst="textNoShape">
              <a:avLst/>
            </a:prstTxWarp>
          </a:bodyPr>
          <a:lstStyle>
            <a:lvl1pPr defTabSz="923585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338" y="9432353"/>
            <a:ext cx="2944341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b" anchorCtr="0" compatLnSpc="1">
            <a:prstTxWarp prst="textNoShape">
              <a:avLst/>
            </a:prstTxWarp>
          </a:bodyPr>
          <a:lstStyle>
            <a:lvl1pPr algn="r" defTabSz="923585">
              <a:defRPr sz="1300"/>
            </a:lvl1pPr>
          </a:lstStyle>
          <a:p>
            <a:pPr>
              <a:defRPr/>
            </a:pPr>
            <a:fld id="{2ECE1B4E-B80E-47E9-B139-5C86B7FB2E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572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t" anchorCtr="0" compatLnSpc="1">
            <a:prstTxWarp prst="textNoShape">
              <a:avLst/>
            </a:prstTxWarp>
          </a:bodyPr>
          <a:lstStyle>
            <a:lvl1pPr defTabSz="92358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5" y="3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t" anchorCtr="0" compatLnSpc="1">
            <a:prstTxWarp prst="textNoShape">
              <a:avLst/>
            </a:prstTxWarp>
          </a:bodyPr>
          <a:lstStyle>
            <a:lvl1pPr algn="r" defTabSz="92358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67" y="4715407"/>
            <a:ext cx="5438748" cy="4467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15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b" anchorCtr="0" compatLnSpc="1">
            <a:prstTxWarp prst="textNoShape">
              <a:avLst/>
            </a:prstTxWarp>
          </a:bodyPr>
          <a:lstStyle>
            <a:lvl1pPr defTabSz="92358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5" y="9430815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33" tIns="46217" rIns="92433" bIns="46217" numCol="1" anchor="b" anchorCtr="0" compatLnSpc="1">
            <a:prstTxWarp prst="textNoShape">
              <a:avLst/>
            </a:prstTxWarp>
          </a:bodyPr>
          <a:lstStyle>
            <a:lvl1pPr algn="r" defTabSz="923585">
              <a:defRPr sz="1300"/>
            </a:lvl1pPr>
          </a:lstStyle>
          <a:p>
            <a:pPr>
              <a:defRPr/>
            </a:pPr>
            <a:fld id="{756B799E-4321-4DF7-B95F-9DA454812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76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58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4442" indent="-274785" defTabSz="92358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099143" indent="-219827" defTabSz="92358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38800" indent="-219827" defTabSz="92358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78457" indent="-219827" defTabSz="92358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18114" indent="-219827" defTabSz="9235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57771" indent="-219827" defTabSz="9235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297429" indent="-219827" defTabSz="9235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37087" indent="-219827" defTabSz="92358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D6FAEF-9974-4A10-936E-8BBFC7CEF93B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2457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8712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6B799E-4321-4DF7-B95F-9DA45481255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99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E8074-E5F3-47D3-BBEB-20803EABE27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0878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6FFAF-FCFD-4F71-81A3-C9CACFF9E47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113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7BBFB-FEC6-410D-A490-B4904507949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064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cs-CZ" noProof="0" dirty="0"/>
              <a:t>Kliknutím na ikonu přidáte tabulku.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4CE724-D491-41EC-93E0-9559F697704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79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F4E21-31D1-4E72-B67C-23898E89F5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69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8B567-1778-4D81-A605-DDF2BB3CEC3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25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4C4AD-6E1B-46D9-B8B1-19CA384EFF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94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A5D59-20ED-4BF9-A519-1ADA0B8BC2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9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FDB18-D286-493B-B1FA-90B626F9438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04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37833-10CD-40F4-AB24-858CC68FD65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413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E6903-0AC9-49D2-AEA2-AEA0A49F1DA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1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30AA4-3743-48AD-B7D3-FA733008990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71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752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styl.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DE227EE-9FBF-4354-A1C8-AF6EA8B9DD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MSIPCMContentMarking" descr="{&quot;HashCode&quot;:-1696993379,&quot;Placement&quot;:&quot;Header&quot;,&quot;Top&quot;:0.0,&quot;Left&quot;:655.296753,&quot;SlideWidth&quot;:720,&quot;SlideHeight&quot;:540}">
            <a:extLst>
              <a:ext uri="{FF2B5EF4-FFF2-40B4-BE49-F238E27FC236}">
                <a16:creationId xmlns:a16="http://schemas.microsoft.com/office/drawing/2014/main" id="{738A5112-459D-4E96-8A6F-1F81493199DF}"/>
              </a:ext>
            </a:extLst>
          </p:cNvPr>
          <p:cNvSpPr txBox="1"/>
          <p:nvPr userDrawn="1"/>
        </p:nvSpPr>
        <p:spPr>
          <a:xfrm>
            <a:off x="8322269" y="0"/>
            <a:ext cx="82173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cs-CZ" sz="1000">
                <a:solidFill>
                  <a:srgbClr val="000000"/>
                </a:solidFill>
                <a:latin typeface="Calibri" panose="020F0502020204030204" pitchFamily="34" charset="0"/>
              </a:rPr>
              <a:t>Vyhrazené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755576" y="4365104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sz="2000" b="1" dirty="0">
              <a:solidFill>
                <a:srgbClr val="949373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cs-CZ" sz="2000" b="1" dirty="0">
                <a:solidFill>
                  <a:srgbClr val="949373"/>
                </a:solidFill>
                <a:latin typeface="Arial" charset="0"/>
              </a:rPr>
              <a:t>Konference </a:t>
            </a:r>
            <a:r>
              <a:rPr lang="cs-CZ" sz="2000" b="1" dirty="0" err="1">
                <a:solidFill>
                  <a:srgbClr val="949373"/>
                </a:solidFill>
                <a:latin typeface="Arial" charset="0"/>
              </a:rPr>
              <a:t>Next</a:t>
            </a:r>
            <a:r>
              <a:rPr lang="cs-CZ" sz="2000" b="1" dirty="0">
                <a:solidFill>
                  <a:srgbClr val="949373"/>
                </a:solidFill>
                <a:latin typeface="Arial" charset="0"/>
              </a:rPr>
              <a:t> </a:t>
            </a:r>
            <a:r>
              <a:rPr lang="cs-CZ" sz="2000" b="1" dirty="0" err="1">
                <a:solidFill>
                  <a:srgbClr val="949373"/>
                </a:solidFill>
                <a:latin typeface="Arial" charset="0"/>
              </a:rPr>
              <a:t>Steps</a:t>
            </a:r>
            <a:r>
              <a:rPr lang="cs-CZ" sz="2000" b="1" dirty="0">
                <a:solidFill>
                  <a:srgbClr val="949373"/>
                </a:solidFill>
                <a:latin typeface="Arial" charset="0"/>
              </a:rPr>
              <a:t> in Asset Management 2022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cs-CZ" sz="2000" b="1" dirty="0">
                <a:solidFill>
                  <a:srgbClr val="949373"/>
                </a:solidFill>
                <a:latin typeface="Arial" charset="0"/>
              </a:rPr>
              <a:t>Bratislava, 10.5.2022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cs-CZ" sz="2000" b="1" dirty="0">
                <a:solidFill>
                  <a:srgbClr val="949373"/>
                </a:solidFill>
                <a:latin typeface="Arial" charset="0"/>
              </a:rPr>
              <a:t>Martin Řezáč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cs-CZ" b="1" dirty="0">
              <a:solidFill>
                <a:srgbClr val="949373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b="1" dirty="0">
              <a:solidFill>
                <a:srgbClr val="949373"/>
              </a:solidFill>
              <a:latin typeface="Arial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endParaRPr lang="cs-CZ" b="1" dirty="0">
              <a:solidFill>
                <a:srgbClr val="949373"/>
              </a:solidFill>
              <a:latin typeface="Arial" charset="0"/>
            </a:endParaRPr>
          </a:p>
        </p:txBody>
      </p:sp>
      <p:pic>
        <p:nvPicPr>
          <p:cNvPr id="5" name="Obrázek 4" descr="Z:\HLAVICKA_LOGA_AKAT\AKAT ČR_aktuální\LOGO_TEMP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863" y="2220104"/>
            <a:ext cx="4899974" cy="2115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Z:\HLAVICKA_LOGA_AKAT\AKAT ČR_aktuální\LOGO_TEMP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2725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918648" cy="1143000"/>
          </a:xfrm>
        </p:spPr>
        <p:txBody>
          <a:bodyPr>
            <a:noAutofit/>
          </a:bodyPr>
          <a:lstStyle/>
          <a:p>
            <a:r>
              <a:rPr lang="cs-CZ" sz="3600" noProof="1">
                <a:solidFill>
                  <a:schemeClr val="bg1"/>
                </a:solidFill>
              </a:rPr>
              <a:t>Kolektivní investování v ČR</a:t>
            </a:r>
            <a:r>
              <a:rPr lang="cs-CZ" sz="3600" dirty="0">
                <a:solidFill>
                  <a:schemeClr val="bg1"/>
                </a:solidFill>
              </a:rPr>
              <a:t> </a:t>
            </a:r>
            <a:br>
              <a:rPr lang="cs-CZ" sz="3600" dirty="0">
                <a:solidFill>
                  <a:schemeClr val="bg1"/>
                </a:solidFill>
              </a:rPr>
            </a:br>
            <a:r>
              <a:rPr lang="cs-CZ" sz="3000" dirty="0">
                <a:solidFill>
                  <a:schemeClr val="bg1"/>
                </a:solidFill>
              </a:rPr>
              <a:t>Historický vývoj majetku (2021:</a:t>
            </a:r>
            <a:r>
              <a:rPr lang="en-US" sz="3000" dirty="0">
                <a:solidFill>
                  <a:schemeClr val="bg1"/>
                </a:solidFill>
              </a:rPr>
              <a:t> n</a:t>
            </a:r>
            <a:r>
              <a:rPr lang="cs-CZ" sz="3000" dirty="0" err="1">
                <a:solidFill>
                  <a:schemeClr val="bg1"/>
                </a:solidFill>
              </a:rPr>
              <a:t>árůst</a:t>
            </a:r>
            <a:r>
              <a:rPr lang="cs-CZ" sz="3000" dirty="0">
                <a:solidFill>
                  <a:schemeClr val="bg1"/>
                </a:solidFill>
              </a:rPr>
              <a:t> o </a:t>
            </a:r>
            <a:r>
              <a:rPr lang="en-US" sz="3000" dirty="0">
                <a:solidFill>
                  <a:schemeClr val="bg1"/>
                </a:solidFill>
              </a:rPr>
              <a:t>20%)</a:t>
            </a:r>
            <a:endParaRPr lang="cs-CZ" sz="3000" dirty="0">
              <a:solidFill>
                <a:srgbClr val="FF0000"/>
              </a:solidFill>
            </a:endParaRPr>
          </a:p>
        </p:txBody>
      </p:sp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013081"/>
              </p:ext>
            </p:extLst>
          </p:nvPr>
        </p:nvGraphicFramePr>
        <p:xfrm>
          <a:off x="693762" y="1844824"/>
          <a:ext cx="7772401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2" name="Obrázek 10" descr="Z:\HLAVICKA_LOGA_AKAT\AKAT ČR_aktuální\LOGO_TEMP.JPG">
            <a:extLst>
              <a:ext uri="{FF2B5EF4-FFF2-40B4-BE49-F238E27FC236}">
                <a16:creationId xmlns:a16="http://schemas.microsoft.com/office/drawing/2014/main" id="{DCDBB9C9-6FF9-1468-B7C4-2F318041937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7816" y="6117302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187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cs-CZ" sz="3600" noProof="1">
                <a:solidFill>
                  <a:schemeClr val="bg1"/>
                </a:solidFill>
              </a:rPr>
            </a:br>
            <a:r>
              <a:rPr lang="cs-CZ" sz="3600" noProof="1">
                <a:solidFill>
                  <a:schemeClr val="bg1"/>
                </a:solidFill>
              </a:rPr>
              <a:t>Kolektivní investování v ČR</a:t>
            </a:r>
            <a:r>
              <a:rPr lang="cs-CZ" sz="3600" dirty="0">
                <a:solidFill>
                  <a:schemeClr val="bg1"/>
                </a:solidFill>
              </a:rPr>
              <a:t> </a:t>
            </a:r>
            <a:r>
              <a:rPr lang="cs-CZ" sz="3600" noProof="1">
                <a:solidFill>
                  <a:schemeClr val="bg1"/>
                </a:solidFill>
              </a:rPr>
              <a:t>2022</a:t>
            </a:r>
            <a:br>
              <a:rPr lang="cs-CZ" sz="3600" dirty="0">
                <a:solidFill>
                  <a:schemeClr val="bg1"/>
                </a:solidFill>
              </a:rPr>
            </a:br>
            <a:r>
              <a:rPr lang="cs-CZ" sz="3000" noProof="1">
                <a:solidFill>
                  <a:schemeClr val="bg1"/>
                </a:solidFill>
              </a:rPr>
              <a:t>Rozdělení fondů dle třídy aktiv </a:t>
            </a:r>
            <a:r>
              <a:rPr lang="cs-CZ" sz="3000" dirty="0">
                <a:solidFill>
                  <a:schemeClr val="bg1"/>
                </a:solidFill>
              </a:rPr>
              <a:t>k 31.3.2022</a:t>
            </a:r>
            <a:br>
              <a:rPr lang="cs-CZ" sz="3000" dirty="0">
                <a:solidFill>
                  <a:schemeClr val="bg1"/>
                </a:solidFill>
              </a:rPr>
            </a:br>
            <a:r>
              <a:rPr lang="cs-CZ" sz="32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49280"/>
            <a:ext cx="1548680" cy="747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828" y="5949280"/>
            <a:ext cx="1548680" cy="747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Zástupný objekt pre obsah 15">
            <a:extLst>
              <a:ext uri="{FF2B5EF4-FFF2-40B4-BE49-F238E27FC236}">
                <a16:creationId xmlns:a16="http://schemas.microsoft.com/office/drawing/2014/main" id="{4E6BE6CB-499A-0F9B-9E8F-742F35BDF8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16832"/>
            <a:ext cx="7128792" cy="4104456"/>
          </a:xfrm>
        </p:spPr>
      </p:pic>
    </p:spTree>
    <p:extLst>
      <p:ext uri="{BB962C8B-B14F-4D97-AF65-F5344CB8AC3E}">
        <p14:creationId xmlns:p14="http://schemas.microsoft.com/office/powerpoint/2010/main" val="1044791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711736"/>
            <a:ext cx="7772400" cy="835928"/>
          </a:xfrm>
        </p:spPr>
        <p:txBody>
          <a:bodyPr/>
          <a:lstStyle/>
          <a:p>
            <a:r>
              <a:rPr lang="cs-CZ" sz="3600" dirty="0">
                <a:solidFill>
                  <a:schemeClr val="bg1"/>
                </a:solidFill>
              </a:rPr>
              <a:t>Fondy kvalifikovaných investorů </a:t>
            </a:r>
            <a:br>
              <a:rPr lang="cs-CZ" sz="3600" dirty="0">
                <a:solidFill>
                  <a:schemeClr val="bg1"/>
                </a:solidFill>
              </a:rPr>
            </a:br>
            <a:endParaRPr lang="cs-CZ" sz="3000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286000" y="797511"/>
            <a:ext cx="4572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sz="1050" dirty="0"/>
          </a:p>
        </p:txBody>
      </p:sp>
      <p:sp>
        <p:nvSpPr>
          <p:cNvPr id="6" name="Obdélník 5"/>
          <p:cNvSpPr/>
          <p:nvPr/>
        </p:nvSpPr>
        <p:spPr>
          <a:xfrm>
            <a:off x="1019174" y="3759787"/>
            <a:ext cx="812482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1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15166"/>
            <a:ext cx="4716016" cy="353408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2286000" y="245950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sz="1000" dirty="0"/>
          </a:p>
        </p:txBody>
      </p:sp>
      <p:sp>
        <p:nvSpPr>
          <p:cNvPr id="12" name="Obdélník 11"/>
          <p:cNvSpPr/>
          <p:nvPr/>
        </p:nvSpPr>
        <p:spPr>
          <a:xfrm>
            <a:off x="251520" y="6030848"/>
            <a:ext cx="846435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9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cs-CZ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167E5735-B83B-4242-9F80-1672C815B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94897"/>
            <a:ext cx="9144000" cy="4351367"/>
          </a:xfrm>
          <a:prstGeom prst="rect">
            <a:avLst/>
          </a:prstGeom>
        </p:spPr>
      </p:pic>
      <p:pic>
        <p:nvPicPr>
          <p:cNvPr id="13" name="Obrázek 10" descr="Z:\HLAVICKA_LOGA_AKAT\AKAT ČR_aktuální\LOGO_TEMP.JPG">
            <a:extLst>
              <a:ext uri="{FF2B5EF4-FFF2-40B4-BE49-F238E27FC236}">
                <a16:creationId xmlns:a16="http://schemas.microsoft.com/office/drawing/2014/main" id="{912AA9DC-EDDB-823D-2083-29A1BCB6365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557" y="6019765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1309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31776"/>
          </a:xfrm>
        </p:spPr>
        <p:txBody>
          <a:bodyPr>
            <a:noAutofit/>
          </a:bodyPr>
          <a:lstStyle/>
          <a:p>
            <a:br>
              <a:rPr lang="cs-CZ" sz="3600" noProof="1">
                <a:solidFill>
                  <a:schemeClr val="bg1"/>
                </a:solidFill>
              </a:rPr>
            </a:br>
            <a:r>
              <a:rPr lang="sk-SK" sz="3600" noProof="1">
                <a:solidFill>
                  <a:schemeClr val="bg1"/>
                </a:solidFill>
              </a:rPr>
              <a:t>Č</a:t>
            </a:r>
            <a:r>
              <a:rPr lang="sk-SK" sz="3600" dirty="0">
                <a:solidFill>
                  <a:schemeClr val="bg1"/>
                </a:solidFill>
              </a:rPr>
              <a:t>isté </a:t>
            </a:r>
            <a:r>
              <a:rPr lang="sk-SK" sz="3600" dirty="0" err="1">
                <a:solidFill>
                  <a:schemeClr val="bg1"/>
                </a:solidFill>
              </a:rPr>
              <a:t>prodeje</a:t>
            </a:r>
            <a:r>
              <a:rPr lang="sk-SK" sz="3600" dirty="0">
                <a:solidFill>
                  <a:schemeClr val="bg1"/>
                </a:solidFill>
              </a:rPr>
              <a:t> </a:t>
            </a:r>
            <a:r>
              <a:rPr lang="sk-SK" sz="3600" dirty="0" err="1">
                <a:solidFill>
                  <a:schemeClr val="bg1"/>
                </a:solidFill>
              </a:rPr>
              <a:t>podle</a:t>
            </a:r>
            <a:r>
              <a:rPr lang="sk-SK" sz="3600" dirty="0">
                <a:solidFill>
                  <a:schemeClr val="bg1"/>
                </a:solidFill>
              </a:rPr>
              <a:t> </a:t>
            </a:r>
            <a:r>
              <a:rPr lang="sk-SK" sz="3600" dirty="0" err="1">
                <a:solidFill>
                  <a:schemeClr val="bg1"/>
                </a:solidFill>
              </a:rPr>
              <a:t>tříd</a:t>
            </a:r>
            <a:r>
              <a:rPr lang="sk-SK" sz="3600" dirty="0">
                <a:solidFill>
                  <a:schemeClr val="bg1"/>
                </a:solidFill>
              </a:rPr>
              <a:t> </a:t>
            </a:r>
            <a:r>
              <a:rPr lang="sk-SK" sz="3600" dirty="0" err="1">
                <a:solidFill>
                  <a:schemeClr val="bg1"/>
                </a:solidFill>
              </a:rPr>
              <a:t>aktiv</a:t>
            </a:r>
            <a:r>
              <a:rPr lang="sk-SK" sz="3600" dirty="0">
                <a:solidFill>
                  <a:schemeClr val="bg1"/>
                </a:solidFill>
              </a:rPr>
              <a:t> </a:t>
            </a:r>
            <a:br>
              <a:rPr lang="cs-CZ" sz="3000" dirty="0">
                <a:solidFill>
                  <a:schemeClr val="bg1"/>
                </a:solidFill>
              </a:rPr>
            </a:br>
            <a:r>
              <a:rPr lang="cs-CZ" sz="32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949280"/>
            <a:ext cx="1548680" cy="747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828" y="5949280"/>
            <a:ext cx="1548680" cy="747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Obrázok 3">
            <a:extLst>
              <a:ext uri="{FF2B5EF4-FFF2-40B4-BE49-F238E27FC236}">
                <a16:creationId xmlns:a16="http://schemas.microsoft.com/office/drawing/2014/main" id="{E1BEE799-3B31-9DE9-E2C0-089CA0D137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908" y="1844824"/>
            <a:ext cx="8737600" cy="425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791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3792" y="332656"/>
            <a:ext cx="7772400" cy="1143000"/>
          </a:xfrm>
        </p:spPr>
        <p:txBody>
          <a:bodyPr/>
          <a:lstStyle/>
          <a:p>
            <a:br>
              <a:rPr lang="cs-CZ" sz="4000" dirty="0">
                <a:solidFill>
                  <a:schemeClr val="bg1"/>
                </a:solidFill>
              </a:rPr>
            </a:br>
            <a:r>
              <a:rPr lang="sk-SK" sz="3600" dirty="0">
                <a:solidFill>
                  <a:schemeClr val="bg1"/>
                </a:solidFill>
              </a:rPr>
              <a:t>Výkonnosti </a:t>
            </a:r>
            <a:r>
              <a:rPr lang="sk-SK" sz="3600" dirty="0" err="1">
                <a:solidFill>
                  <a:schemeClr val="bg1"/>
                </a:solidFill>
              </a:rPr>
              <a:t>fondů</a:t>
            </a:r>
            <a:r>
              <a:rPr lang="sk-SK" sz="3600" dirty="0">
                <a:solidFill>
                  <a:schemeClr val="bg1"/>
                </a:solidFill>
              </a:rPr>
              <a:t> v </a:t>
            </a:r>
            <a:r>
              <a:rPr lang="sk-SK" sz="3600" dirty="0" err="1">
                <a:solidFill>
                  <a:schemeClr val="bg1"/>
                </a:solidFill>
              </a:rPr>
              <a:t>roce</a:t>
            </a:r>
            <a:r>
              <a:rPr lang="sk-SK" sz="3600" dirty="0">
                <a:solidFill>
                  <a:schemeClr val="bg1"/>
                </a:solidFill>
              </a:rPr>
              <a:t> 2021</a:t>
            </a:r>
            <a:br>
              <a:rPr lang="sk-SK" sz="3600" dirty="0">
                <a:solidFill>
                  <a:schemeClr val="bg1"/>
                </a:solidFill>
              </a:rPr>
            </a:br>
            <a:r>
              <a:rPr lang="sk-SK" sz="3600" dirty="0" err="1">
                <a:solidFill>
                  <a:schemeClr val="bg1"/>
                </a:solidFill>
              </a:rPr>
              <a:t>Dle</a:t>
            </a:r>
            <a:r>
              <a:rPr lang="sk-SK" sz="3600" dirty="0">
                <a:solidFill>
                  <a:schemeClr val="bg1"/>
                </a:solidFill>
              </a:rPr>
              <a:t> typu fondu</a:t>
            </a:r>
            <a:br>
              <a:rPr lang="sk-SK" dirty="0"/>
            </a:b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sk-SK" b="1" u="sng" dirty="0">
                <a:solidFill>
                  <a:srgbClr val="666633"/>
                </a:solidFill>
              </a:rPr>
              <a:t>Fondy </a:t>
            </a:r>
            <a:r>
              <a:rPr lang="sk-SK" b="1" u="sng" dirty="0" err="1">
                <a:solidFill>
                  <a:srgbClr val="666633"/>
                </a:solidFill>
              </a:rPr>
              <a:t>kolektivního</a:t>
            </a:r>
            <a:r>
              <a:rPr lang="sk-SK" b="1" u="sng" dirty="0">
                <a:solidFill>
                  <a:srgbClr val="666633"/>
                </a:solidFill>
              </a:rPr>
              <a:t> </a:t>
            </a:r>
            <a:r>
              <a:rPr lang="sk-SK" b="1" u="sng" dirty="0" err="1">
                <a:solidFill>
                  <a:srgbClr val="666633"/>
                </a:solidFill>
              </a:rPr>
              <a:t>investování</a:t>
            </a:r>
            <a:r>
              <a:rPr lang="sk-SK" b="1" dirty="0">
                <a:solidFill>
                  <a:srgbClr val="666633"/>
                </a:solidFill>
              </a:rPr>
              <a:t>:</a:t>
            </a:r>
          </a:p>
          <a:p>
            <a:r>
              <a:rPr lang="sk-SK" b="1" dirty="0" err="1">
                <a:solidFill>
                  <a:srgbClr val="666633"/>
                </a:solidFill>
              </a:rPr>
              <a:t>Dluhopisové</a:t>
            </a:r>
            <a:r>
              <a:rPr lang="sk-SK" b="1" dirty="0">
                <a:solidFill>
                  <a:srgbClr val="666633"/>
                </a:solidFill>
              </a:rPr>
              <a:t> fondy -1,4%</a:t>
            </a:r>
          </a:p>
          <a:p>
            <a:r>
              <a:rPr lang="sk-SK" b="1" dirty="0" err="1">
                <a:solidFill>
                  <a:srgbClr val="666633"/>
                </a:solidFill>
              </a:rPr>
              <a:t>Smíšené</a:t>
            </a:r>
            <a:r>
              <a:rPr lang="sk-SK" b="1" dirty="0">
                <a:solidFill>
                  <a:srgbClr val="666633"/>
                </a:solidFill>
              </a:rPr>
              <a:t> fondy +5,8%</a:t>
            </a:r>
          </a:p>
          <a:p>
            <a:r>
              <a:rPr lang="sk-SK" b="1" dirty="0">
                <a:solidFill>
                  <a:srgbClr val="666633"/>
                </a:solidFill>
              </a:rPr>
              <a:t>Akciové fondy +18,2%</a:t>
            </a:r>
          </a:p>
          <a:p>
            <a:r>
              <a:rPr lang="sk-SK" b="1" dirty="0">
                <a:solidFill>
                  <a:srgbClr val="666633"/>
                </a:solidFill>
              </a:rPr>
              <a:t>Strukturované fondy +2,1%</a:t>
            </a:r>
          </a:p>
          <a:p>
            <a:r>
              <a:rPr lang="sk-SK" b="1" dirty="0" err="1">
                <a:solidFill>
                  <a:srgbClr val="666633"/>
                </a:solidFill>
              </a:rPr>
              <a:t>Retailové</a:t>
            </a:r>
            <a:r>
              <a:rPr lang="sk-SK" b="1" dirty="0">
                <a:solidFill>
                  <a:srgbClr val="666633"/>
                </a:solidFill>
              </a:rPr>
              <a:t> </a:t>
            </a:r>
            <a:r>
              <a:rPr lang="sk-SK" b="1" dirty="0" err="1">
                <a:solidFill>
                  <a:srgbClr val="666633"/>
                </a:solidFill>
              </a:rPr>
              <a:t>nemovitostní</a:t>
            </a:r>
            <a:r>
              <a:rPr lang="sk-SK" b="1" dirty="0">
                <a:solidFill>
                  <a:srgbClr val="666633"/>
                </a:solidFill>
              </a:rPr>
              <a:t> fondy +3,6%</a:t>
            </a:r>
          </a:p>
          <a:p>
            <a:pPr marL="0" indent="0">
              <a:buNone/>
            </a:pPr>
            <a:endParaRPr lang="sk-SK" b="1" i="1" dirty="0">
              <a:solidFill>
                <a:srgbClr val="666633"/>
              </a:solidFill>
            </a:endParaRPr>
          </a:p>
          <a:p>
            <a:pPr marL="0" indent="0">
              <a:buNone/>
            </a:pPr>
            <a:r>
              <a:rPr lang="sk-SK" b="1" dirty="0" err="1">
                <a:solidFill>
                  <a:srgbClr val="666633"/>
                </a:solidFill>
              </a:rPr>
              <a:t>Výkonnost</a:t>
            </a:r>
            <a:r>
              <a:rPr lang="sk-SK" b="1" dirty="0">
                <a:solidFill>
                  <a:srgbClr val="666633"/>
                </a:solidFill>
              </a:rPr>
              <a:t> </a:t>
            </a:r>
            <a:r>
              <a:rPr lang="sk-SK" b="1" dirty="0" err="1">
                <a:solidFill>
                  <a:srgbClr val="666633"/>
                </a:solidFill>
              </a:rPr>
              <a:t>celkem</a:t>
            </a:r>
            <a:r>
              <a:rPr lang="sk-SK" b="1" dirty="0">
                <a:solidFill>
                  <a:srgbClr val="666633"/>
                </a:solidFill>
              </a:rPr>
              <a:t>: +6,9%</a:t>
            </a:r>
          </a:p>
          <a:p>
            <a:endParaRPr lang="cs-CZ" dirty="0"/>
          </a:p>
        </p:txBody>
      </p:sp>
      <p:pic>
        <p:nvPicPr>
          <p:cNvPr id="4" name="Obrázek 3" descr="Z:\HLAVICKA_LOGA_AKAT\AKAT ČR_aktuální\LOGO_TEMP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249" y="5978556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1778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60345" y="1916831"/>
            <a:ext cx="7772400" cy="460851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sz="2400" dirty="0">
              <a:solidFill>
                <a:srgbClr val="990033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dirty="0">
                <a:solidFill>
                  <a:srgbClr val="666633"/>
                </a:solidFill>
              </a:rPr>
              <a:t>Děkuji za pozornost.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b="1" dirty="0">
              <a:solidFill>
                <a:srgbClr val="6666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600" b="1" dirty="0">
              <a:solidFill>
                <a:srgbClr val="666633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b="1" dirty="0">
                <a:solidFill>
                  <a:srgbClr val="666633"/>
                </a:solidFill>
              </a:rPr>
              <a:t>Asociace pro kapitálový trh České republiky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>
                <a:solidFill>
                  <a:srgbClr val="666633"/>
                </a:solidFill>
              </a:rPr>
              <a:t>Štěpánská 16/612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>
                <a:solidFill>
                  <a:srgbClr val="666633"/>
                </a:solidFill>
              </a:rPr>
              <a:t>110 00 Praha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>
                <a:solidFill>
                  <a:srgbClr val="666633"/>
                </a:solidFill>
              </a:rPr>
              <a:t>Tel.: +420 224 919 114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1800" dirty="0">
                <a:solidFill>
                  <a:srgbClr val="666633"/>
                </a:solidFill>
              </a:rPr>
              <a:t>Fax: +420 224 919 115</a:t>
            </a:r>
          </a:p>
          <a:p>
            <a:pPr marL="0" indent="0">
              <a:buNone/>
            </a:pPr>
            <a:endParaRPr lang="cs-CZ" sz="1800" b="1" dirty="0">
              <a:solidFill>
                <a:srgbClr val="666633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rgbClr val="666633"/>
                </a:solidFill>
              </a:rPr>
              <a:t>Sledujte nás na: 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666633"/>
                </a:solidFill>
              </a:rPr>
              <a:t>Blog AKAT na </a:t>
            </a:r>
            <a:r>
              <a:rPr lang="cs-CZ" sz="1800" b="1" u="sng" dirty="0">
                <a:solidFill>
                  <a:srgbClr val="C00000"/>
                </a:solidFill>
              </a:rPr>
              <a:t>www.akatcr.cz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666633"/>
                </a:solidFill>
              </a:rPr>
              <a:t>Twitter AKAT: @AKATCR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1800" dirty="0">
              <a:solidFill>
                <a:srgbClr val="666633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cs-CZ" sz="1800" dirty="0"/>
          </a:p>
        </p:txBody>
      </p:sp>
      <p:pic>
        <p:nvPicPr>
          <p:cNvPr id="6" name="Obrázek 5" descr="Z:\HLAVICKA_LOGA_AKAT\AKAT ČR_aktuální\LOGO_TEM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993904"/>
            <a:ext cx="1548680" cy="747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Vlastní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11525</TotalTime>
  <Words>162</Words>
  <Application>Microsoft Office PowerPoint</Application>
  <PresentationFormat>Předvádění na obrazovce (4:3)</PresentationFormat>
  <Paragraphs>35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Motiv1</vt:lpstr>
      <vt:lpstr>Prezentace aplikace PowerPoint</vt:lpstr>
      <vt:lpstr>Kolektivní investování v ČR  Historický vývoj majetku (2021: nárůst o 20%)</vt:lpstr>
      <vt:lpstr> Kolektivní investování v ČR 2022 Rozdělení fondů dle třídy aktiv k 31.3.2022  </vt:lpstr>
      <vt:lpstr>Fondy kvalifikovaných investorů  </vt:lpstr>
      <vt:lpstr> Čisté prodeje podle tříd aktiv   </vt:lpstr>
      <vt:lpstr> Výkonnosti fondů v roce 2021 Dle typu fondu </vt:lpstr>
      <vt:lpstr>Prezentace aplikace PowerPoint</vt:lpstr>
    </vt:vector>
  </TitlesOfParts>
  <Company>SIS, a. 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pzaplet</dc:creator>
  <cp:lastModifiedBy>Řezáč Martin (CIS)</cp:lastModifiedBy>
  <cp:revision>459</cp:revision>
  <cp:lastPrinted>2017-02-23T15:13:28Z</cp:lastPrinted>
  <dcterms:created xsi:type="dcterms:W3CDTF">2002-01-28T07:46:14Z</dcterms:created>
  <dcterms:modified xsi:type="dcterms:W3CDTF">2022-05-06T14:10:40Z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3a104e-2916-42dc-a2f6-6210338509ed_Enabled">
    <vt:lpwstr>true</vt:lpwstr>
  </property>
  <property fmtid="{D5CDD505-2E9C-101B-9397-08002B2CF9AE}" pid="3" name="MSIP_Label_2b3a104e-2916-42dc-a2f6-6210338509ed_SetDate">
    <vt:lpwstr>2022-05-06T14:10:40Z</vt:lpwstr>
  </property>
  <property fmtid="{D5CDD505-2E9C-101B-9397-08002B2CF9AE}" pid="4" name="MSIP_Label_2b3a104e-2916-42dc-a2f6-6210338509ed_Method">
    <vt:lpwstr>Standard</vt:lpwstr>
  </property>
  <property fmtid="{D5CDD505-2E9C-101B-9397-08002B2CF9AE}" pid="5" name="MSIP_Label_2b3a104e-2916-42dc-a2f6-6210338509ed_Name">
    <vt:lpwstr>2b3a104e-2916-42dc-a2f6-6210338509ed</vt:lpwstr>
  </property>
  <property fmtid="{D5CDD505-2E9C-101B-9397-08002B2CF9AE}" pid="6" name="MSIP_Label_2b3a104e-2916-42dc-a2f6-6210338509ed_SiteId">
    <vt:lpwstr>e70aafb3-2e89-46a5-ba50-66803e8a4411</vt:lpwstr>
  </property>
  <property fmtid="{D5CDD505-2E9C-101B-9397-08002B2CF9AE}" pid="7" name="MSIP_Label_2b3a104e-2916-42dc-a2f6-6210338509ed_ActionId">
    <vt:lpwstr>d0f80d38-997b-4808-870f-f046e6fc64d1</vt:lpwstr>
  </property>
  <property fmtid="{D5CDD505-2E9C-101B-9397-08002B2CF9AE}" pid="8" name="MSIP_Label_2b3a104e-2916-42dc-a2f6-6210338509ed_ContentBits">
    <vt:lpwstr>1</vt:lpwstr>
  </property>
</Properties>
</file>