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3" r:id="rId3"/>
    <p:sldId id="264" r:id="rId4"/>
    <p:sldId id="261" r:id="rId5"/>
    <p:sldId id="265" r:id="rId6"/>
    <p:sldId id="266" r:id="rId7"/>
    <p:sldId id="262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35A"/>
    <a:srgbClr val="0067AC"/>
    <a:srgbClr val="A68B5A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34"/>
  </p:normalViewPr>
  <p:slideViewPr>
    <p:cSldViewPr snapToGrid="0" snapToObjects="1">
      <p:cViewPr varScale="1">
        <p:scale>
          <a:sx n="85" d="100"/>
          <a:sy n="85" d="100"/>
        </p:scale>
        <p:origin x="367" y="29"/>
      </p:cViewPr>
      <p:guideLst>
        <p:guide orient="horz" pos="414"/>
        <p:guide pos="4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14" d="100"/>
          <a:sy n="114" d="100"/>
        </p:scale>
        <p:origin x="440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Vlček" userId="aa646986-efcc-4950-9596-4287372ccecf" providerId="ADAL" clId="{3A045BFF-1FE6-4322-9120-8EE08AA3D7F8}"/>
    <pc:docChg chg="custSel modSld">
      <pc:chgData name="Roman Vlček" userId="aa646986-efcc-4950-9596-4287372ccecf" providerId="ADAL" clId="{3A045BFF-1FE6-4322-9120-8EE08AA3D7F8}" dt="2022-05-09T09:32:17.910" v="0" actId="478"/>
      <pc:docMkLst>
        <pc:docMk/>
      </pc:docMkLst>
      <pc:sldChg chg="delSp mod">
        <pc:chgData name="Roman Vlček" userId="aa646986-efcc-4950-9596-4287372ccecf" providerId="ADAL" clId="{3A045BFF-1FE6-4322-9120-8EE08AA3D7F8}" dt="2022-05-09T09:32:17.910" v="0" actId="478"/>
        <pc:sldMkLst>
          <pc:docMk/>
          <pc:sldMk cId="4006568640" sldId="257"/>
        </pc:sldMkLst>
        <pc:spChg chg="del">
          <ac:chgData name="Roman Vlček" userId="aa646986-efcc-4950-9596-4287372ccecf" providerId="ADAL" clId="{3A045BFF-1FE6-4322-9120-8EE08AA3D7F8}" dt="2022-05-09T09:32:17.910" v="0" actId="478"/>
          <ac:spMkLst>
            <pc:docMk/>
            <pc:sldMk cId="4006568640" sldId="257"/>
            <ac:spMk id="2" creationId="{D78E904B-384E-4C45-8724-D7142D5C4AB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5FCC13-35A8-4E0B-9357-3440DFCB9D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B7EE89F-5D72-4FA1-9F4F-6B1B3D93A6CC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Nástroje na riadenie likvidity (</a:t>
          </a:r>
          <a:r>
            <a:rPr lang="sk-SK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LMTs</a:t>
          </a:r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2167BFAA-0E06-4F8F-A46A-DFA012EC2EF9}" type="parTrans" cxnId="{75FA57FC-E2E9-4E23-9FAE-7C5AB9B1F38E}">
      <dgm:prSet/>
      <dgm:spPr/>
      <dgm:t>
        <a:bodyPr/>
        <a:lstStyle/>
        <a:p>
          <a:endParaRPr lang="sk-SK"/>
        </a:p>
      </dgm:t>
    </dgm:pt>
    <dgm:pt modelId="{EA4EE22E-37C7-4CFD-94AF-B44D96359FF1}" type="sibTrans" cxnId="{75FA57FC-E2E9-4E23-9FAE-7C5AB9B1F38E}">
      <dgm:prSet/>
      <dgm:spPr/>
      <dgm:t>
        <a:bodyPr/>
        <a:lstStyle/>
        <a:p>
          <a:endParaRPr lang="sk-SK"/>
        </a:p>
      </dgm:t>
    </dgm:pt>
    <dgm:pt modelId="{3F99C162-471D-4693-BE2D-2A064113BC38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„pôžičkové fondy“ (</a:t>
          </a:r>
          <a:r>
            <a:rPr lang="sk-SK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loan</a:t>
          </a:r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k-SK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originating</a:t>
          </a:r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k-SK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funds</a:t>
          </a:r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gm:t>
    </dgm:pt>
    <dgm:pt modelId="{11B022AB-0E13-4D8D-A094-47E1613B3342}" type="parTrans" cxnId="{2EC2A6F7-1184-4E9C-BCF0-EC77EC26AB1A}">
      <dgm:prSet/>
      <dgm:spPr/>
      <dgm:t>
        <a:bodyPr/>
        <a:lstStyle/>
        <a:p>
          <a:endParaRPr lang="sk-SK"/>
        </a:p>
      </dgm:t>
    </dgm:pt>
    <dgm:pt modelId="{036B2C56-1E7A-4B34-985B-B7A1CDF4B22B}" type="sibTrans" cxnId="{2EC2A6F7-1184-4E9C-BCF0-EC77EC26AB1A}">
      <dgm:prSet/>
      <dgm:spPr/>
      <dgm:t>
        <a:bodyPr/>
        <a:lstStyle/>
        <a:p>
          <a:endParaRPr lang="sk-SK"/>
        </a:p>
      </dgm:t>
    </dgm:pt>
    <dgm:pt modelId="{EB0F0004-5640-4846-89DF-7FD2A38D4314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k-SK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Depozitársky passport</a:t>
          </a:r>
          <a:endParaRPr lang="sk-SK" dirty="0">
            <a:solidFill>
              <a:schemeClr val="accent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9A454D4-2CA6-464B-98AF-8EEB3E9C98F0}" type="parTrans" cxnId="{C0EF9F07-9E1C-4763-8DC6-FA7502CCE42B}">
      <dgm:prSet/>
      <dgm:spPr/>
      <dgm:t>
        <a:bodyPr/>
        <a:lstStyle/>
        <a:p>
          <a:endParaRPr lang="sk-SK"/>
        </a:p>
      </dgm:t>
    </dgm:pt>
    <dgm:pt modelId="{CBE83CDC-A122-4A99-9ADD-83629FDCD18F}" type="sibTrans" cxnId="{C0EF9F07-9E1C-4763-8DC6-FA7502CCE42B}">
      <dgm:prSet/>
      <dgm:spPr/>
      <dgm:t>
        <a:bodyPr/>
        <a:lstStyle/>
        <a:p>
          <a:endParaRPr lang="sk-SK"/>
        </a:p>
      </dgm:t>
    </dgm:pt>
    <dgm:pt modelId="{59C5D636-EAAD-4D5B-B3DE-ED7E4F605F4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k-SK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Delegácia</a:t>
          </a:r>
        </a:p>
      </dgm:t>
    </dgm:pt>
    <dgm:pt modelId="{FD549531-D163-45CF-876D-580DA30E28BE}" type="parTrans" cxnId="{7BEDA5E7-35CC-445B-8633-B3876BB46C5B}">
      <dgm:prSet/>
      <dgm:spPr/>
      <dgm:t>
        <a:bodyPr/>
        <a:lstStyle/>
        <a:p>
          <a:endParaRPr lang="sk-SK"/>
        </a:p>
      </dgm:t>
    </dgm:pt>
    <dgm:pt modelId="{0BBB9792-E3A5-49BC-9834-794789FC5A9D}" type="sibTrans" cxnId="{7BEDA5E7-35CC-445B-8633-B3876BB46C5B}">
      <dgm:prSet/>
      <dgm:spPr/>
      <dgm:t>
        <a:bodyPr/>
        <a:lstStyle/>
        <a:p>
          <a:endParaRPr lang="sk-SK"/>
        </a:p>
      </dgm:t>
    </dgm:pt>
    <dgm:pt modelId="{EEE7A292-A3E7-4F1D-A198-B8460EC99B93}" type="pres">
      <dgm:prSet presAssocID="{5D5FCC13-35A8-4E0B-9357-3440DFCB9D8F}" presName="diagram" presStyleCnt="0">
        <dgm:presLayoutVars>
          <dgm:dir/>
          <dgm:resizeHandles val="exact"/>
        </dgm:presLayoutVars>
      </dgm:prSet>
      <dgm:spPr/>
    </dgm:pt>
    <dgm:pt modelId="{DB809E52-6023-4CB3-947D-BCCAC62F6229}" type="pres">
      <dgm:prSet presAssocID="{0B7EE89F-5D72-4FA1-9F4F-6B1B3D93A6CC}" presName="node" presStyleLbl="node1" presStyleIdx="0" presStyleCnt="4">
        <dgm:presLayoutVars>
          <dgm:bulletEnabled val="1"/>
        </dgm:presLayoutVars>
      </dgm:prSet>
      <dgm:spPr>
        <a:prstGeom prst="roundRect">
          <a:avLst/>
        </a:prstGeom>
      </dgm:spPr>
    </dgm:pt>
    <dgm:pt modelId="{F7718BF8-8FFD-46B5-918C-FD1D94387C9F}" type="pres">
      <dgm:prSet presAssocID="{EA4EE22E-37C7-4CFD-94AF-B44D96359FF1}" presName="sibTrans" presStyleCnt="0"/>
      <dgm:spPr/>
    </dgm:pt>
    <dgm:pt modelId="{C23EF024-024F-4236-81E6-B1B4D4C1E1EB}" type="pres">
      <dgm:prSet presAssocID="{3F99C162-471D-4693-BE2D-2A064113BC38}" presName="node" presStyleLbl="node1" presStyleIdx="1" presStyleCnt="4">
        <dgm:presLayoutVars>
          <dgm:bulletEnabled val="1"/>
        </dgm:presLayoutVars>
      </dgm:prSet>
      <dgm:spPr>
        <a:prstGeom prst="roundRect">
          <a:avLst/>
        </a:prstGeom>
      </dgm:spPr>
    </dgm:pt>
    <dgm:pt modelId="{770B27A4-08C0-486E-AB71-7A8867E8B1F1}" type="pres">
      <dgm:prSet presAssocID="{036B2C56-1E7A-4B34-985B-B7A1CDF4B22B}" presName="sibTrans" presStyleCnt="0"/>
      <dgm:spPr/>
    </dgm:pt>
    <dgm:pt modelId="{F19F9047-407D-4694-BC4F-DAC98E660985}" type="pres">
      <dgm:prSet presAssocID="{EB0F0004-5640-4846-89DF-7FD2A38D4314}" presName="node" presStyleLbl="node1" presStyleIdx="2" presStyleCnt="4">
        <dgm:presLayoutVars>
          <dgm:bulletEnabled val="1"/>
        </dgm:presLayoutVars>
      </dgm:prSet>
      <dgm:spPr>
        <a:prstGeom prst="roundRect">
          <a:avLst/>
        </a:prstGeom>
      </dgm:spPr>
    </dgm:pt>
    <dgm:pt modelId="{EEEE2390-75E8-47E6-82A5-344AE7909A4E}" type="pres">
      <dgm:prSet presAssocID="{CBE83CDC-A122-4A99-9ADD-83629FDCD18F}" presName="sibTrans" presStyleCnt="0"/>
      <dgm:spPr/>
    </dgm:pt>
    <dgm:pt modelId="{01FD36DC-85E7-49A2-890D-E204F9BA46D6}" type="pres">
      <dgm:prSet presAssocID="{59C5D636-EAAD-4D5B-B3DE-ED7E4F605F4A}" presName="node" presStyleLbl="node1" presStyleIdx="3" presStyleCnt="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C0EF9F07-9E1C-4763-8DC6-FA7502CCE42B}" srcId="{5D5FCC13-35A8-4E0B-9357-3440DFCB9D8F}" destId="{EB0F0004-5640-4846-89DF-7FD2A38D4314}" srcOrd="2" destOrd="0" parTransId="{B9A454D4-2CA6-464B-98AF-8EEB3E9C98F0}" sibTransId="{CBE83CDC-A122-4A99-9ADD-83629FDCD18F}"/>
    <dgm:cxn modelId="{BDD82F3A-4876-44A6-8582-5F69D8062E86}" type="presOf" srcId="{3F99C162-471D-4693-BE2D-2A064113BC38}" destId="{C23EF024-024F-4236-81E6-B1B4D4C1E1EB}" srcOrd="0" destOrd="0" presId="urn:microsoft.com/office/officeart/2005/8/layout/default"/>
    <dgm:cxn modelId="{2E345E5D-7BB4-4F5D-B4FF-368E145A2884}" type="presOf" srcId="{5D5FCC13-35A8-4E0B-9357-3440DFCB9D8F}" destId="{EEE7A292-A3E7-4F1D-A198-B8460EC99B93}" srcOrd="0" destOrd="0" presId="urn:microsoft.com/office/officeart/2005/8/layout/default"/>
    <dgm:cxn modelId="{4744598B-E171-4773-B93D-D2A68E3C42B4}" type="presOf" srcId="{59C5D636-EAAD-4D5B-B3DE-ED7E4F605F4A}" destId="{01FD36DC-85E7-49A2-890D-E204F9BA46D6}" srcOrd="0" destOrd="0" presId="urn:microsoft.com/office/officeart/2005/8/layout/default"/>
    <dgm:cxn modelId="{E13FF693-3135-4FF3-BD64-49199391DB75}" type="presOf" srcId="{0B7EE89F-5D72-4FA1-9F4F-6B1B3D93A6CC}" destId="{DB809E52-6023-4CB3-947D-BCCAC62F6229}" srcOrd="0" destOrd="0" presId="urn:microsoft.com/office/officeart/2005/8/layout/default"/>
    <dgm:cxn modelId="{7BEDA5E7-35CC-445B-8633-B3876BB46C5B}" srcId="{5D5FCC13-35A8-4E0B-9357-3440DFCB9D8F}" destId="{59C5D636-EAAD-4D5B-B3DE-ED7E4F605F4A}" srcOrd="3" destOrd="0" parTransId="{FD549531-D163-45CF-876D-580DA30E28BE}" sibTransId="{0BBB9792-E3A5-49BC-9834-794789FC5A9D}"/>
    <dgm:cxn modelId="{DCBC83E8-6707-4C0F-B4A3-F5D9460F0A03}" type="presOf" srcId="{EB0F0004-5640-4846-89DF-7FD2A38D4314}" destId="{F19F9047-407D-4694-BC4F-DAC98E660985}" srcOrd="0" destOrd="0" presId="urn:microsoft.com/office/officeart/2005/8/layout/default"/>
    <dgm:cxn modelId="{2EC2A6F7-1184-4E9C-BCF0-EC77EC26AB1A}" srcId="{5D5FCC13-35A8-4E0B-9357-3440DFCB9D8F}" destId="{3F99C162-471D-4693-BE2D-2A064113BC38}" srcOrd="1" destOrd="0" parTransId="{11B022AB-0E13-4D8D-A094-47E1613B3342}" sibTransId="{036B2C56-1E7A-4B34-985B-B7A1CDF4B22B}"/>
    <dgm:cxn modelId="{75FA57FC-E2E9-4E23-9FAE-7C5AB9B1F38E}" srcId="{5D5FCC13-35A8-4E0B-9357-3440DFCB9D8F}" destId="{0B7EE89F-5D72-4FA1-9F4F-6B1B3D93A6CC}" srcOrd="0" destOrd="0" parTransId="{2167BFAA-0E06-4F8F-A46A-DFA012EC2EF9}" sibTransId="{EA4EE22E-37C7-4CFD-94AF-B44D96359FF1}"/>
    <dgm:cxn modelId="{D6546466-09CF-4FCD-AC6F-A72DF57B21F7}" type="presParOf" srcId="{EEE7A292-A3E7-4F1D-A198-B8460EC99B93}" destId="{DB809E52-6023-4CB3-947D-BCCAC62F6229}" srcOrd="0" destOrd="0" presId="urn:microsoft.com/office/officeart/2005/8/layout/default"/>
    <dgm:cxn modelId="{4F0CB0D9-573D-4674-AFBC-2C483631CD9F}" type="presParOf" srcId="{EEE7A292-A3E7-4F1D-A198-B8460EC99B93}" destId="{F7718BF8-8FFD-46B5-918C-FD1D94387C9F}" srcOrd="1" destOrd="0" presId="urn:microsoft.com/office/officeart/2005/8/layout/default"/>
    <dgm:cxn modelId="{671AB451-3CAA-48DF-91A9-F5AFCA32041E}" type="presParOf" srcId="{EEE7A292-A3E7-4F1D-A198-B8460EC99B93}" destId="{C23EF024-024F-4236-81E6-B1B4D4C1E1EB}" srcOrd="2" destOrd="0" presId="urn:microsoft.com/office/officeart/2005/8/layout/default"/>
    <dgm:cxn modelId="{3BE923E9-D47D-4BEE-837F-45B49120975B}" type="presParOf" srcId="{EEE7A292-A3E7-4F1D-A198-B8460EC99B93}" destId="{770B27A4-08C0-486E-AB71-7A8867E8B1F1}" srcOrd="3" destOrd="0" presId="urn:microsoft.com/office/officeart/2005/8/layout/default"/>
    <dgm:cxn modelId="{E109C5A5-B4CA-4035-852E-C0E5B917E221}" type="presParOf" srcId="{EEE7A292-A3E7-4F1D-A198-B8460EC99B93}" destId="{F19F9047-407D-4694-BC4F-DAC98E660985}" srcOrd="4" destOrd="0" presId="urn:microsoft.com/office/officeart/2005/8/layout/default"/>
    <dgm:cxn modelId="{34447175-25DB-422C-BF9F-4F257DB90018}" type="presParOf" srcId="{EEE7A292-A3E7-4F1D-A198-B8460EC99B93}" destId="{EEEE2390-75E8-47E6-82A5-344AE7909A4E}" srcOrd="5" destOrd="0" presId="urn:microsoft.com/office/officeart/2005/8/layout/default"/>
    <dgm:cxn modelId="{69FA0AA1-DC32-49F1-BB9B-ECD5CFA0FAE1}" type="presParOf" srcId="{EEE7A292-A3E7-4F1D-A198-B8460EC99B93}" destId="{01FD36DC-85E7-49A2-890D-E204F9BA46D6}" srcOrd="6" destOrd="0" presId="urn:microsoft.com/office/officeart/2005/8/layout/default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09E52-6023-4CB3-947D-BCCAC62F6229}">
      <dsp:nvSpPr>
        <dsp:cNvPr id="0" name=""/>
        <dsp:cNvSpPr/>
      </dsp:nvSpPr>
      <dsp:spPr>
        <a:xfrm>
          <a:off x="897" y="27936"/>
          <a:ext cx="3498423" cy="2099053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Nástroje na riadenie likvidity (</a:t>
          </a:r>
          <a:r>
            <a:rPr lang="sk-SK" sz="3100" kern="1200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LMTs</a:t>
          </a: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103364" y="130403"/>
        <a:ext cx="3293489" cy="1894119"/>
      </dsp:txXfrm>
    </dsp:sp>
    <dsp:sp modelId="{C23EF024-024F-4236-81E6-B1B4D4C1E1EB}">
      <dsp:nvSpPr>
        <dsp:cNvPr id="0" name=""/>
        <dsp:cNvSpPr/>
      </dsp:nvSpPr>
      <dsp:spPr>
        <a:xfrm>
          <a:off x="3849162" y="27936"/>
          <a:ext cx="3498423" cy="2099053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„pôžičkové fondy“ (</a:t>
          </a:r>
          <a:r>
            <a:rPr lang="sk-SK" sz="3100" kern="1200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loan</a:t>
          </a: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k-SK" sz="3100" kern="1200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originating</a:t>
          </a: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 </a:t>
          </a:r>
          <a:r>
            <a:rPr lang="sk-SK" sz="3100" kern="1200" dirty="0" err="1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funds</a:t>
          </a: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)</a:t>
          </a:r>
        </a:p>
      </dsp:txBody>
      <dsp:txXfrm>
        <a:off x="3951629" y="130403"/>
        <a:ext cx="3293489" cy="1894119"/>
      </dsp:txXfrm>
    </dsp:sp>
    <dsp:sp modelId="{F19F9047-407D-4694-BC4F-DAC98E660985}">
      <dsp:nvSpPr>
        <dsp:cNvPr id="0" name=""/>
        <dsp:cNvSpPr/>
      </dsp:nvSpPr>
      <dsp:spPr>
        <a:xfrm>
          <a:off x="897" y="2476832"/>
          <a:ext cx="3498423" cy="2099053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Depozitársky passport</a:t>
          </a:r>
          <a:endParaRPr lang="sk-SK" sz="3100" kern="1200" dirty="0">
            <a:solidFill>
              <a:schemeClr val="accent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03364" y="2579299"/>
        <a:ext cx="3293489" cy="1894119"/>
      </dsp:txXfrm>
    </dsp:sp>
    <dsp:sp modelId="{01FD36DC-85E7-49A2-890D-E204F9BA46D6}">
      <dsp:nvSpPr>
        <dsp:cNvPr id="0" name=""/>
        <dsp:cNvSpPr/>
      </dsp:nvSpPr>
      <dsp:spPr>
        <a:xfrm>
          <a:off x="3849162" y="2476832"/>
          <a:ext cx="3498423" cy="2099053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100" kern="1200" dirty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</a:rPr>
            <a:t>Delegácia</a:t>
          </a:r>
        </a:p>
      </dsp:txBody>
      <dsp:txXfrm>
        <a:off x="3951629" y="2579299"/>
        <a:ext cx="3293489" cy="1894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5C8304-6116-1C46-811E-1FEF8C4FB9B9}" type="datetimeFigureOut">
              <a:rPr lang="sk-SK" smtClean="0"/>
              <a:t>9. 5. 2022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446DF-9B5A-4940-A46B-E8523D7E98F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24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a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E047E5C-334D-8A43-BCD0-7183C907321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3039692"/>
            <a:ext cx="8867775" cy="189986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987D55B-CFE6-A240-995C-758E0ED0A5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931581"/>
            <a:ext cx="8867775" cy="2035737"/>
          </a:xfrm>
        </p:spPr>
        <p:txBody>
          <a:bodyPr>
            <a:noAutofit/>
          </a:bodyPr>
          <a:lstStyle>
            <a:lvl1pPr>
              <a:defRPr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9">
            <a:extLst>
              <a:ext uri="{FF2B5EF4-FFF2-40B4-BE49-F238E27FC236}">
                <a16:creationId xmlns:a16="http://schemas.microsoft.com/office/drawing/2014/main" id="{87D5BADD-09D2-9748-B9CB-3CD64E8710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69234" y="5464816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4C20C2F8-78E5-2D42-8898-F8C6F4213C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9233" y="5995487"/>
            <a:ext cx="2963761" cy="440676"/>
          </a:xfrm>
        </p:spPr>
        <p:txBody>
          <a:bodyPr anchor="ctr" anchorCtr="0">
            <a:normAutofit/>
          </a:bodyPr>
          <a:lstStyle>
            <a:lvl1pPr>
              <a:defRPr sz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89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472F33DC-DA1D-2248-BBF8-5C7322CDB89A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838200" y="1288799"/>
            <a:ext cx="5197567" cy="47951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7999E3C-0B57-EB4E-882D-C45B1953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D3EADC-7807-6E4C-A852-E44F734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867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6">
            <a:extLst>
              <a:ext uri="{FF2B5EF4-FFF2-40B4-BE49-F238E27FC236}">
                <a16:creationId xmlns:a16="http://schemas.microsoft.com/office/drawing/2014/main" id="{A49D2DB0-F242-FC44-AF8E-92E1E21150D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50983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04C87C30-0CDF-0745-8198-CF9E05A0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AB291D7-8CE8-2B48-8E17-774B3884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1278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tabuľ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hart Placeholder 13">
            <a:extLst>
              <a:ext uri="{FF2B5EF4-FFF2-40B4-BE49-F238E27FC236}">
                <a16:creationId xmlns:a16="http://schemas.microsoft.com/office/drawing/2014/main" id="{B9BAFEA4-4946-AF49-9C77-648340E60852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75296" y="1288799"/>
            <a:ext cx="5197567" cy="450983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414C1392-11A7-644B-818A-B404A12CD5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3">
            <a:extLst>
              <a:ext uri="{FF2B5EF4-FFF2-40B4-BE49-F238E27FC236}">
                <a16:creationId xmlns:a16="http://schemas.microsoft.com/office/drawing/2014/main" id="{C696E328-21F3-D547-804C-B3A3332D04A7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838200" y="1291491"/>
            <a:ext cx="5197567" cy="450983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chart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1687C601-DC2C-2E45-A70D-76112306E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0C62D56-688C-C745-9085-04ED406E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0598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/ Predeľ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24E59-6FB1-9347-860E-CA1E9F231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209600"/>
            <a:ext cx="10515600" cy="4910400"/>
          </a:xfrm>
        </p:spPr>
        <p:txBody>
          <a:bodyPr tIns="72000" bIns="72000" anchor="ctr" anchorCtr="0"/>
          <a:lstStyle>
            <a:lvl1pPr algn="ctr">
              <a:defRPr sz="5000" b="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br>
              <a:rPr lang="en-US" dirty="0"/>
            </a:br>
            <a:endParaRPr lang="sk-SK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153C02C4-4FA1-F043-91AA-15F5D3251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DB2F8825-FA6A-6D4C-AF21-A5576A9C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4FA34EF-C986-D143-9AD1-837977851D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83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10515600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E6C42478-1194-6344-84B2-D54A264C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FC8DE990-9189-C94E-995F-0CC9A317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389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00A439F-6CF7-204D-B667-263C858B20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823898F-7705-E44C-BE86-A2A8C0102D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67200"/>
            <a:ext cx="3830619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7" name="Content Placeholder 16">
            <a:extLst>
              <a:ext uri="{FF2B5EF4-FFF2-40B4-BE49-F238E27FC236}">
                <a16:creationId xmlns:a16="http://schemas.microsoft.com/office/drawing/2014/main" id="{C8773CAC-334F-DD46-855F-72CFDFC25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75302" y="1267200"/>
            <a:ext cx="6378498" cy="48528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4CC8DADB-B0C7-F54F-8594-817520C8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066BAAC-371C-6547-B045-188244A60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54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 stra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791FB48A-3A07-C34B-8600-92F5A0652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2911F75E-9BBC-9441-9022-4D40464F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808AF435-8ED8-EB4B-AD65-95E25C36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712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obrázo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6">
            <a:extLst>
              <a:ext uri="{FF2B5EF4-FFF2-40B4-BE49-F238E27FC236}">
                <a16:creationId xmlns:a16="http://schemas.microsoft.com/office/drawing/2014/main" id="{5D1B7725-6829-0D4F-A72C-AC141F8490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75296" y="1288758"/>
            <a:ext cx="5197567" cy="4794688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AB9E9B45-C928-924A-8FA3-72026C03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42DE18CA-8E6B-8645-964B-602E6415B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583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s popis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0" y="1288758"/>
            <a:ext cx="10469137" cy="412055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200" y="5679689"/>
            <a:ext cx="10469137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918D291C-082E-0441-9C75-F21E4882A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02D312-4770-FA4E-A049-B365AAFC0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8893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ananie obrazok s popisom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DCBC7289-DC29-544C-9249-003F388F6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1" y="1288758"/>
            <a:ext cx="5012472" cy="4105686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A403D6F-F274-3D4D-89AB-17C1DB2699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6CEDBF15-7E0B-2E4F-85D4-17D63BA9DFA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199" y="5672255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A9A5AC6E-146A-CE43-9043-A9CAF000B34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288757"/>
            <a:ext cx="5211336" cy="4093564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sk-SK" dirty="0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EA036A9B-A1E3-9045-A629-19597A46D8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6000" y="5666193"/>
            <a:ext cx="5012473" cy="42374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8">
            <a:extLst>
              <a:ext uri="{FF2B5EF4-FFF2-40B4-BE49-F238E27FC236}">
                <a16:creationId xmlns:a16="http://schemas.microsoft.com/office/drawing/2014/main" id="{DFDFD298-29B7-8C49-8F37-ABB79FDCF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5" name="Slide Number Placeholder 9">
            <a:extLst>
              <a:ext uri="{FF2B5EF4-FFF2-40B4-BE49-F238E27FC236}">
                <a16:creationId xmlns:a16="http://schemas.microsoft.com/office/drawing/2014/main" id="{4CBEAFDC-2DAE-1848-8DAD-D8B4815A7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086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graf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F0B43CEA-B5AB-DC4C-92D3-5B74497420A9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75296" y="1288799"/>
            <a:ext cx="5197567" cy="4795199"/>
          </a:xfrm>
        </p:spPr>
        <p:txBody>
          <a:bodyPr/>
          <a:lstStyle>
            <a:lvl1pPr>
              <a:defRPr>
                <a:solidFill>
                  <a:srgbClr val="0067A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icon to add table</a:t>
            </a:r>
            <a:endParaRPr lang="sk-SK" dirty="0"/>
          </a:p>
        </p:txBody>
      </p:sp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6E667F88-2B5B-FE4B-B81A-CE64F5A436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1288800"/>
            <a:ext cx="5078506" cy="479520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3000">
                <a:solidFill>
                  <a:srgbClr val="0067AC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2500">
                <a:solidFill>
                  <a:srgbClr val="0067AC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2000">
                <a:solidFill>
                  <a:srgbClr val="0067AC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800">
                <a:solidFill>
                  <a:srgbClr val="0067AC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500">
                <a:solidFill>
                  <a:srgbClr val="0067A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 dirty="0"/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73400F2A-788B-4D47-8FE6-D8EBC29AE8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27281"/>
            <a:ext cx="9191400" cy="68711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D50C2A6-953C-8141-9659-A931CD7A1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73812"/>
            <a:ext cx="9468293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sk-SK"/>
              <a:t>Názov prezentácie</a:t>
            </a:r>
            <a:endParaRPr lang="sk-SK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2814408-B4A2-A241-831E-B6B58915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19907" y="6373811"/>
            <a:ext cx="1478493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DD979C4-B72D-9549-BD86-64D2882017CF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668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8F54B-A675-9F4E-8966-E13985D5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165"/>
            <a:ext cx="10515600" cy="2385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sk-S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FAB9E-E14D-904E-9850-6668D345A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10339"/>
            <a:ext cx="7083287" cy="1083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Master text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362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3" r:id="rId2"/>
    <p:sldLayoutId id="2147483652" r:id="rId3"/>
    <p:sldLayoutId id="2147483663" r:id="rId4"/>
    <p:sldLayoutId id="2147483655" r:id="rId5"/>
    <p:sldLayoutId id="2147483650" r:id="rId6"/>
    <p:sldLayoutId id="2147483661" r:id="rId7"/>
    <p:sldLayoutId id="2147483662" r:id="rId8"/>
    <p:sldLayoutId id="2147483656" r:id="rId9"/>
    <p:sldLayoutId id="2147483660" r:id="rId10"/>
    <p:sldLayoutId id="2147483654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40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F208A-F657-854A-B168-2437DB45BD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k-SK" sz="4000" dirty="0"/>
              <a:t>Aktuálne otázky regulácie kolektívneho investovania v EÚ a SR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B7946-D4EF-D943-A461-7E347CF5C83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k-SK" dirty="0"/>
              <a:t>Tomáš Ambra, NBS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9E9ED-2936-C04D-A4C3-B3A99880170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sk-SK" dirty="0"/>
              <a:t>10. 5. 2022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D768F2C-9DF3-B24F-A425-52FCBF673B46}"/>
              </a:ext>
            </a:extLst>
          </p:cNvPr>
          <p:cNvSpPr/>
          <p:nvPr/>
        </p:nvSpPr>
        <p:spPr>
          <a:xfrm>
            <a:off x="7675663" y="5458067"/>
            <a:ext cx="447425" cy="447425"/>
          </a:xfrm>
          <a:prstGeom prst="ellipse">
            <a:avLst/>
          </a:prstGeom>
          <a:solidFill>
            <a:srgbClr val="A683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802B4E-29BF-C44F-9505-E79536B3AA9C}"/>
              </a:ext>
            </a:extLst>
          </p:cNvPr>
          <p:cNvSpPr/>
          <p:nvPr/>
        </p:nvSpPr>
        <p:spPr>
          <a:xfrm>
            <a:off x="7680226" y="5993199"/>
            <a:ext cx="447425" cy="447425"/>
          </a:xfrm>
          <a:prstGeom prst="ellipse">
            <a:avLst/>
          </a:prstGeom>
          <a:solidFill>
            <a:srgbClr val="A683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92D153-23F1-FC49-BD4B-9C0375D54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073" y="5573609"/>
            <a:ext cx="237488" cy="249364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DA3182-6570-F34B-9C6E-6147AC6E2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8323" y="6076461"/>
            <a:ext cx="261032" cy="27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6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5B09DE-24EE-4062-96D3-B9124B1CB3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/>
              <a:t>Obsah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B7838-953D-4ECB-82EA-1A97E7636D1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k-SK" dirty="0"/>
              <a:t>Aktuálne otázky regulácie kolektívneho investovania</a:t>
            </a:r>
          </a:p>
          <a:p>
            <a:pPr lvl="1"/>
            <a:r>
              <a:rPr lang="sk-SK" dirty="0"/>
              <a:t>Európske témy</a:t>
            </a:r>
          </a:p>
          <a:p>
            <a:pPr lvl="2"/>
            <a:r>
              <a:rPr lang="sk-SK" dirty="0"/>
              <a:t>ESG / Udržateľné financie</a:t>
            </a:r>
          </a:p>
          <a:p>
            <a:pPr lvl="2"/>
            <a:r>
              <a:rPr lang="sk-SK" dirty="0"/>
              <a:t>AIFMD </a:t>
            </a:r>
            <a:r>
              <a:rPr lang="sk-SK" dirty="0" err="1"/>
              <a:t>review</a:t>
            </a:r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r>
              <a:rPr lang="sk-SK" dirty="0"/>
              <a:t>Lokálne témy</a:t>
            </a:r>
          </a:p>
          <a:p>
            <a:pPr lvl="2"/>
            <a:r>
              <a:rPr lang="sk-SK" dirty="0"/>
              <a:t>Ostatná novela ZKI – podlimitné fondy</a:t>
            </a:r>
          </a:p>
          <a:p>
            <a:pPr lvl="2"/>
            <a:r>
              <a:rPr lang="sk-SK" dirty="0"/>
              <a:t>Kde vidíme priestor na ďalší rozvoj lokálnej regulácie</a:t>
            </a:r>
          </a:p>
          <a:p>
            <a:pPr lvl="1"/>
            <a:endParaRPr lang="sk-SK" dirty="0"/>
          </a:p>
          <a:p>
            <a:pPr lvl="1"/>
            <a:endParaRPr lang="sk-S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85085-3ABA-47E5-BF84-1554C13C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6D18A7-C27A-47EA-9B27-164ED430F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126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B1C64-2AE8-47AD-AA34-3B5CD1E198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/>
              <a:t>ESG / udržateľné financie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33C65-0FFE-4BB7-85E6-313752CF06A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k-SK" dirty="0"/>
              <a:t>State of </a:t>
            </a:r>
            <a:r>
              <a:rPr lang="sk-SK" dirty="0" err="1"/>
              <a:t>play</a:t>
            </a:r>
            <a:endParaRPr lang="sk-SK" dirty="0"/>
          </a:p>
          <a:p>
            <a:pPr lvl="1"/>
            <a:r>
              <a:rPr lang="sk-SK" dirty="0"/>
              <a:t>Otázka tvorby národnej regulácie</a:t>
            </a:r>
          </a:p>
          <a:p>
            <a:r>
              <a:rPr lang="sk-SK" dirty="0"/>
              <a:t>Výzvy pre reguláciu a dohľad</a:t>
            </a:r>
          </a:p>
          <a:p>
            <a:pPr lvl="1"/>
            <a:r>
              <a:rPr lang="sk-SK" dirty="0"/>
              <a:t>Single </a:t>
            </a:r>
            <a:r>
              <a:rPr lang="sk-SK" dirty="0" err="1"/>
              <a:t>rulebook</a:t>
            </a:r>
            <a:endParaRPr lang="sk-SK" dirty="0"/>
          </a:p>
          <a:p>
            <a:pPr lvl="1"/>
            <a:r>
              <a:rPr lang="sk-SK" dirty="0"/>
              <a:t>Nastavenie požiadaviek a procesov medzi správcami a distribútormi</a:t>
            </a:r>
          </a:p>
          <a:p>
            <a:pPr lvl="1"/>
            <a:r>
              <a:rPr lang="sk-SK" dirty="0"/>
              <a:t>ESG ratingy</a:t>
            </a:r>
          </a:p>
          <a:p>
            <a:pPr lvl="1"/>
            <a:r>
              <a:rPr lang="sk-SK" dirty="0"/>
              <a:t>Riziko „</a:t>
            </a:r>
            <a:r>
              <a:rPr lang="sk-SK" dirty="0" err="1"/>
              <a:t>Greenwashing</a:t>
            </a:r>
            <a:r>
              <a:rPr lang="sk-SK" dirty="0"/>
              <a:t>“</a:t>
            </a:r>
          </a:p>
          <a:p>
            <a:pPr lvl="2"/>
            <a:r>
              <a:rPr lang="sk-SK" dirty="0"/>
              <a:t>Marketing / propagácia</a:t>
            </a:r>
          </a:p>
          <a:p>
            <a:pPr lvl="2"/>
            <a:r>
              <a:rPr lang="sk-SK" dirty="0"/>
              <a:t>Monitoring portfólií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222FD-174D-4CD4-BC61-08A25DC9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515C24-3AD4-424B-AEE7-2E4D05BD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1655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091A4A5-65B0-4C46-A2F8-A011C1A8C1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sk-SK" dirty="0"/>
              <a:t>AIFMD </a:t>
            </a:r>
            <a:r>
              <a:rPr lang="sk-SK" dirty="0" err="1"/>
              <a:t>review</a:t>
            </a:r>
            <a:endParaRPr lang="sk-SK" dirty="0"/>
          </a:p>
          <a:p>
            <a:endParaRPr lang="sk-S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B3A45-302F-43F7-94A9-0029A3370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38A42-ABF3-4DA1-9083-3887087E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4</a:t>
            </a:fld>
            <a:endParaRPr lang="sk-SK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CC62ECB-38D7-4F8B-B2AA-D55C4E28D0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5053255"/>
              </p:ext>
            </p:extLst>
          </p:nvPr>
        </p:nvGraphicFramePr>
        <p:xfrm>
          <a:off x="2032000" y="1534510"/>
          <a:ext cx="7348483" cy="4603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6213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9086CE-CECE-44D8-817C-726888C284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/>
              <a:t>Podlimitné fondy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309A3-A0BF-4296-8C5E-A6F62F63838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k-SK" dirty="0"/>
              <a:t>Kontext / genéza témy na Slovensku</a:t>
            </a:r>
          </a:p>
          <a:p>
            <a:r>
              <a:rPr lang="sk-SK" dirty="0"/>
              <a:t>V čom spočíva navrhovaná zmena?</a:t>
            </a:r>
          </a:p>
          <a:p>
            <a:pPr lvl="1"/>
            <a:r>
              <a:rPr lang="sk-SK"/>
              <a:t>Rozšírenie </a:t>
            </a:r>
            <a:r>
              <a:rPr lang="sk-SK" dirty="0"/>
              <a:t>prípustných investorov</a:t>
            </a:r>
          </a:p>
          <a:p>
            <a:r>
              <a:rPr lang="sk-SK" dirty="0"/>
              <a:t>Riziká</a:t>
            </a:r>
          </a:p>
          <a:p>
            <a:pPr lvl="1"/>
            <a:r>
              <a:rPr lang="sk-SK" dirty="0"/>
              <a:t>Kvalita správy </a:t>
            </a:r>
          </a:p>
          <a:p>
            <a:pPr lvl="1"/>
            <a:r>
              <a:rPr lang="sk-SK" dirty="0"/>
              <a:t>Absencia depozitára</a:t>
            </a:r>
          </a:p>
          <a:p>
            <a:pPr lvl="1"/>
            <a:r>
              <a:rPr lang="sk-SK" dirty="0"/>
              <a:t>Propagácia a distribúcia</a:t>
            </a:r>
          </a:p>
          <a:p>
            <a:pPr lvl="1"/>
            <a:r>
              <a:rPr lang="sk-SK" dirty="0"/>
              <a:t>Vhodnosť produktu (rizikový kapitál pre </a:t>
            </a:r>
            <a:r>
              <a:rPr lang="sk-SK" dirty="0" err="1"/>
              <a:t>retail</a:t>
            </a:r>
            <a:r>
              <a:rPr lang="sk-SK" dirty="0"/>
              <a:t>?)</a:t>
            </a:r>
          </a:p>
          <a:p>
            <a:pPr lvl="1"/>
            <a:r>
              <a:rPr lang="sk-SK" dirty="0"/>
              <a:t>(</a:t>
            </a:r>
            <a:r>
              <a:rPr lang="sk-SK" dirty="0" err="1"/>
              <a:t>ne</a:t>
            </a:r>
            <a:r>
              <a:rPr lang="sk-SK" dirty="0"/>
              <a:t>)existencia dohľadu</a:t>
            </a:r>
          </a:p>
          <a:p>
            <a:endParaRPr lang="sk-S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6F912D-DBD8-4CD7-9C5B-230307AA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6134F-F056-433A-B7AF-3643B3486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189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A7AEFD1-A97E-4E48-864C-9A131B3A25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k-SK" dirty="0"/>
              <a:t>Ako ďalej s lokálnou reguláciou KI?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27F11-E4D6-4245-A9ED-003DE341FE6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sk-SK" dirty="0"/>
              <a:t>Priestor na lokálnu reguláciu sa zužuje</a:t>
            </a:r>
          </a:p>
          <a:p>
            <a:pPr lvl="1"/>
            <a:r>
              <a:rPr lang="sk-SK" dirty="0"/>
              <a:t>Single </a:t>
            </a:r>
            <a:r>
              <a:rPr lang="sk-SK" dirty="0" err="1"/>
              <a:t>rulebook</a:t>
            </a:r>
            <a:r>
              <a:rPr lang="sk-SK" dirty="0"/>
              <a:t> a konvergencia dohľadu</a:t>
            </a:r>
          </a:p>
          <a:p>
            <a:pPr lvl="1"/>
            <a:r>
              <a:rPr lang="sk-SK" dirty="0"/>
              <a:t>Pôsobnosť nadnárodných skupín</a:t>
            </a:r>
          </a:p>
          <a:p>
            <a:pPr lvl="1"/>
            <a:r>
              <a:rPr lang="sk-SK" dirty="0"/>
              <a:t>Ustálenosť lokálneho trhu</a:t>
            </a:r>
          </a:p>
          <a:p>
            <a:r>
              <a:rPr lang="sk-SK" dirty="0"/>
              <a:t>Je existujúca lokálna regulácia KI fit &amp; </a:t>
            </a:r>
            <a:r>
              <a:rPr lang="sk-SK" dirty="0" err="1"/>
              <a:t>proper</a:t>
            </a:r>
            <a:r>
              <a:rPr lang="sk-SK" dirty="0"/>
              <a:t>?</a:t>
            </a:r>
          </a:p>
          <a:p>
            <a:pPr lvl="1"/>
            <a:r>
              <a:rPr lang="sk-SK" dirty="0"/>
              <a:t>Príklad témy nájomné bývanie</a:t>
            </a:r>
          </a:p>
          <a:p>
            <a:r>
              <a:rPr lang="sk-SK" dirty="0" err="1"/>
              <a:t>Venture</a:t>
            </a:r>
            <a:r>
              <a:rPr lang="sk-SK" dirty="0"/>
              <a:t> </a:t>
            </a:r>
            <a:r>
              <a:rPr lang="sk-SK" dirty="0" err="1"/>
              <a:t>capital</a:t>
            </a:r>
            <a:r>
              <a:rPr lang="sk-SK" dirty="0"/>
              <a:t> (financovanie podnikania)</a:t>
            </a:r>
          </a:p>
          <a:p>
            <a:pPr lvl="1"/>
            <a:r>
              <a:rPr lang="sk-SK" dirty="0"/>
              <a:t>Nefunkčnosť slovenského </a:t>
            </a:r>
            <a:r>
              <a:rPr lang="sk-SK" dirty="0" err="1"/>
              <a:t>SICAVu</a:t>
            </a:r>
            <a:r>
              <a:rPr lang="sk-SK" dirty="0"/>
              <a:t> – možné zmeny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E5211E-73A9-41EF-A136-3F29C128B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  <a:p>
            <a:endParaRPr lang="sk-S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7EDC5-2B94-4E2F-91FD-0ABF2ED42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9762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8C672-62F6-430F-8EA9-8F4018A6193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/>
              <a:t>Ďakujem za pozornosť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8DD22-AB08-4893-AAF3-76A14A2E7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z="1200" dirty="0"/>
              <a:t>Aktuálne otázky regulácie kolektívneho investovania v EÚ a SR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60EC7-DF1F-4A09-B180-44C37A5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79C4-B72D-9549-BD86-64D2882017CF}" type="slidenum">
              <a:rPr lang="sk-SK" smtClean="0"/>
              <a:pPr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7718519"/>
      </p:ext>
    </p:extLst>
  </p:cSld>
  <p:clrMapOvr>
    <a:masterClrMapping/>
  </p:clrMapOvr>
</p:sld>
</file>

<file path=ppt/theme/theme1.xml><?xml version="1.0" encoding="utf-8"?>
<a:theme xmlns:a="http://schemas.openxmlformats.org/drawingml/2006/main" name="NBS POWERPOINT WHITE">
  <a:themeElements>
    <a:clrScheme name="NBS_Stud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7AC"/>
      </a:accent1>
      <a:accent2>
        <a:srgbClr val="D15F27"/>
      </a:accent2>
      <a:accent3>
        <a:srgbClr val="A2A9AD"/>
      </a:accent3>
      <a:accent4>
        <a:srgbClr val="005A4E"/>
      </a:accent4>
      <a:accent5>
        <a:srgbClr val="73253E"/>
      </a:accent5>
      <a:accent6>
        <a:srgbClr val="A6835A"/>
      </a:accent6>
      <a:hlink>
        <a:srgbClr val="1C355E"/>
      </a:hlink>
      <a:folHlink>
        <a:srgbClr val="73253E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B86E83F7-ACDA-4264-AB46-4DD7CD7F1D29}" vid="{C0FFB1FD-218D-4293-B85A-D30C9EAB6D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2916</TotalTime>
  <Words>256</Words>
  <Application>Microsoft Office PowerPoint</Application>
  <PresentationFormat>Širokouhlá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Verdana</vt:lpstr>
      <vt:lpstr>NBS POWERPOINT WHITE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Ambra Tomáš</dc:creator>
  <cp:lastModifiedBy>Roman Vlček</cp:lastModifiedBy>
  <cp:revision>20</cp:revision>
  <cp:lastPrinted>2019-02-01T13:38:05Z</cp:lastPrinted>
  <dcterms:created xsi:type="dcterms:W3CDTF">2022-04-04T10:19:31Z</dcterms:created>
  <dcterms:modified xsi:type="dcterms:W3CDTF">2022-05-09T09:32:27Z</dcterms:modified>
</cp:coreProperties>
</file>