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1"/>
  </p:notesMasterIdLst>
  <p:handoutMasterIdLst>
    <p:handoutMasterId r:id="rId12"/>
  </p:handoutMasterIdLst>
  <p:sldIdLst>
    <p:sldId id="289" r:id="rId2"/>
    <p:sldId id="272" r:id="rId3"/>
    <p:sldId id="293" r:id="rId4"/>
    <p:sldId id="294" r:id="rId5"/>
    <p:sldId id="297" r:id="rId6"/>
    <p:sldId id="288" r:id="rId7"/>
    <p:sldId id="295" r:id="rId8"/>
    <p:sldId id="290" r:id="rId9"/>
    <p:sldId id="283" r:id="rId10"/>
  </p:sldIdLst>
  <p:sldSz cx="24382413" cy="13716000"/>
  <p:notesSz cx="9144000" cy="6858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7702">
          <p15:clr>
            <a:srgbClr val="A4A3A4"/>
          </p15:clr>
        </p15:guide>
        <p15:guide id="3" pos="830">
          <p15:clr>
            <a:srgbClr val="A4A3A4"/>
          </p15:clr>
        </p15:guide>
        <p15:guide id="4" orient="horz" pos="1349">
          <p15:clr>
            <a:srgbClr val="A4A3A4"/>
          </p15:clr>
        </p15:guide>
        <p15:guide id="5" pos="14098" userDrawn="1">
          <p15:clr>
            <a:srgbClr val="A4A3A4"/>
          </p15:clr>
        </p15:guide>
        <p15:guide id="6" orient="horz" pos="7450">
          <p15:clr>
            <a:srgbClr val="A4A3A4"/>
          </p15:clr>
        </p15:guide>
        <p15:guide id="7" orient="horz" pos="2007" userDrawn="1">
          <p15:clr>
            <a:srgbClr val="A4A3A4"/>
          </p15:clr>
        </p15:guide>
        <p15:guide id="8" orient="horz" pos="184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SF" initials="RISF" lastIdx="1" clrIdx="0">
    <p:extLst>
      <p:ext uri="{19B8F6BF-5375-455C-9EA6-DF929625EA0E}">
        <p15:presenceInfo xmlns:p15="http://schemas.microsoft.com/office/powerpoint/2012/main" userId="RIS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6C6F70"/>
    <a:srgbClr val="2426A9"/>
    <a:srgbClr val="D0D3D4"/>
    <a:srgbClr val="9DABE2"/>
    <a:srgbClr val="DB2C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7" autoAdjust="0"/>
    <p:restoredTop sz="94630" autoAdjust="0"/>
  </p:normalViewPr>
  <p:slideViewPr>
    <p:cSldViewPr snapToGrid="0" showGuides="1">
      <p:cViewPr varScale="1">
        <p:scale>
          <a:sx n="60" d="100"/>
          <a:sy n="60" d="100"/>
        </p:scale>
        <p:origin x="162" y="294"/>
      </p:cViewPr>
      <p:guideLst>
        <p:guide orient="horz" pos="4320"/>
        <p:guide pos="7702"/>
        <p:guide pos="830"/>
        <p:guide orient="horz" pos="1349"/>
        <p:guide pos="14098"/>
        <p:guide orient="horz" pos="7450"/>
        <p:guide orient="horz" pos="2007"/>
        <p:guide orient="horz" pos="1848"/>
      </p:guideLst>
    </p:cSldViewPr>
  </p:slideViewPr>
  <p:outlineViewPr>
    <p:cViewPr>
      <p:scale>
        <a:sx n="33" d="100"/>
        <a:sy n="33" d="100"/>
      </p:scale>
      <p:origin x="0" y="0"/>
    </p:cViewPr>
    <p:sldLst>
      <p:sld r:id="rId1" collapse="1"/>
      <p:sld r:id="rId2" collapse="1"/>
    </p:sldLst>
  </p:outlineViewPr>
  <p:notesTextViewPr>
    <p:cViewPr>
      <p:scale>
        <a:sx n="3" d="2"/>
        <a:sy n="3" d="2"/>
      </p:scale>
      <p:origin x="0" y="0"/>
    </p:cViewPr>
  </p:notesTextViewPr>
  <p:notesViewPr>
    <p:cSldViewPr snapToGrid="0" showGuides="1">
      <p:cViewPr varScale="1">
        <p:scale>
          <a:sx n="128" d="100"/>
          <a:sy n="128" d="100"/>
        </p:scale>
        <p:origin x="1128" y="13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5-06T11:11:54.191" idx="1">
    <p:pos x="10" y="10"/>
    <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defTabSz="1828709" eaLnBrk="1" fontAlgn="auto" hangingPunct="1">
              <a:spcBef>
                <a:spcPts val="0"/>
              </a:spcBef>
              <a:spcAft>
                <a:spcPts val="0"/>
              </a:spcAft>
              <a:defRPr sz="1200">
                <a:latin typeface="+mn-lt"/>
              </a:defRPr>
            </a:lvl1pPr>
          </a:lstStyle>
          <a:p>
            <a:pPr>
              <a:defRPr/>
            </a:pPr>
            <a:endParaRPr lang="cs-CZ"/>
          </a:p>
        </p:txBody>
      </p:sp>
      <p:sp>
        <p:nvSpPr>
          <p:cNvPr id="3" name="Date Placeholder 2"/>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defTabSz="1828709" eaLnBrk="1" fontAlgn="auto" hangingPunct="1">
              <a:spcBef>
                <a:spcPts val="0"/>
              </a:spcBef>
              <a:spcAft>
                <a:spcPts val="0"/>
              </a:spcAft>
              <a:defRPr sz="1200">
                <a:latin typeface="+mn-lt"/>
              </a:defRPr>
            </a:lvl1pPr>
          </a:lstStyle>
          <a:p>
            <a:pPr>
              <a:defRPr/>
            </a:pPr>
            <a:fld id="{6E14EA84-8103-480D-ADFD-B04D52D0DDA7}" type="datetimeFigureOut">
              <a:rPr lang="cs-CZ"/>
              <a:pPr>
                <a:defRPr/>
              </a:pPr>
              <a:t>09.05.2022</a:t>
            </a:fld>
            <a:endParaRPr lang="cs-CZ"/>
          </a:p>
        </p:txBody>
      </p:sp>
      <p:sp>
        <p:nvSpPr>
          <p:cNvPr id="4" name="Footer Placeholder 3"/>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defTabSz="1828709" eaLnBrk="1" fontAlgn="auto" hangingPunct="1">
              <a:spcBef>
                <a:spcPts val="0"/>
              </a:spcBef>
              <a:spcAft>
                <a:spcPts val="0"/>
              </a:spcAft>
              <a:defRPr sz="1200">
                <a:latin typeface="+mn-lt"/>
              </a:defRPr>
            </a:lvl1pPr>
          </a:lstStyle>
          <a:p>
            <a:pPr>
              <a:defRPr/>
            </a:pPr>
            <a:endParaRPr lang="cs-CZ"/>
          </a:p>
        </p:txBody>
      </p:sp>
      <p:sp>
        <p:nvSpPr>
          <p:cNvPr id="5" name="Slide Number Placeholder 4"/>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defTabSz="1828709" eaLnBrk="1" fontAlgn="auto" hangingPunct="1">
              <a:spcBef>
                <a:spcPts val="0"/>
              </a:spcBef>
              <a:spcAft>
                <a:spcPts val="0"/>
              </a:spcAft>
              <a:defRPr sz="1200">
                <a:latin typeface="+mn-lt"/>
              </a:defRPr>
            </a:lvl1pPr>
          </a:lstStyle>
          <a:p>
            <a:pPr>
              <a:defRPr/>
            </a:pPr>
            <a:fld id="{3DEEA60B-9C94-4AA7-A02F-9F00E0779A01}" type="slidenum">
              <a:rPr lang="cs-CZ"/>
              <a:pPr>
                <a:defRPr/>
              </a:pPr>
              <a:t>‹#›</a:t>
            </a:fld>
            <a:endParaRPr lang="cs-CZ"/>
          </a:p>
        </p:txBody>
      </p:sp>
    </p:spTree>
    <p:extLst>
      <p:ext uri="{BB962C8B-B14F-4D97-AF65-F5344CB8AC3E}">
        <p14:creationId xmlns:p14="http://schemas.microsoft.com/office/powerpoint/2010/main" val="2365401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defTabSz="1828709" eaLnBrk="1" fontAlgn="auto" hangingPunct="1">
              <a:spcBef>
                <a:spcPts val="0"/>
              </a:spcBef>
              <a:spcAft>
                <a:spcPts val="0"/>
              </a:spcAft>
              <a:defRPr sz="1200">
                <a:latin typeface="+mn-lt"/>
              </a:defRPr>
            </a:lvl1pPr>
          </a:lstStyle>
          <a:p>
            <a:pPr>
              <a:defRPr/>
            </a:pPr>
            <a:endParaRPr lang="cs-CZ"/>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defTabSz="1828709" eaLnBrk="1" fontAlgn="auto" hangingPunct="1">
              <a:spcBef>
                <a:spcPts val="0"/>
              </a:spcBef>
              <a:spcAft>
                <a:spcPts val="0"/>
              </a:spcAft>
              <a:defRPr sz="1200">
                <a:latin typeface="+mn-lt"/>
              </a:defRPr>
            </a:lvl1pPr>
          </a:lstStyle>
          <a:p>
            <a:pPr>
              <a:defRPr/>
            </a:pPr>
            <a:fld id="{7FA22869-E6CC-4E5F-85BB-BF16C8980826}" type="datetimeFigureOut">
              <a:rPr lang="cs-CZ"/>
              <a:pPr>
                <a:defRPr/>
              </a:pPr>
              <a:t>09.05.2022</a:t>
            </a:fld>
            <a:endParaRPr lang="cs-CZ"/>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cs-CZ" noProof="0" smtClean="0"/>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defTabSz="1828709" eaLnBrk="1" fontAlgn="auto" hangingPunct="1">
              <a:spcBef>
                <a:spcPts val="0"/>
              </a:spcBef>
              <a:spcAft>
                <a:spcPts val="0"/>
              </a:spcAft>
              <a:defRPr sz="1200">
                <a:latin typeface="+mn-lt"/>
              </a:defRPr>
            </a:lvl1pPr>
          </a:lstStyle>
          <a:p>
            <a:pPr>
              <a:defRPr/>
            </a:pPr>
            <a:endParaRPr lang="cs-CZ"/>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defTabSz="1828709" eaLnBrk="1" fontAlgn="auto" hangingPunct="1">
              <a:spcBef>
                <a:spcPts val="0"/>
              </a:spcBef>
              <a:spcAft>
                <a:spcPts val="0"/>
              </a:spcAft>
              <a:defRPr sz="1200">
                <a:latin typeface="+mn-lt"/>
              </a:defRPr>
            </a:lvl1pPr>
          </a:lstStyle>
          <a:p>
            <a:pPr>
              <a:defRPr/>
            </a:pPr>
            <a:fld id="{BBEFBB92-551F-40EF-A49C-222BE914D954}" type="slidenum">
              <a:rPr lang="cs-CZ"/>
              <a:pPr>
                <a:defRPr/>
              </a:pPr>
              <a:t>‹#›</a:t>
            </a:fld>
            <a:endParaRPr lang="cs-CZ"/>
          </a:p>
        </p:txBody>
      </p:sp>
    </p:spTree>
    <p:extLst>
      <p:ext uri="{BB962C8B-B14F-4D97-AF65-F5344CB8AC3E}">
        <p14:creationId xmlns:p14="http://schemas.microsoft.com/office/powerpoint/2010/main" val="542556223"/>
      </p:ext>
    </p:extLst>
  </p:cSld>
  <p:clrMap bg1="lt1" tx1="dk1" bg2="lt2" tx2="dk2" accent1="accent1" accent2="accent2" accent3="accent3" accent4="accent4" accent5="accent5" accent6="accent6" hlink="hlink" folHlink="folHlink"/>
  <p:notesStyle>
    <a:lvl1pPr algn="l" defTabSz="1827213" rtl="0" eaLnBrk="0" fontAlgn="base" hangingPunct="0">
      <a:spcBef>
        <a:spcPct val="30000"/>
      </a:spcBef>
      <a:spcAft>
        <a:spcPct val="0"/>
      </a:spcAft>
      <a:defRPr sz="2400" kern="1200">
        <a:solidFill>
          <a:schemeClr val="tx1"/>
        </a:solidFill>
        <a:latin typeface="+mn-lt"/>
        <a:ea typeface="+mn-ea"/>
        <a:cs typeface="+mn-cs"/>
      </a:defRPr>
    </a:lvl1pPr>
    <a:lvl2pPr marL="912813" algn="l" defTabSz="1827213" rtl="0" eaLnBrk="0" fontAlgn="base" hangingPunct="0">
      <a:spcBef>
        <a:spcPct val="30000"/>
      </a:spcBef>
      <a:spcAft>
        <a:spcPct val="0"/>
      </a:spcAft>
      <a:defRPr sz="2400" kern="1200">
        <a:solidFill>
          <a:schemeClr val="tx1"/>
        </a:solidFill>
        <a:latin typeface="+mn-lt"/>
        <a:ea typeface="+mn-ea"/>
        <a:cs typeface="+mn-cs"/>
      </a:defRPr>
    </a:lvl2pPr>
    <a:lvl3pPr marL="1827213" algn="l" defTabSz="1827213" rtl="0" eaLnBrk="0" fontAlgn="base" hangingPunct="0">
      <a:spcBef>
        <a:spcPct val="30000"/>
      </a:spcBef>
      <a:spcAft>
        <a:spcPct val="0"/>
      </a:spcAft>
      <a:defRPr sz="2400" kern="1200">
        <a:solidFill>
          <a:schemeClr val="tx1"/>
        </a:solidFill>
        <a:latin typeface="+mn-lt"/>
        <a:ea typeface="+mn-ea"/>
        <a:cs typeface="+mn-cs"/>
      </a:defRPr>
    </a:lvl3pPr>
    <a:lvl4pPr marL="2741613" algn="l" defTabSz="1827213" rtl="0" eaLnBrk="0" fontAlgn="base" hangingPunct="0">
      <a:spcBef>
        <a:spcPct val="30000"/>
      </a:spcBef>
      <a:spcAft>
        <a:spcPct val="0"/>
      </a:spcAft>
      <a:defRPr sz="2400" kern="1200">
        <a:solidFill>
          <a:schemeClr val="tx1"/>
        </a:solidFill>
        <a:latin typeface="+mn-lt"/>
        <a:ea typeface="+mn-ea"/>
        <a:cs typeface="+mn-cs"/>
      </a:defRPr>
    </a:lvl4pPr>
    <a:lvl5pPr marL="3656013" algn="l" defTabSz="1827213" rtl="0" eaLnBrk="0" fontAlgn="base" hangingPunct="0">
      <a:spcBef>
        <a:spcPct val="30000"/>
      </a:spcBef>
      <a:spcAft>
        <a:spcPct val="0"/>
      </a:spcAft>
      <a:defRPr sz="2400" kern="1200">
        <a:solidFill>
          <a:schemeClr val="tx1"/>
        </a:solidFill>
        <a:latin typeface="+mn-lt"/>
        <a:ea typeface="+mn-ea"/>
        <a:cs typeface="+mn-cs"/>
      </a:defRPr>
    </a:lvl5pPr>
    <a:lvl6pPr marL="4571771" algn="l" defTabSz="1828709" rtl="0" eaLnBrk="1" latinLnBrk="0" hangingPunct="1">
      <a:defRPr sz="2400" kern="1200">
        <a:solidFill>
          <a:schemeClr val="tx1"/>
        </a:solidFill>
        <a:latin typeface="+mn-lt"/>
        <a:ea typeface="+mn-ea"/>
        <a:cs typeface="+mn-cs"/>
      </a:defRPr>
    </a:lvl6pPr>
    <a:lvl7pPr marL="5486126" algn="l" defTabSz="1828709" rtl="0" eaLnBrk="1" latinLnBrk="0" hangingPunct="1">
      <a:defRPr sz="2400" kern="1200">
        <a:solidFill>
          <a:schemeClr val="tx1"/>
        </a:solidFill>
        <a:latin typeface="+mn-lt"/>
        <a:ea typeface="+mn-ea"/>
        <a:cs typeface="+mn-cs"/>
      </a:defRPr>
    </a:lvl7pPr>
    <a:lvl8pPr marL="6400480" algn="l" defTabSz="1828709" rtl="0" eaLnBrk="1" latinLnBrk="0" hangingPunct="1">
      <a:defRPr sz="2400" kern="1200">
        <a:solidFill>
          <a:schemeClr val="tx1"/>
        </a:solidFill>
        <a:latin typeface="+mn-lt"/>
        <a:ea typeface="+mn-ea"/>
        <a:cs typeface="+mn-cs"/>
      </a:defRPr>
    </a:lvl8pPr>
    <a:lvl9pPr marL="7314834" algn="l" defTabSz="1828709"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defTabSz="1827213" eaLnBrk="0" fontAlgn="base" hangingPunct="0">
              <a:spcBef>
                <a:spcPct val="0"/>
              </a:spcBef>
              <a:spcAft>
                <a:spcPct val="0"/>
              </a:spcAft>
              <a:defRPr sz="3600">
                <a:solidFill>
                  <a:schemeClr val="tx1"/>
                </a:solidFill>
                <a:latin typeface="Arial" panose="020B0604020202020204" pitchFamily="34" charset="0"/>
              </a:defRPr>
            </a:lvl6pPr>
            <a:lvl7pPr marL="2971800" indent="-228600" defTabSz="1827213" eaLnBrk="0" fontAlgn="base" hangingPunct="0">
              <a:spcBef>
                <a:spcPct val="0"/>
              </a:spcBef>
              <a:spcAft>
                <a:spcPct val="0"/>
              </a:spcAft>
              <a:defRPr sz="3600">
                <a:solidFill>
                  <a:schemeClr val="tx1"/>
                </a:solidFill>
                <a:latin typeface="Arial" panose="020B0604020202020204" pitchFamily="34" charset="0"/>
              </a:defRPr>
            </a:lvl7pPr>
            <a:lvl8pPr marL="3429000" indent="-228600" defTabSz="1827213" eaLnBrk="0" fontAlgn="base" hangingPunct="0">
              <a:spcBef>
                <a:spcPct val="0"/>
              </a:spcBef>
              <a:spcAft>
                <a:spcPct val="0"/>
              </a:spcAft>
              <a:defRPr sz="3600">
                <a:solidFill>
                  <a:schemeClr val="tx1"/>
                </a:solidFill>
                <a:latin typeface="Arial" panose="020B0604020202020204" pitchFamily="34" charset="0"/>
              </a:defRPr>
            </a:lvl8pPr>
            <a:lvl9pPr marL="3886200" indent="-228600" defTabSz="1827213" eaLnBrk="0" fontAlgn="base" hangingPunct="0">
              <a:spcBef>
                <a:spcPct val="0"/>
              </a:spcBef>
              <a:spcAft>
                <a:spcPct val="0"/>
              </a:spcAft>
              <a:defRPr sz="3600">
                <a:solidFill>
                  <a:schemeClr val="tx1"/>
                </a:solidFill>
                <a:latin typeface="Arial" panose="020B0604020202020204" pitchFamily="34" charset="0"/>
              </a:defRPr>
            </a:lvl9pPr>
          </a:lstStyle>
          <a:p>
            <a:pPr defTabSz="1827213" fontAlgn="base">
              <a:spcBef>
                <a:spcPct val="0"/>
              </a:spcBef>
              <a:spcAft>
                <a:spcPct val="0"/>
              </a:spcAft>
            </a:pPr>
            <a:fld id="{79636AAB-1AEB-4406-BA01-34E1D284F3ED}" type="slidenum">
              <a:rPr lang="cs-CZ" altLang="cs-CZ" sz="1200" smtClean="0">
                <a:latin typeface="Calibri" panose="020F0502020204030204" pitchFamily="34" charset="0"/>
              </a:rPr>
              <a:pPr defTabSz="1827213" fontAlgn="base">
                <a:spcBef>
                  <a:spcPct val="0"/>
                </a:spcBef>
                <a:spcAft>
                  <a:spcPct val="0"/>
                </a:spcAft>
              </a:pPr>
              <a:t>2</a:t>
            </a:fld>
            <a:endParaRPr lang="cs-CZ" altLang="cs-CZ" sz="1200" smtClean="0">
              <a:latin typeface="Calibri" panose="020F0502020204030204" pitchFamily="34" charset="0"/>
            </a:endParaRPr>
          </a:p>
        </p:txBody>
      </p:sp>
    </p:spTree>
    <p:extLst>
      <p:ext uri="{BB962C8B-B14F-4D97-AF65-F5344CB8AC3E}">
        <p14:creationId xmlns:p14="http://schemas.microsoft.com/office/powerpoint/2010/main" val="3696463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spcBef>
                <a:spcPts val="600"/>
              </a:spcBef>
              <a:spcAft>
                <a:spcPts val="0"/>
              </a:spcAft>
            </a:pPr>
            <a:r>
              <a:rPr lang="cs-CZ" sz="1000" dirty="0" smtClean="0">
                <a:effectLst/>
                <a:latin typeface="Times New Roman" panose="02020603050405020304" pitchFamily="18" charset="0"/>
                <a:ea typeface="Times New Roman" panose="02020603050405020304" pitchFamily="18" charset="0"/>
              </a:rPr>
              <a:t>Nad rámec</a:t>
            </a:r>
            <a:r>
              <a:rPr lang="cs-CZ" sz="1000" baseline="0" dirty="0" smtClean="0">
                <a:effectLst/>
                <a:latin typeface="Times New Roman" panose="02020603050405020304" pitchFamily="18" charset="0"/>
                <a:ea typeface="Times New Roman" panose="02020603050405020304" pitchFamily="18" charset="0"/>
              </a:rPr>
              <a:t> uvedeného: </a:t>
            </a:r>
          </a:p>
          <a:p>
            <a:pPr algn="just">
              <a:spcBef>
                <a:spcPts val="600"/>
              </a:spcBef>
              <a:spcAft>
                <a:spcPts val="0"/>
              </a:spcAft>
            </a:pPr>
            <a:r>
              <a:rPr lang="cs-CZ" sz="1000" dirty="0" smtClean="0">
                <a:effectLst/>
                <a:latin typeface="Times New Roman" panose="02020603050405020304" pitchFamily="18" charset="0"/>
                <a:ea typeface="Times New Roman" panose="02020603050405020304" pitchFamily="18" charset="0"/>
              </a:rPr>
              <a:t>Klíčové připomínky ČNB:</a:t>
            </a:r>
            <a:endParaRPr lang="cs-CZ" sz="800" dirty="0" smtClean="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0"/>
              </a:spcAft>
              <a:buFont typeface="Symbol" panose="05050102010706020507" pitchFamily="18" charset="2"/>
              <a:buChar char=""/>
            </a:pPr>
            <a:r>
              <a:rPr lang="cs-CZ" sz="1000" dirty="0" smtClean="0">
                <a:effectLst/>
                <a:latin typeface="Times New Roman" panose="02020603050405020304" pitchFamily="18" charset="0"/>
                <a:ea typeface="Times New Roman" panose="02020603050405020304" pitchFamily="18" charset="0"/>
              </a:rPr>
              <a:t>rozšíření definice banky tak, aby bankou byla nově i osoba, která poskytuje jen investiční služby a nepřijímá vklady od veřejnosti. Unijní právo vyžaduje, aby se obchodníci určité velikosti museli </a:t>
            </a:r>
            <a:r>
              <a:rPr lang="cs-CZ" sz="1000" dirty="0" err="1" smtClean="0">
                <a:effectLst/>
                <a:latin typeface="Times New Roman" panose="02020603050405020304" pitchFamily="18" charset="0"/>
                <a:ea typeface="Times New Roman" panose="02020603050405020304" pitchFamily="18" charset="0"/>
              </a:rPr>
              <a:t>přelicencovat</a:t>
            </a:r>
            <a:r>
              <a:rPr lang="cs-CZ" sz="1000" dirty="0" smtClean="0">
                <a:effectLst/>
                <a:latin typeface="Times New Roman" panose="02020603050405020304" pitchFamily="18" charset="0"/>
                <a:ea typeface="Times New Roman" panose="02020603050405020304" pitchFamily="18" charset="0"/>
              </a:rPr>
              <a:t> na úvěrovou instituci, nicméně regulace bank v ČR má řadu dalších aspektů, které jdou nad rámec unijních požadavků na úvěrové instituce (ochrana bankovního tajemství, zvláštní pravidla pro úpadek, povinné minimální rezervy, vazba na centrální evidenci účtů, bankovní záruka aj.),</a:t>
            </a:r>
            <a:endParaRPr lang="cs-CZ" sz="800" dirty="0" smtClean="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0"/>
              </a:spcAft>
              <a:buFont typeface="Symbol" panose="05050102010706020507" pitchFamily="18" charset="2"/>
              <a:buChar char=""/>
            </a:pPr>
            <a:r>
              <a:rPr lang="cs-CZ" sz="1000" dirty="0" smtClean="0">
                <a:effectLst/>
                <a:latin typeface="Times New Roman" panose="02020603050405020304" pitchFamily="18" charset="0"/>
                <a:ea typeface="Times New Roman" panose="02020603050405020304" pitchFamily="18" charset="0"/>
              </a:rPr>
              <a:t>řádné zapracování diskrece k tzv. strukturám prodloužitelné splatnosti, tj. doplnění podmínek, za kterých může emitent prodloužit splatnost krytých dluhopisů, </a:t>
            </a:r>
            <a:endParaRPr lang="cs-CZ" sz="800" dirty="0" smtClean="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0"/>
              </a:spcAft>
              <a:buFont typeface="Symbol" panose="05050102010706020507" pitchFamily="18" charset="2"/>
              <a:buChar char=""/>
            </a:pPr>
            <a:r>
              <a:rPr lang="cs-CZ" sz="1000" dirty="0" smtClean="0">
                <a:effectLst/>
                <a:latin typeface="Times New Roman" panose="02020603050405020304" pitchFamily="18" charset="0"/>
                <a:ea typeface="Times New Roman" panose="02020603050405020304" pitchFamily="18" charset="0"/>
              </a:rPr>
              <a:t>povolení ČNB k vydání krytých dluhopisů, které musí být vydáno samostatně pro každý krytý blok, a to v zájmu naplnění řádné transpozice i větší bezpečnosti krytých dluhopisů, </a:t>
            </a:r>
            <a:endParaRPr lang="cs-CZ" sz="800" dirty="0" smtClean="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0"/>
              </a:spcAft>
              <a:buFont typeface="Symbol" panose="05050102010706020507" pitchFamily="18" charset="2"/>
              <a:buChar char=""/>
            </a:pPr>
            <a:r>
              <a:rPr lang="cs-CZ" sz="1000" dirty="0" smtClean="0">
                <a:effectLst/>
                <a:latin typeface="Times New Roman" panose="02020603050405020304" pitchFamily="18" charset="0"/>
                <a:ea typeface="Times New Roman" panose="02020603050405020304" pitchFamily="18" charset="0"/>
              </a:rPr>
              <a:t>požadavku, aby tzv. malí obchodníci s cennými papíry nepodléhali povinnosti hradit příspěvky do Garančního fondu obchodníků s cennými papíry, ale podléhali povinnému pojištění, obdobně jako investiční zprostředkovatelé,</a:t>
            </a:r>
            <a:endParaRPr lang="cs-CZ" sz="800" dirty="0" smtClean="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0"/>
              </a:spcAft>
              <a:buFont typeface="Symbol" panose="05050102010706020507" pitchFamily="18" charset="2"/>
              <a:buChar char=""/>
            </a:pPr>
            <a:r>
              <a:rPr lang="cs-CZ" sz="1000" dirty="0" smtClean="0">
                <a:effectLst/>
                <a:latin typeface="Times New Roman" panose="02020603050405020304" pitchFamily="18" charset="0"/>
                <a:ea typeface="Times New Roman" panose="02020603050405020304" pitchFamily="18" charset="0"/>
              </a:rPr>
              <a:t>založení zákonné povinnosti pro účastníky trhu „zohlednit“ obecné pokyny evropských orgánů dohledu, neboť dnes nemá ČNB formální nástroje, jak implementace pokynů na straně účastníků trhu dosáhnout jinak než jejich případným náročným, z hlediska konečného výsledku nejistým a pomalým převzetím do textu právního předpisu,</a:t>
            </a:r>
            <a:endParaRPr lang="cs-CZ" sz="800" dirty="0" smtClean="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0"/>
              </a:spcAft>
              <a:buFont typeface="Symbol" panose="05050102010706020507" pitchFamily="18" charset="2"/>
              <a:buChar char=""/>
            </a:pPr>
            <a:r>
              <a:rPr lang="cs-CZ" sz="1000" dirty="0" smtClean="0">
                <a:effectLst/>
                <a:latin typeface="Times New Roman" panose="02020603050405020304" pitchFamily="18" charset="0"/>
                <a:ea typeface="Times New Roman" panose="02020603050405020304" pitchFamily="18" charset="0"/>
              </a:rPr>
              <a:t>zavedení povinnosti oznamovat samotné zahájení veřejného nabízení investičních fondů českými obhospodařovateli mimo ČR, obdobně jako je tomu v případě nabízení v ČR, </a:t>
            </a:r>
            <a:endParaRPr lang="cs-CZ" sz="800" dirty="0" smtClean="0">
              <a:effectLst/>
              <a:latin typeface="Times New Roman" panose="02020603050405020304" pitchFamily="18" charset="0"/>
              <a:ea typeface="Times New Roman" panose="02020603050405020304" pitchFamily="18" charset="0"/>
            </a:endParaRPr>
          </a:p>
          <a:p>
            <a:pPr marL="342900" lvl="0" indent="-342900" algn="just">
              <a:spcBef>
                <a:spcPts val="600"/>
              </a:spcBef>
              <a:spcAft>
                <a:spcPts val="0"/>
              </a:spcAft>
              <a:buFont typeface="Symbol" panose="05050102010706020507" pitchFamily="18" charset="2"/>
              <a:buChar char=""/>
            </a:pPr>
            <a:r>
              <a:rPr lang="cs-CZ" sz="1000" dirty="0" smtClean="0">
                <a:effectLst/>
                <a:latin typeface="Times New Roman" panose="02020603050405020304" pitchFamily="18" charset="0"/>
                <a:ea typeface="Times New Roman" panose="02020603050405020304" pitchFamily="18" charset="0"/>
              </a:rPr>
              <a:t>sladění požadavků na nabývání kvalifikovaných účastí, které jsou v unijním právu upraveny </a:t>
            </a:r>
            <a:r>
              <a:rPr lang="cs-CZ" sz="1000" dirty="0" err="1" smtClean="0">
                <a:effectLst/>
                <a:latin typeface="Times New Roman" panose="02020603050405020304" pitchFamily="18" charset="0"/>
                <a:ea typeface="Times New Roman" panose="02020603050405020304" pitchFamily="18" charset="0"/>
              </a:rPr>
              <a:t>nadsektorově</a:t>
            </a:r>
            <a:r>
              <a:rPr lang="cs-CZ" sz="1000" dirty="0" smtClean="0">
                <a:effectLst/>
                <a:latin typeface="Times New Roman" panose="02020603050405020304" pitchFamily="18" charset="0"/>
                <a:ea typeface="Times New Roman" panose="02020603050405020304" pitchFamily="18" charset="0"/>
              </a:rPr>
              <a:t>, ale česká transpozice se v jednotlivých sektorech liší. Zejména v pojišťovnictví je několik nedůvodných odchylek, které mj. neumožňují plně dodržovat společné obecné pokyny (EBA, ESMA, EIOPA),  </a:t>
            </a:r>
            <a:endParaRPr lang="cs-CZ" sz="800" dirty="0" smtClean="0">
              <a:effectLst/>
              <a:latin typeface="Times New Roman" panose="02020603050405020304" pitchFamily="18" charset="0"/>
              <a:ea typeface="Times New Roman" panose="02020603050405020304" pitchFamily="18" charset="0"/>
            </a:endParaRPr>
          </a:p>
        </p:txBody>
      </p:sp>
      <p:sp>
        <p:nvSpPr>
          <p:cNvPr id="4" name="Zástupný symbol pro číslo snímku 3"/>
          <p:cNvSpPr>
            <a:spLocks noGrp="1"/>
          </p:cNvSpPr>
          <p:nvPr>
            <p:ph type="sldNum" sz="quarter" idx="10"/>
          </p:nvPr>
        </p:nvSpPr>
        <p:spPr/>
        <p:txBody>
          <a:bodyPr/>
          <a:lstStyle/>
          <a:p>
            <a:pPr>
              <a:defRPr/>
            </a:pPr>
            <a:fld id="{BBEFBB92-551F-40EF-A49C-222BE914D954}" type="slidenum">
              <a:rPr lang="cs-CZ" smtClean="0"/>
              <a:pPr>
                <a:defRPr/>
              </a:pPr>
              <a:t>3</a:t>
            </a:fld>
            <a:endParaRPr lang="cs-CZ"/>
          </a:p>
        </p:txBody>
      </p:sp>
    </p:spTree>
    <p:extLst>
      <p:ext uri="{BB962C8B-B14F-4D97-AF65-F5344CB8AC3E}">
        <p14:creationId xmlns:p14="http://schemas.microsoft.com/office/powerpoint/2010/main" val="1759113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lvl="0" indent="-171450">
              <a:buFont typeface="Arial" panose="020B0604020202020204" pitchFamily="34" charset="0"/>
              <a:buChar char="•"/>
            </a:pPr>
            <a:r>
              <a:rPr lang="cs-CZ" sz="1000" kern="1200" dirty="0" smtClean="0">
                <a:solidFill>
                  <a:schemeClr val="tx1"/>
                </a:solidFill>
                <a:effectLst/>
                <a:latin typeface="+mn-lt"/>
                <a:ea typeface="+mn-ea"/>
                <a:cs typeface="+mn-cs"/>
              </a:rPr>
              <a:t>zavedení daňově zvýhodněného účtu dlouhodobých investic, který by mohli nabízet zejm. banky a obchodníci s cennými papíry, a alternativního účastnického fondu v oblasti penzijního spoření;</a:t>
            </a:r>
          </a:p>
          <a:p>
            <a:pPr marL="171450" lvl="0" indent="-171450">
              <a:buFont typeface="Arial" panose="020B0604020202020204" pitchFamily="34" charset="0"/>
              <a:buChar char="•"/>
            </a:pPr>
            <a:r>
              <a:rPr lang="cs-CZ" sz="1000" kern="1200" dirty="0" smtClean="0">
                <a:solidFill>
                  <a:schemeClr val="tx1"/>
                </a:solidFill>
                <a:effectLst/>
                <a:latin typeface="+mn-lt"/>
                <a:ea typeface="+mn-ea"/>
                <a:cs typeface="+mn-cs"/>
              </a:rPr>
              <a:t>změny pravidel pro dluhopisy, zejména jde o povinnost uvést v emisních podmínkách dluhopisů bez prospektu dodatečné údaje o emitentovi a tyto emisní podmínky publikovat na webových stránkách osob nabízejících dluhopisy. </a:t>
            </a:r>
          </a:p>
          <a:p>
            <a:pPr marL="171450" lvl="0" indent="-171450">
              <a:buFont typeface="Arial" panose="020B0604020202020204" pitchFamily="34" charset="0"/>
              <a:buChar char="•"/>
            </a:pPr>
            <a:r>
              <a:rPr lang="cs-CZ" sz="1000" kern="1200" dirty="0" smtClean="0">
                <a:solidFill>
                  <a:schemeClr val="tx1"/>
                </a:solidFill>
                <a:effectLst/>
                <a:latin typeface="+mn-lt"/>
                <a:ea typeface="+mn-ea"/>
                <a:cs typeface="+mn-cs"/>
              </a:rPr>
              <a:t>odstranění duplicity emisních podmínek a prospektu, zrušení povinnosti schvalovat nevýznamné změny emisních podmínek na schůzi vlastníků dluhopisů a povinnosti publikovat emisní podmínky státních dluhopisů ve Sbírce zákonů, zavedení úpravy podřízených dluhopisů respektující možnost vytvořit více stupňů podřízenosti a úpravy práva na předčasné splacení pro některé dluhopisy, zejména </a:t>
            </a:r>
            <a:r>
              <a:rPr lang="cs-CZ" sz="1000" kern="1200" dirty="0" err="1" smtClean="0">
                <a:solidFill>
                  <a:schemeClr val="tx1"/>
                </a:solidFill>
                <a:effectLst/>
                <a:latin typeface="+mn-lt"/>
                <a:ea typeface="+mn-ea"/>
                <a:cs typeface="+mn-cs"/>
              </a:rPr>
              <a:t>Tier</a:t>
            </a:r>
            <a:r>
              <a:rPr lang="cs-CZ" sz="1000" kern="1200" dirty="0" smtClean="0">
                <a:solidFill>
                  <a:schemeClr val="tx1"/>
                </a:solidFill>
                <a:effectLst/>
                <a:latin typeface="+mn-lt"/>
                <a:ea typeface="+mn-ea"/>
                <a:cs typeface="+mn-cs"/>
              </a:rPr>
              <a:t> 2 a MREL nástroje;</a:t>
            </a:r>
          </a:p>
          <a:p>
            <a:pPr marL="171450" lvl="0" indent="-171450">
              <a:buFont typeface="Arial" panose="020B0604020202020204" pitchFamily="34" charset="0"/>
              <a:buChar char="•"/>
            </a:pPr>
            <a:r>
              <a:rPr lang="cs-CZ" sz="1000" kern="1200" dirty="0" smtClean="0">
                <a:solidFill>
                  <a:schemeClr val="tx1"/>
                </a:solidFill>
                <a:effectLst/>
                <a:latin typeface="+mn-lt"/>
                <a:ea typeface="+mn-ea"/>
                <a:cs typeface="+mn-cs"/>
              </a:rPr>
              <a:t>zavedení možnosti vytvářet podfondy u komanditní společnosti na investiční listy a u akciové společnosti, která je uzavřeným investičním fondem. </a:t>
            </a:r>
          </a:p>
          <a:p>
            <a:pPr marL="171450" lvl="0" indent="-171450">
              <a:buFont typeface="Arial" panose="020B0604020202020204" pitchFamily="34" charset="0"/>
              <a:buChar char="•"/>
            </a:pPr>
            <a:r>
              <a:rPr lang="cs-CZ" sz="1000" kern="1200" dirty="0" smtClean="0">
                <a:solidFill>
                  <a:schemeClr val="tx1"/>
                </a:solidFill>
                <a:effectLst/>
                <a:latin typeface="+mn-lt"/>
                <a:ea typeface="+mn-ea"/>
                <a:cs typeface="+mn-cs"/>
              </a:rPr>
              <a:t>zavedení povinnosti exekutorů využívat XML formát také při komunikaci s nebankovními finančními institucemi, které mají povinnost poskytnout exekutorovi zdarma součinnost (nyní tato povinnost existuje jen pro informace vyžadované od bank).</a:t>
            </a:r>
          </a:p>
          <a:p>
            <a:endParaRPr lang="cs-CZ" dirty="0"/>
          </a:p>
        </p:txBody>
      </p:sp>
      <p:sp>
        <p:nvSpPr>
          <p:cNvPr id="4" name="Zástupný symbol pro číslo snímku 3"/>
          <p:cNvSpPr>
            <a:spLocks noGrp="1"/>
          </p:cNvSpPr>
          <p:nvPr>
            <p:ph type="sldNum" sz="quarter" idx="10"/>
          </p:nvPr>
        </p:nvSpPr>
        <p:spPr/>
        <p:txBody>
          <a:bodyPr/>
          <a:lstStyle/>
          <a:p>
            <a:pPr>
              <a:defRPr/>
            </a:pPr>
            <a:fld id="{BBEFBB92-551F-40EF-A49C-222BE914D954}" type="slidenum">
              <a:rPr lang="cs-CZ" smtClean="0"/>
              <a:pPr>
                <a:defRPr/>
              </a:pPr>
              <a:t>4</a:t>
            </a:fld>
            <a:endParaRPr lang="cs-CZ"/>
          </a:p>
        </p:txBody>
      </p:sp>
    </p:spTree>
    <p:extLst>
      <p:ext uri="{BB962C8B-B14F-4D97-AF65-F5344CB8AC3E}">
        <p14:creationId xmlns:p14="http://schemas.microsoft.com/office/powerpoint/2010/main" val="879125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Vyhláška o statutu</a:t>
            </a:r>
          </a:p>
          <a:p>
            <a:pPr marL="342900" indent="-342900">
              <a:buFontTx/>
              <a:buChar char="-"/>
            </a:pPr>
            <a:r>
              <a:rPr lang="cs-CZ" baseline="0" dirty="0" smtClean="0"/>
              <a:t>LEI</a:t>
            </a:r>
          </a:p>
          <a:p>
            <a:pPr marL="342900" indent="-342900">
              <a:buFontTx/>
              <a:buChar char="-"/>
            </a:pPr>
            <a:r>
              <a:rPr lang="cs-CZ" baseline="0" dirty="0" smtClean="0"/>
              <a:t>Leg </a:t>
            </a:r>
            <a:r>
              <a:rPr lang="cs-CZ" baseline="0" dirty="0" err="1" smtClean="0"/>
              <a:t>tech</a:t>
            </a:r>
            <a:endParaRPr lang="cs-CZ" baseline="0" dirty="0" smtClean="0"/>
          </a:p>
          <a:p>
            <a:pPr marL="0" indent="0">
              <a:buFontTx/>
              <a:buNone/>
            </a:pPr>
            <a:endParaRPr lang="cs-CZ" baseline="0" dirty="0"/>
          </a:p>
          <a:p>
            <a:pPr marL="0" indent="0">
              <a:buFontTx/>
              <a:buNone/>
            </a:pPr>
            <a:r>
              <a:rPr lang="cs-CZ" baseline="0" dirty="0" smtClean="0"/>
              <a:t>Vyhláška o pravidlech</a:t>
            </a:r>
          </a:p>
          <a:p>
            <a:pPr marL="342900" indent="-342900">
              <a:buFontTx/>
              <a:buChar char="-"/>
            </a:pPr>
            <a:r>
              <a:rPr lang="cs-CZ" baseline="0" dirty="0" smtClean="0"/>
              <a:t>Leg </a:t>
            </a:r>
            <a:r>
              <a:rPr lang="cs-CZ" baseline="0" dirty="0" err="1" smtClean="0"/>
              <a:t>tech</a:t>
            </a:r>
            <a:endParaRPr lang="cs-CZ" baseline="0" dirty="0" smtClean="0"/>
          </a:p>
          <a:p>
            <a:pPr marL="342900" indent="-342900">
              <a:buFontTx/>
              <a:buChar char="-"/>
            </a:pPr>
            <a:r>
              <a:rPr lang="cs-CZ" baseline="0" dirty="0" smtClean="0"/>
              <a:t>Zohlednění SFDR, i do výroční zprávy</a:t>
            </a:r>
          </a:p>
          <a:p>
            <a:pPr marL="342900" indent="-342900">
              <a:buFontTx/>
              <a:buChar char="-"/>
            </a:pPr>
            <a:r>
              <a:rPr lang="cs-CZ" baseline="0" dirty="0" smtClean="0"/>
              <a:t>Odstranění pojmu regulovaný konsolidační celek</a:t>
            </a:r>
          </a:p>
          <a:p>
            <a:pPr marL="342900" indent="-342900">
              <a:buFontTx/>
              <a:buChar char="-"/>
            </a:pPr>
            <a:r>
              <a:rPr lang="cs-CZ" baseline="0" dirty="0" smtClean="0"/>
              <a:t>Výkonnostní poplatky pro FKVI pro profesionální klienty</a:t>
            </a:r>
          </a:p>
        </p:txBody>
      </p:sp>
      <p:sp>
        <p:nvSpPr>
          <p:cNvPr id="4" name="Zástupný symbol pro číslo snímku 3"/>
          <p:cNvSpPr>
            <a:spLocks noGrp="1"/>
          </p:cNvSpPr>
          <p:nvPr>
            <p:ph type="sldNum" sz="quarter" idx="10"/>
          </p:nvPr>
        </p:nvSpPr>
        <p:spPr/>
        <p:txBody>
          <a:bodyPr/>
          <a:lstStyle/>
          <a:p>
            <a:pPr marL="0" marR="0" lvl="0" indent="0" algn="r" defTabSz="1828709" rtl="0" eaLnBrk="1" fontAlgn="auto" latinLnBrk="0" hangingPunct="1">
              <a:lnSpc>
                <a:spcPct val="100000"/>
              </a:lnSpc>
              <a:spcBef>
                <a:spcPts val="0"/>
              </a:spcBef>
              <a:spcAft>
                <a:spcPts val="0"/>
              </a:spcAft>
              <a:buClrTx/>
              <a:buSzTx/>
              <a:buFontTx/>
              <a:buNone/>
              <a:tabLst/>
              <a:defRPr/>
            </a:pPr>
            <a:fld id="{BBEFBB92-551F-40EF-A49C-222BE914D954}"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828709" rtl="0" eaLnBrk="1" fontAlgn="auto" latinLnBrk="0" hangingPunct="1">
                <a:lnSpc>
                  <a:spcPct val="100000"/>
                </a:lnSpc>
                <a:spcBef>
                  <a:spcPts val="0"/>
                </a:spcBef>
                <a:spcAft>
                  <a:spcPts val="0"/>
                </a:spcAft>
                <a:buClrTx/>
                <a:buSzTx/>
                <a:buFontTx/>
                <a:buNone/>
                <a:tabLst/>
                <a:defRPr/>
              </a:pPr>
              <a:t>5</a:t>
            </a:fld>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619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000" u="sng" kern="1200" dirty="0" smtClean="0">
                <a:solidFill>
                  <a:schemeClr val="tx1"/>
                </a:solidFill>
                <a:effectLst/>
                <a:latin typeface="+mn-lt"/>
                <a:ea typeface="+mn-ea"/>
                <a:cs typeface="+mn-cs"/>
              </a:rPr>
              <a:t>Nařízení o taxonomii</a:t>
            </a:r>
            <a:r>
              <a:rPr lang="cs-CZ" sz="1000" kern="1200" dirty="0" smtClean="0">
                <a:solidFill>
                  <a:schemeClr val="tx1"/>
                </a:solidFill>
                <a:effectLst/>
                <a:latin typeface="+mn-lt"/>
                <a:ea typeface="+mn-ea"/>
                <a:cs typeface="+mn-cs"/>
              </a:rPr>
              <a:t> – stanoví podmínky a rámec pro vytvoření jednotného systému klasifikace („taxonomie“) pro rozlišování ekonomických činností přispívajících k plnění cílů v environmentální oblasti (pozn.: konkrétní kritéria taxonomie se tvoří prováděcí regulací) </a:t>
            </a:r>
          </a:p>
          <a:p>
            <a:r>
              <a:rPr lang="cs-CZ" sz="1000" kern="1200" dirty="0" smtClean="0">
                <a:solidFill>
                  <a:schemeClr val="tx1"/>
                </a:solidFill>
                <a:effectLst/>
                <a:latin typeface="+mn-lt"/>
                <a:ea typeface="+mn-ea"/>
                <a:cs typeface="+mn-cs"/>
              </a:rPr>
              <a:t>+ informační povinnosti pro účastníky finančního trhu (ve vztahu k ESG produktům) </a:t>
            </a:r>
          </a:p>
          <a:p>
            <a:r>
              <a:rPr lang="cs-CZ" sz="1000" kern="1200" dirty="0" smtClean="0">
                <a:solidFill>
                  <a:schemeClr val="tx1"/>
                </a:solidFill>
                <a:effectLst/>
                <a:latin typeface="+mn-lt"/>
                <a:ea typeface="+mn-ea"/>
                <a:cs typeface="+mn-cs"/>
              </a:rPr>
              <a:t>+ informační povinnosti pro podniky povinné vykazovat nefinanční informace dle NFRD (o sladěnosti podnikových činností s taxonomií)</a:t>
            </a:r>
          </a:p>
          <a:p>
            <a:r>
              <a:rPr lang="cs-CZ" sz="1000" u="none" strike="noStrike" kern="1200" dirty="0" smtClean="0">
                <a:solidFill>
                  <a:schemeClr val="tx1"/>
                </a:solidFill>
                <a:effectLst/>
                <a:latin typeface="+mn-lt"/>
                <a:ea typeface="+mn-ea"/>
                <a:cs typeface="+mn-cs"/>
              </a:rPr>
              <a:t> </a:t>
            </a:r>
            <a:endParaRPr lang="cs-CZ" sz="1000" kern="1200" dirty="0" smtClean="0">
              <a:solidFill>
                <a:schemeClr val="tx1"/>
              </a:solidFill>
              <a:effectLst/>
              <a:latin typeface="+mn-lt"/>
              <a:ea typeface="+mn-ea"/>
              <a:cs typeface="+mn-cs"/>
            </a:endParaRPr>
          </a:p>
          <a:p>
            <a:r>
              <a:rPr lang="cs-CZ" sz="1000" u="sng" kern="1200" dirty="0" smtClean="0">
                <a:solidFill>
                  <a:schemeClr val="tx1"/>
                </a:solidFill>
                <a:effectLst/>
                <a:latin typeface="+mn-lt"/>
                <a:ea typeface="+mn-ea"/>
                <a:cs typeface="+mn-cs"/>
              </a:rPr>
              <a:t>SFDR</a:t>
            </a:r>
            <a:r>
              <a:rPr lang="cs-CZ" sz="1000" kern="1200" dirty="0" smtClean="0">
                <a:solidFill>
                  <a:schemeClr val="tx1"/>
                </a:solidFill>
                <a:effectLst/>
                <a:latin typeface="+mn-lt"/>
                <a:ea typeface="+mn-ea"/>
                <a:cs typeface="+mn-cs"/>
              </a:rPr>
              <a:t> – zavádí povinnosti pro účastníky finančního trhu a finančními poradce zveřejňovat informace:</a:t>
            </a:r>
          </a:p>
          <a:p>
            <a:pPr lvl="0"/>
            <a:r>
              <a:rPr lang="cs-CZ" sz="1000" kern="1200" dirty="0" smtClean="0">
                <a:solidFill>
                  <a:schemeClr val="tx1"/>
                </a:solidFill>
                <a:effectLst/>
                <a:latin typeface="+mn-lt"/>
                <a:ea typeface="+mn-ea"/>
                <a:cs typeface="+mn-cs"/>
              </a:rPr>
              <a:t>o začleňování rizik udržitelnosti do svých procesů řízení rizik a odměňování</a:t>
            </a:r>
          </a:p>
          <a:p>
            <a:pPr lvl="0"/>
            <a:r>
              <a:rPr lang="cs-CZ" sz="1000" kern="1200" dirty="0" smtClean="0">
                <a:solidFill>
                  <a:schemeClr val="tx1"/>
                </a:solidFill>
                <a:effectLst/>
                <a:latin typeface="+mn-lt"/>
                <a:ea typeface="+mn-ea"/>
                <a:cs typeface="+mn-cs"/>
              </a:rPr>
              <a:t>o zohledňování nepříznivých dopadů investování na udržitelnost </a:t>
            </a:r>
          </a:p>
          <a:p>
            <a:pPr lvl="0"/>
            <a:r>
              <a:rPr lang="cs-CZ" sz="1000" kern="1200" dirty="0" smtClean="0">
                <a:solidFill>
                  <a:schemeClr val="tx1"/>
                </a:solidFill>
                <a:effectLst/>
                <a:latin typeface="+mn-lt"/>
                <a:ea typeface="+mn-ea"/>
                <a:cs typeface="+mn-cs"/>
              </a:rPr>
              <a:t>souvisejících s udržitelností ve vztahu k finančním produktům</a:t>
            </a:r>
          </a:p>
          <a:p>
            <a:r>
              <a:rPr lang="cs-CZ" sz="1000" kern="1200" dirty="0" smtClean="0">
                <a:solidFill>
                  <a:schemeClr val="tx1"/>
                </a:solidFill>
                <a:effectLst/>
                <a:latin typeface="+mn-lt"/>
                <a:ea typeface="+mn-ea"/>
                <a:cs typeface="+mn-cs"/>
              </a:rPr>
              <a:t>upraveno prováděcí regulací (RTS) – vydané Komisí 6. dubna 2022 (aktuálně </a:t>
            </a:r>
            <a:r>
              <a:rPr lang="cs-CZ" sz="1000" kern="1200" dirty="0" err="1" smtClean="0">
                <a:solidFill>
                  <a:schemeClr val="tx1"/>
                </a:solidFill>
                <a:effectLst/>
                <a:latin typeface="+mn-lt"/>
                <a:ea typeface="+mn-ea"/>
                <a:cs typeface="+mn-cs"/>
              </a:rPr>
              <a:t>scrutiny</a:t>
            </a:r>
            <a:r>
              <a:rPr lang="cs-CZ" sz="1000" kern="1200" dirty="0" smtClean="0">
                <a:solidFill>
                  <a:schemeClr val="tx1"/>
                </a:solidFill>
                <a:effectLst/>
                <a:latin typeface="+mn-lt"/>
                <a:ea typeface="+mn-ea"/>
                <a:cs typeface="+mn-cs"/>
              </a:rPr>
              <a:t> period)</a:t>
            </a:r>
          </a:p>
          <a:p>
            <a:r>
              <a:rPr lang="cs-CZ" sz="1000" kern="1200" dirty="0" smtClean="0">
                <a:solidFill>
                  <a:schemeClr val="tx1"/>
                </a:solidFill>
                <a:effectLst/>
                <a:latin typeface="+mn-lt"/>
                <a:ea typeface="+mn-ea"/>
                <a:cs typeface="+mn-cs"/>
              </a:rPr>
              <a:t> </a:t>
            </a:r>
          </a:p>
          <a:p>
            <a:r>
              <a:rPr lang="cs-CZ" sz="1000" u="sng" kern="1200" dirty="0" smtClean="0">
                <a:solidFill>
                  <a:schemeClr val="tx1"/>
                </a:solidFill>
                <a:effectLst/>
                <a:latin typeface="+mn-lt"/>
                <a:ea typeface="+mn-ea"/>
                <a:cs typeface="+mn-cs"/>
              </a:rPr>
              <a:t>prováděcí směrnice UCITS</a:t>
            </a:r>
            <a:r>
              <a:rPr lang="cs-CZ" sz="1000" kern="1200" dirty="0" smtClean="0">
                <a:solidFill>
                  <a:schemeClr val="tx1"/>
                </a:solidFill>
                <a:effectLst/>
                <a:latin typeface="+mn-lt"/>
                <a:ea typeface="+mn-ea"/>
                <a:cs typeface="+mn-cs"/>
              </a:rPr>
              <a:t> – novela směrnice 2010/43/EU, která stanoví správcům UCITS zejm. </a:t>
            </a:r>
          </a:p>
          <a:p>
            <a:pPr lvl="0"/>
            <a:r>
              <a:rPr lang="cs-CZ" sz="1000" kern="1200" dirty="0" smtClean="0">
                <a:solidFill>
                  <a:schemeClr val="tx1"/>
                </a:solidFill>
                <a:effectLst/>
                <a:latin typeface="+mn-lt"/>
                <a:ea typeface="+mn-ea"/>
                <a:cs typeface="+mn-cs"/>
              </a:rPr>
              <a:t>integrovat rizika udržitelnosti do řízení rizik </a:t>
            </a:r>
          </a:p>
          <a:p>
            <a:pPr lvl="0"/>
            <a:r>
              <a:rPr lang="cs-CZ" sz="1000" kern="1200" dirty="0" smtClean="0">
                <a:solidFill>
                  <a:schemeClr val="tx1"/>
                </a:solidFill>
                <a:effectLst/>
                <a:latin typeface="+mn-lt"/>
                <a:ea typeface="+mn-ea"/>
                <a:cs typeface="+mn-cs"/>
              </a:rPr>
              <a:t>zahrnout do svých postupů pro střet zájmů zvážení případných konfliktů z důvodů integrace rizik udržitelnosti</a:t>
            </a:r>
          </a:p>
          <a:p>
            <a:pPr lvl="0"/>
            <a:r>
              <a:rPr lang="cs-CZ" sz="1000" kern="1200" dirty="0" smtClean="0">
                <a:solidFill>
                  <a:schemeClr val="tx1"/>
                </a:solidFill>
                <a:effectLst/>
                <a:latin typeface="+mn-lt"/>
                <a:ea typeface="+mn-ea"/>
                <a:cs typeface="+mn-cs"/>
              </a:rPr>
              <a:t>zohledňovat rizika udržitelnosti při výběru a průběžném sledování investic (součást náležité péče)</a:t>
            </a:r>
          </a:p>
          <a:p>
            <a:pPr lvl="0"/>
            <a:r>
              <a:rPr lang="cs-CZ" sz="1000" kern="1200" dirty="0" smtClean="0">
                <a:solidFill>
                  <a:schemeClr val="tx1"/>
                </a:solidFill>
                <a:effectLst/>
                <a:latin typeface="+mn-lt"/>
                <a:ea typeface="+mn-ea"/>
                <a:cs typeface="+mn-cs"/>
              </a:rPr>
              <a:t>mít detailnější postupy pro řízení rizik udržitelnosti v politice řízení rizik</a:t>
            </a:r>
          </a:p>
          <a:p>
            <a:r>
              <a:rPr lang="cs-CZ" sz="1000" kern="1200" dirty="0" smtClean="0">
                <a:solidFill>
                  <a:schemeClr val="tx1"/>
                </a:solidFill>
                <a:effectLst/>
                <a:latin typeface="+mn-lt"/>
                <a:ea typeface="+mn-ea"/>
                <a:cs typeface="+mn-cs"/>
              </a:rPr>
              <a:t> </a:t>
            </a:r>
          </a:p>
          <a:p>
            <a:r>
              <a:rPr lang="cs-CZ" sz="1000" u="sng" kern="1200" dirty="0" smtClean="0">
                <a:solidFill>
                  <a:schemeClr val="tx1"/>
                </a:solidFill>
                <a:effectLst/>
                <a:latin typeface="+mn-lt"/>
                <a:ea typeface="+mn-ea"/>
                <a:cs typeface="+mn-cs"/>
              </a:rPr>
              <a:t>prováděcí nařízení k AIFMD</a:t>
            </a:r>
            <a:r>
              <a:rPr lang="cs-CZ" sz="1000" kern="1200" dirty="0" smtClean="0">
                <a:solidFill>
                  <a:schemeClr val="tx1"/>
                </a:solidFill>
                <a:effectLst/>
                <a:latin typeface="+mn-lt"/>
                <a:ea typeface="+mn-ea"/>
                <a:cs typeface="+mn-cs"/>
              </a:rPr>
              <a:t> – novela nařízení (EU) 231/2013, která stanoví správcům AIF obdobné povinnosti jako u správců UCITS (analogie viz výše):</a:t>
            </a:r>
          </a:p>
          <a:p>
            <a:r>
              <a:rPr lang="cs-CZ" sz="1000" kern="1200" dirty="0" smtClean="0">
                <a:solidFill>
                  <a:schemeClr val="tx1"/>
                </a:solidFill>
                <a:effectLst/>
                <a:latin typeface="+mn-lt"/>
                <a:ea typeface="+mn-ea"/>
                <a:cs typeface="+mn-cs"/>
              </a:rPr>
              <a:t> </a:t>
            </a:r>
          </a:p>
          <a:p>
            <a:r>
              <a:rPr lang="cs-CZ" sz="1000" u="sng" kern="1200" dirty="0" smtClean="0">
                <a:solidFill>
                  <a:schemeClr val="tx1"/>
                </a:solidFill>
                <a:effectLst/>
                <a:latin typeface="+mn-lt"/>
                <a:ea typeface="+mn-ea"/>
                <a:cs typeface="+mn-cs"/>
              </a:rPr>
              <a:t>prováděcí nařízení k </a:t>
            </a:r>
            <a:r>
              <a:rPr lang="cs-CZ" sz="1000" u="sng" kern="1200" dirty="0" err="1" smtClean="0">
                <a:solidFill>
                  <a:schemeClr val="tx1"/>
                </a:solidFill>
                <a:effectLst/>
                <a:latin typeface="+mn-lt"/>
                <a:ea typeface="+mn-ea"/>
                <a:cs typeface="+mn-cs"/>
              </a:rPr>
              <a:t>MiFID</a:t>
            </a:r>
            <a:r>
              <a:rPr lang="cs-CZ" sz="1000" u="sng" kern="1200" dirty="0" smtClean="0">
                <a:solidFill>
                  <a:schemeClr val="tx1"/>
                </a:solidFill>
                <a:effectLst/>
                <a:latin typeface="+mn-lt"/>
                <a:ea typeface="+mn-ea"/>
                <a:cs typeface="+mn-cs"/>
              </a:rPr>
              <a:t> II</a:t>
            </a:r>
            <a:r>
              <a:rPr lang="cs-CZ" sz="1000" kern="1200" dirty="0" smtClean="0">
                <a:solidFill>
                  <a:schemeClr val="tx1"/>
                </a:solidFill>
                <a:effectLst/>
                <a:latin typeface="+mn-lt"/>
                <a:ea typeface="+mn-ea"/>
                <a:cs typeface="+mn-cs"/>
              </a:rPr>
              <a:t> – novela nařízení (EU) 2017/565, dle které mají investiční podniky:</a:t>
            </a:r>
          </a:p>
          <a:p>
            <a:pPr lvl="0"/>
            <a:r>
              <a:rPr lang="cs-CZ" sz="1000" kern="1200" dirty="0" smtClean="0">
                <a:solidFill>
                  <a:schemeClr val="tx1"/>
                </a:solidFill>
                <a:effectLst/>
                <a:latin typeface="+mn-lt"/>
                <a:ea typeface="+mn-ea"/>
                <a:cs typeface="+mn-cs"/>
              </a:rPr>
              <a:t>zjišťovat a zohledňovat klientské ESG preference (ESMA připravuje novelu GL k posuzování vhodnosti). </a:t>
            </a:r>
          </a:p>
          <a:p>
            <a:pPr lvl="0"/>
            <a:r>
              <a:rPr lang="cs-CZ" sz="1000" kern="1200" dirty="0" smtClean="0">
                <a:solidFill>
                  <a:schemeClr val="tx1"/>
                </a:solidFill>
                <a:effectLst/>
                <a:latin typeface="+mn-lt"/>
                <a:ea typeface="+mn-ea"/>
                <a:cs typeface="+mn-cs"/>
              </a:rPr>
              <a:t>integrovat rizika udržitelnosti do politik řízení rizik </a:t>
            </a:r>
          </a:p>
          <a:p>
            <a:pPr lvl="0"/>
            <a:r>
              <a:rPr lang="cs-CZ" sz="1000" kern="1200" dirty="0" smtClean="0">
                <a:solidFill>
                  <a:schemeClr val="tx1"/>
                </a:solidFill>
                <a:effectLst/>
                <a:latin typeface="+mn-lt"/>
                <a:ea typeface="+mn-ea"/>
                <a:cs typeface="+mn-cs"/>
              </a:rPr>
              <a:t>zohledňovat je při plnění organizačních požadavků</a:t>
            </a:r>
          </a:p>
          <a:p>
            <a:r>
              <a:rPr lang="cs-CZ" sz="1000" kern="1200" dirty="0" smtClean="0">
                <a:solidFill>
                  <a:schemeClr val="tx1"/>
                </a:solidFill>
                <a:effectLst/>
                <a:latin typeface="+mn-lt"/>
                <a:ea typeface="+mn-ea"/>
                <a:cs typeface="+mn-cs"/>
              </a:rPr>
              <a:t> </a:t>
            </a:r>
          </a:p>
          <a:p>
            <a:r>
              <a:rPr lang="cs-CZ" sz="1000" u="sng" kern="1200" dirty="0" smtClean="0">
                <a:solidFill>
                  <a:schemeClr val="tx1"/>
                </a:solidFill>
                <a:effectLst/>
                <a:latin typeface="+mn-lt"/>
                <a:ea typeface="+mn-ea"/>
                <a:cs typeface="+mn-cs"/>
              </a:rPr>
              <a:t>prováděcí směrnice k </a:t>
            </a:r>
            <a:r>
              <a:rPr lang="cs-CZ" sz="1000" u="sng" kern="1200" dirty="0" err="1" smtClean="0">
                <a:solidFill>
                  <a:schemeClr val="tx1"/>
                </a:solidFill>
                <a:effectLst/>
                <a:latin typeface="+mn-lt"/>
                <a:ea typeface="+mn-ea"/>
                <a:cs typeface="+mn-cs"/>
              </a:rPr>
              <a:t>MiFID</a:t>
            </a:r>
            <a:r>
              <a:rPr lang="cs-CZ" sz="1000" u="sng" kern="1200" dirty="0" smtClean="0">
                <a:solidFill>
                  <a:schemeClr val="tx1"/>
                </a:solidFill>
                <a:effectLst/>
                <a:latin typeface="+mn-lt"/>
                <a:ea typeface="+mn-ea"/>
                <a:cs typeface="+mn-cs"/>
              </a:rPr>
              <a:t> II</a:t>
            </a:r>
            <a:r>
              <a:rPr lang="cs-CZ" sz="1000" kern="1200" dirty="0" smtClean="0">
                <a:solidFill>
                  <a:schemeClr val="tx1"/>
                </a:solidFill>
                <a:effectLst/>
                <a:latin typeface="+mn-lt"/>
                <a:ea typeface="+mn-ea"/>
                <a:cs typeface="+mn-cs"/>
              </a:rPr>
              <a:t> – novela směrnice (EU) 2017/593, dle které mají investiční podniky:</a:t>
            </a:r>
          </a:p>
          <a:p>
            <a:pPr lvl="0"/>
            <a:r>
              <a:rPr lang="cs-CZ" sz="1000" kern="1200" dirty="0" smtClean="0">
                <a:solidFill>
                  <a:schemeClr val="tx1"/>
                </a:solidFill>
                <a:effectLst/>
                <a:latin typeface="+mn-lt"/>
                <a:ea typeface="+mn-ea"/>
                <a:cs typeface="+mn-cs"/>
              </a:rPr>
              <a:t>zvažovat faktory udržitelnosti při navrhování produktů </a:t>
            </a:r>
          </a:p>
          <a:p>
            <a:pPr lvl="0"/>
            <a:r>
              <a:rPr lang="cs-CZ" sz="1000" kern="1200" dirty="0" smtClean="0">
                <a:solidFill>
                  <a:schemeClr val="tx1"/>
                </a:solidFill>
                <a:effectLst/>
                <a:latin typeface="+mn-lt"/>
                <a:ea typeface="+mn-ea"/>
                <a:cs typeface="+mn-cs"/>
              </a:rPr>
              <a:t>transparentně prezentovat případné ESG atributy produktů pro účely distribuce</a:t>
            </a:r>
          </a:p>
          <a:p>
            <a:pPr lvl="0"/>
            <a:r>
              <a:rPr lang="cs-CZ" sz="1000" kern="1200" dirty="0" smtClean="0">
                <a:solidFill>
                  <a:schemeClr val="tx1"/>
                </a:solidFill>
                <a:effectLst/>
                <a:latin typeface="+mn-lt"/>
                <a:ea typeface="+mn-ea"/>
                <a:cs typeface="+mn-cs"/>
              </a:rPr>
              <a:t>integrovat případné ESG atributy produktů do systémů pro řízení a pravidelné vyhodnocování produktů</a:t>
            </a:r>
          </a:p>
          <a:p>
            <a:endParaRPr lang="cs-CZ" dirty="0"/>
          </a:p>
        </p:txBody>
      </p:sp>
      <p:sp>
        <p:nvSpPr>
          <p:cNvPr id="4" name="Zástupný symbol pro číslo snímku 3"/>
          <p:cNvSpPr>
            <a:spLocks noGrp="1"/>
          </p:cNvSpPr>
          <p:nvPr>
            <p:ph type="sldNum" sz="quarter" idx="10"/>
          </p:nvPr>
        </p:nvSpPr>
        <p:spPr/>
        <p:txBody>
          <a:bodyPr/>
          <a:lstStyle/>
          <a:p>
            <a:pPr>
              <a:defRPr/>
            </a:pPr>
            <a:fld id="{BBEFBB92-551F-40EF-A49C-222BE914D954}" type="slidenum">
              <a:rPr lang="cs-CZ" smtClean="0"/>
              <a:pPr>
                <a:defRPr/>
              </a:pPr>
              <a:t>8</a:t>
            </a:fld>
            <a:endParaRPr lang="cs-CZ"/>
          </a:p>
        </p:txBody>
      </p:sp>
    </p:spTree>
    <p:extLst>
      <p:ext uri="{BB962C8B-B14F-4D97-AF65-F5344CB8AC3E}">
        <p14:creationId xmlns:p14="http://schemas.microsoft.com/office/powerpoint/2010/main" val="35160646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Úvodní_slide_prezentac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pic>
        <p:nvPicPr>
          <p:cNvPr id="6" name="Logo_CNB"/>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35088" y="1003300"/>
            <a:ext cx="3048000"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6"/>
          <p:cNvSpPr>
            <a:spLocks noGrp="1"/>
          </p:cNvSpPr>
          <p:nvPr>
            <p:ph type="body" sz="quarter" idx="13" hasCustomPrompt="1"/>
          </p:nvPr>
        </p:nvSpPr>
        <p:spPr>
          <a:xfrm>
            <a:off x="1334710" y="9187949"/>
            <a:ext cx="10855703" cy="625098"/>
          </a:xfrm>
        </p:spPr>
        <p:txBody>
          <a:bodyPr lIns="0" tIns="0" rIns="0" bIns="0">
            <a:noAutofit/>
          </a:bodyPr>
          <a:lstStyle>
            <a:lvl1pPr marL="0" indent="0">
              <a:buNone/>
              <a:defRPr sz="3200">
                <a:solidFill>
                  <a:schemeClr val="tx1"/>
                </a:solidFill>
              </a:defRPr>
            </a:lvl1pPr>
          </a:lstStyle>
          <a:p>
            <a:pPr lvl="0"/>
            <a:r>
              <a:rPr lang="en-US" dirty="0" err="1" smtClean="0"/>
              <a:t>Kliknutím</a:t>
            </a:r>
            <a:r>
              <a:rPr lang="en-US" dirty="0" smtClean="0"/>
              <a:t> </a:t>
            </a:r>
            <a:r>
              <a:rPr lang="en-US" dirty="0" err="1" smtClean="0"/>
              <a:t>vložíte</a:t>
            </a:r>
            <a:r>
              <a:rPr lang="en-US" dirty="0" smtClean="0"/>
              <a:t> text</a:t>
            </a:r>
          </a:p>
        </p:txBody>
      </p:sp>
      <p:sp>
        <p:nvSpPr>
          <p:cNvPr id="13" name="Text Placeholder 6"/>
          <p:cNvSpPr>
            <a:spLocks noGrp="1"/>
          </p:cNvSpPr>
          <p:nvPr>
            <p:ph type="body" sz="quarter" idx="14" hasCustomPrompt="1"/>
          </p:nvPr>
        </p:nvSpPr>
        <p:spPr>
          <a:xfrm>
            <a:off x="1334710" y="9906413"/>
            <a:ext cx="10855703" cy="625098"/>
          </a:xfrm>
        </p:spPr>
        <p:txBody>
          <a:bodyPr lIns="0" tIns="0" rIns="0" bIns="0">
            <a:noAutofit/>
          </a:bodyPr>
          <a:lstStyle>
            <a:lvl1pPr marL="0" marR="0" indent="0" algn="l" defTabSz="1828709" rtl="0" eaLnBrk="1" fontAlgn="auto" latinLnBrk="0" hangingPunct="1">
              <a:lnSpc>
                <a:spcPct val="90000"/>
              </a:lnSpc>
              <a:spcBef>
                <a:spcPts val="2000"/>
              </a:spcBef>
              <a:spcAft>
                <a:spcPts val="0"/>
              </a:spcAft>
              <a:buClrTx/>
              <a:buSzTx/>
              <a:buFont typeface="Arial" panose="020B0604020202020204" pitchFamily="34" charset="0"/>
              <a:buNone/>
              <a:tabLst/>
              <a:defRPr sz="3200">
                <a:solidFill>
                  <a:schemeClr val="tx1"/>
                </a:solidFill>
              </a:defRPr>
            </a:lvl1pPr>
          </a:lstStyle>
          <a:p>
            <a:pPr lvl="0"/>
            <a:r>
              <a:rPr lang="en-US" dirty="0" err="1" smtClean="0"/>
              <a:t>Kliknutím</a:t>
            </a:r>
            <a:r>
              <a:rPr lang="en-US" dirty="0" smtClean="0"/>
              <a:t> </a:t>
            </a:r>
            <a:r>
              <a:rPr lang="en-US" dirty="0" err="1" smtClean="0"/>
              <a:t>vložíte</a:t>
            </a:r>
            <a:r>
              <a:rPr lang="en-US" dirty="0" smtClean="0"/>
              <a:t> text</a:t>
            </a:r>
          </a:p>
        </p:txBody>
      </p:sp>
      <p:sp>
        <p:nvSpPr>
          <p:cNvPr id="9" name="Date Placeholder 2"/>
          <p:cNvSpPr>
            <a:spLocks noGrp="1"/>
          </p:cNvSpPr>
          <p:nvPr>
            <p:ph type="dt" sz="half" idx="15"/>
          </p:nvPr>
        </p:nvSpPr>
        <p:spPr>
          <a:xfrm>
            <a:off x="1335088" y="12712700"/>
            <a:ext cx="5486400" cy="730250"/>
          </a:xfrm>
        </p:spPr>
        <p:txBody>
          <a:bodyPr lIns="0" tIns="0" rIns="0" bIns="0"/>
          <a:lstStyle>
            <a:lvl1pPr>
              <a:defRPr smtClean="0">
                <a:solidFill>
                  <a:schemeClr val="tx1"/>
                </a:solidFill>
              </a:defRPr>
            </a:lvl1pPr>
          </a:lstStyle>
          <a:p>
            <a:pPr>
              <a:defRPr/>
            </a:pPr>
            <a:fld id="{8683DC1D-118D-4A34-BB2A-65396A76352A}" type="datetime1">
              <a:rPr lang="cs-CZ" smtClean="0"/>
              <a:t>09.05.2022</a:t>
            </a:fld>
            <a:endParaRPr lang="cs-CZ" dirty="0"/>
          </a:p>
        </p:txBody>
      </p:sp>
      <p:sp>
        <p:nvSpPr>
          <p:cNvPr id="10" name="Footer Placeholder 3"/>
          <p:cNvSpPr>
            <a:spLocks noGrp="1"/>
          </p:cNvSpPr>
          <p:nvPr>
            <p:ph type="ftr" sz="quarter" idx="16"/>
          </p:nvPr>
        </p:nvSpPr>
        <p:spPr/>
        <p:txBody>
          <a:bodyPr/>
          <a:lstStyle>
            <a:lvl1pPr>
              <a:defRPr>
                <a:solidFill>
                  <a:schemeClr val="tx1"/>
                </a:solidFill>
              </a:defRPr>
            </a:lvl1pPr>
          </a:lstStyle>
          <a:p>
            <a:pPr>
              <a:defRPr/>
            </a:pPr>
            <a:endParaRPr lang="cs-CZ"/>
          </a:p>
        </p:txBody>
      </p:sp>
      <p:sp>
        <p:nvSpPr>
          <p:cNvPr id="12" name="Red_box"/>
          <p:cNvSpPr/>
          <p:nvPr userDrawn="1"/>
        </p:nvSpPr>
        <p:spPr>
          <a:xfrm>
            <a:off x="1335088" y="2890838"/>
            <a:ext cx="1130300" cy="120650"/>
          </a:xfrm>
          <a:prstGeom prst="rect">
            <a:avLst/>
          </a:prstGeom>
          <a:solidFill>
            <a:srgbClr val="DB2C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709" eaLnBrk="1" fontAlgn="auto" hangingPunct="1">
              <a:spcBef>
                <a:spcPts val="0"/>
              </a:spcBef>
              <a:spcAft>
                <a:spcPts val="0"/>
              </a:spcAft>
              <a:defRPr/>
            </a:pPr>
            <a:endParaRPr lang="cs-CZ"/>
          </a:p>
        </p:txBody>
      </p:sp>
      <p:sp>
        <p:nvSpPr>
          <p:cNvPr id="4" name="Text Placeholder 3"/>
          <p:cNvSpPr>
            <a:spLocks noGrp="1"/>
          </p:cNvSpPr>
          <p:nvPr>
            <p:ph type="body" sz="quarter" idx="18"/>
          </p:nvPr>
        </p:nvSpPr>
        <p:spPr>
          <a:xfrm>
            <a:off x="1334710" y="3230562"/>
            <a:ext cx="10855703" cy="5744995"/>
          </a:xfrm>
        </p:spPr>
        <p:txBody>
          <a:bodyPr lIns="0" tIns="0" rIns="0" bIns="0"/>
          <a:lstStyle>
            <a:lvl1pPr marL="0" indent="0">
              <a:buNone/>
              <a:defRPr sz="8000">
                <a:solidFill>
                  <a:srgbClr val="2426A9"/>
                </a:solidFill>
              </a:defRPr>
            </a:lvl1pPr>
            <a:lvl5pPr>
              <a:defRPr/>
            </a:lvl5pPr>
          </a:lstStyle>
          <a:p>
            <a:pPr lvl="0"/>
            <a:endParaRPr lang="cs-CZ" dirty="0"/>
          </a:p>
        </p:txBody>
      </p:sp>
      <p:sp>
        <p:nvSpPr>
          <p:cNvPr id="17" name="Text Placeholder 6"/>
          <p:cNvSpPr>
            <a:spLocks noGrp="1"/>
          </p:cNvSpPr>
          <p:nvPr>
            <p:ph type="body" sz="quarter" idx="19" hasCustomPrompt="1"/>
          </p:nvPr>
        </p:nvSpPr>
        <p:spPr>
          <a:xfrm>
            <a:off x="1334710" y="10645197"/>
            <a:ext cx="10855703" cy="625098"/>
          </a:xfrm>
        </p:spPr>
        <p:txBody>
          <a:bodyPr lIns="0" tIns="0" rIns="0" bIns="0">
            <a:noAutofit/>
          </a:bodyPr>
          <a:lstStyle>
            <a:lvl1pPr marL="0" marR="0" indent="0" algn="l" defTabSz="1828709" rtl="0" eaLnBrk="1" fontAlgn="auto" latinLnBrk="0" hangingPunct="1">
              <a:lnSpc>
                <a:spcPct val="90000"/>
              </a:lnSpc>
              <a:spcBef>
                <a:spcPts val="2000"/>
              </a:spcBef>
              <a:spcAft>
                <a:spcPts val="0"/>
              </a:spcAft>
              <a:buClrTx/>
              <a:buSzTx/>
              <a:buFont typeface="Arial" panose="020B0604020202020204" pitchFamily="34" charset="0"/>
              <a:buNone/>
              <a:tabLst/>
              <a:defRPr sz="3200">
                <a:solidFill>
                  <a:schemeClr val="tx1"/>
                </a:solidFill>
              </a:defRPr>
            </a:lvl1pPr>
          </a:lstStyle>
          <a:p>
            <a:pPr lvl="0"/>
            <a:r>
              <a:rPr lang="en-US" dirty="0" err="1" smtClean="0"/>
              <a:t>Kliknutím</a:t>
            </a:r>
            <a:r>
              <a:rPr lang="en-US" dirty="0" smtClean="0"/>
              <a:t> </a:t>
            </a:r>
            <a:r>
              <a:rPr lang="en-US" dirty="0" err="1" smtClean="0"/>
              <a:t>vložíte</a:t>
            </a:r>
            <a:r>
              <a:rPr lang="en-US" dirty="0" smtClean="0"/>
              <a:t> text</a:t>
            </a:r>
          </a:p>
        </p:txBody>
      </p:sp>
    </p:spTree>
    <p:extLst>
      <p:ext uri="{BB962C8B-B14F-4D97-AF65-F5344CB8AC3E}">
        <p14:creationId xmlns:p14="http://schemas.microsoft.com/office/powerpoint/2010/main" val="276513511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43">
          <p15:clr>
            <a:srgbClr val="FBAE40"/>
          </p15:clr>
        </p15:guide>
        <p15:guide id="2" pos="7679">
          <p15:clr>
            <a:srgbClr val="FBAE40"/>
          </p15:clr>
        </p15:guide>
        <p15:guide id="3" orient="horz" pos="1803">
          <p15:clr>
            <a:srgbClr val="FBAE40"/>
          </p15:clr>
        </p15:guide>
        <p15:guide id="4" orient="horz" pos="202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lide_pro_rejstří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pic>
        <p:nvPicPr>
          <p:cNvPr id="5" name="Logo_CNB"/>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35088" y="1003300"/>
            <a:ext cx="3048000"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hasCustomPrompt="1"/>
          </p:nvPr>
        </p:nvSpPr>
        <p:spPr>
          <a:xfrm>
            <a:off x="1317625" y="3230562"/>
            <a:ext cx="14988113" cy="1846659"/>
          </a:xfrm>
        </p:spPr>
        <p:txBody>
          <a:bodyPr lIns="0" tIns="0" rIns="0" bIns="0" anchor="t">
            <a:noAutofit/>
          </a:bodyPr>
          <a:lstStyle>
            <a:lvl1pPr>
              <a:lnSpc>
                <a:spcPct val="100000"/>
              </a:lnSpc>
              <a:defRPr sz="6000">
                <a:solidFill>
                  <a:srgbClr val="2426A9"/>
                </a:solidFill>
              </a:defRPr>
            </a:lvl1pPr>
          </a:lstStyle>
          <a:p>
            <a:r>
              <a:rPr lang="en-US" dirty="0" err="1" smtClean="0"/>
              <a:t>Kliknutím</a:t>
            </a:r>
            <a:r>
              <a:rPr lang="en-US" dirty="0" smtClean="0"/>
              <a:t> </a:t>
            </a:r>
            <a:r>
              <a:rPr lang="en-US" dirty="0" err="1" smtClean="0"/>
              <a:t>vložíte</a:t>
            </a:r>
            <a:r>
              <a:rPr lang="en-US" dirty="0" smtClean="0"/>
              <a:t> text</a:t>
            </a:r>
            <a:endParaRPr lang="cs-CZ" dirty="0"/>
          </a:p>
        </p:txBody>
      </p:sp>
      <p:sp>
        <p:nvSpPr>
          <p:cNvPr id="9" name="Text Placeholder 6"/>
          <p:cNvSpPr>
            <a:spLocks noGrp="1"/>
          </p:cNvSpPr>
          <p:nvPr>
            <p:ph type="body" sz="quarter" idx="13" hasCustomPrompt="1"/>
          </p:nvPr>
        </p:nvSpPr>
        <p:spPr>
          <a:xfrm>
            <a:off x="1335088" y="5289945"/>
            <a:ext cx="14970650" cy="6536930"/>
          </a:xfrm>
        </p:spPr>
        <p:txBody>
          <a:bodyPr lIns="0" tIns="0" rIns="0" bIns="0">
            <a:noAutofit/>
          </a:bodyPr>
          <a:lstStyle>
            <a:lvl1pPr marL="0" indent="0">
              <a:lnSpc>
                <a:spcPct val="100000"/>
              </a:lnSpc>
              <a:buNone/>
              <a:defRPr sz="3200">
                <a:solidFill>
                  <a:schemeClr val="tx1"/>
                </a:solidFill>
              </a:defRPr>
            </a:lvl1pPr>
          </a:lstStyle>
          <a:p>
            <a:pPr lvl="0"/>
            <a:r>
              <a:rPr lang="cs-CZ" dirty="0" smtClean="0"/>
              <a:t>Kliknutím vložíte text</a:t>
            </a:r>
            <a:endParaRPr lang="cs-CZ" dirty="0"/>
          </a:p>
        </p:txBody>
      </p:sp>
      <p:sp>
        <p:nvSpPr>
          <p:cNvPr id="6" name="Text Placeholder 6"/>
          <p:cNvSpPr>
            <a:spLocks noGrp="1"/>
          </p:cNvSpPr>
          <p:nvPr>
            <p:ph type="body" sz="quarter" idx="14" hasCustomPrompt="1"/>
          </p:nvPr>
        </p:nvSpPr>
        <p:spPr>
          <a:xfrm>
            <a:off x="17678400" y="5289945"/>
            <a:ext cx="4738688" cy="6536930"/>
          </a:xfrm>
        </p:spPr>
        <p:txBody>
          <a:bodyPr lIns="0" tIns="0" rIns="0" bIns="0">
            <a:noAutofit/>
          </a:bodyPr>
          <a:lstStyle>
            <a:lvl1pPr marL="0" indent="0" algn="r">
              <a:lnSpc>
                <a:spcPct val="100000"/>
              </a:lnSpc>
              <a:buNone/>
              <a:defRPr sz="3200">
                <a:solidFill>
                  <a:schemeClr val="tx1"/>
                </a:solidFill>
              </a:defRPr>
            </a:lvl1pPr>
          </a:lstStyle>
          <a:p>
            <a:pPr lvl="0"/>
            <a:r>
              <a:rPr lang="cs-CZ" dirty="0" smtClean="0"/>
              <a:t>Kliknutím vložíte text</a:t>
            </a:r>
            <a:endParaRPr lang="cs-CZ" dirty="0"/>
          </a:p>
        </p:txBody>
      </p:sp>
      <p:sp>
        <p:nvSpPr>
          <p:cNvPr id="10" name="Red_box"/>
          <p:cNvSpPr/>
          <p:nvPr userDrawn="1"/>
        </p:nvSpPr>
        <p:spPr>
          <a:xfrm>
            <a:off x="1335088" y="2890838"/>
            <a:ext cx="1130300" cy="120650"/>
          </a:xfrm>
          <a:prstGeom prst="rect">
            <a:avLst/>
          </a:prstGeom>
          <a:solidFill>
            <a:srgbClr val="DB2C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709" eaLnBrk="1" fontAlgn="auto" hangingPunct="1">
              <a:spcBef>
                <a:spcPts val="0"/>
              </a:spcBef>
              <a:spcAft>
                <a:spcPts val="0"/>
              </a:spcAft>
              <a:defRPr/>
            </a:pPr>
            <a:endParaRPr lang="cs-CZ"/>
          </a:p>
        </p:txBody>
      </p:sp>
    </p:spTree>
    <p:extLst>
      <p:ext uri="{BB962C8B-B14F-4D97-AF65-F5344CB8AC3E}">
        <p14:creationId xmlns:p14="http://schemas.microsoft.com/office/powerpoint/2010/main" val="399036681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320">
          <p15:clr>
            <a:srgbClr val="FBAE40"/>
          </p15:clr>
        </p15:guide>
        <p15:guide id="2" pos="7679">
          <p15:clr>
            <a:srgbClr val="FBAE40"/>
          </p15:clr>
        </p15:guide>
        <p15:guide id="3" orient="horz" pos="747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_seznam_členění">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pic>
        <p:nvPicPr>
          <p:cNvPr id="4" name="Logo_CNB"/>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35088" y="1003300"/>
            <a:ext cx="3048000"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hasCustomPrompt="1"/>
          </p:nvPr>
        </p:nvSpPr>
        <p:spPr>
          <a:xfrm>
            <a:off x="1317625" y="3224235"/>
            <a:ext cx="14988113" cy="1846659"/>
          </a:xfrm>
        </p:spPr>
        <p:txBody>
          <a:bodyPr lIns="0" tIns="0" rIns="0" bIns="0" anchor="t">
            <a:noAutofit/>
          </a:bodyPr>
          <a:lstStyle>
            <a:lvl1pPr>
              <a:lnSpc>
                <a:spcPct val="100000"/>
              </a:lnSpc>
              <a:defRPr sz="6000">
                <a:solidFill>
                  <a:srgbClr val="2426A9"/>
                </a:solidFill>
              </a:defRPr>
            </a:lvl1pPr>
          </a:lstStyle>
          <a:p>
            <a:r>
              <a:rPr lang="en-US" dirty="0" err="1" smtClean="0"/>
              <a:t>Kliknutím</a:t>
            </a:r>
            <a:r>
              <a:rPr lang="en-US" dirty="0" smtClean="0"/>
              <a:t> </a:t>
            </a:r>
            <a:r>
              <a:rPr lang="en-US" dirty="0" err="1" smtClean="0"/>
              <a:t>vložíte</a:t>
            </a:r>
            <a:r>
              <a:rPr lang="en-US" dirty="0" smtClean="0"/>
              <a:t> text</a:t>
            </a:r>
            <a:endParaRPr lang="cs-CZ" dirty="0"/>
          </a:p>
        </p:txBody>
      </p:sp>
      <p:sp>
        <p:nvSpPr>
          <p:cNvPr id="12" name="Content Placeholder 14"/>
          <p:cNvSpPr>
            <a:spLocks noGrp="1"/>
          </p:cNvSpPr>
          <p:nvPr>
            <p:ph sz="quarter" idx="17" hasCustomPrompt="1"/>
          </p:nvPr>
        </p:nvSpPr>
        <p:spPr>
          <a:xfrm>
            <a:off x="1317625" y="5283285"/>
            <a:ext cx="14988113" cy="6543590"/>
          </a:xfrm>
          <a:noFill/>
        </p:spPr>
        <p:txBody>
          <a:bodyPr lIns="0" tIns="0" rIns="0" bIns="0"/>
          <a:lstStyle>
            <a:lvl1pPr>
              <a:lnSpc>
                <a:spcPct val="110000"/>
              </a:lnSpc>
              <a:defRPr sz="6000">
                <a:solidFill>
                  <a:schemeClr val="tx1"/>
                </a:solidFill>
              </a:defRPr>
            </a:lvl1pPr>
            <a:lvl2pPr>
              <a:lnSpc>
                <a:spcPct val="110000"/>
              </a:lnSpc>
              <a:defRPr sz="5000">
                <a:solidFill>
                  <a:schemeClr val="tx1"/>
                </a:solidFill>
              </a:defRPr>
            </a:lvl2pPr>
            <a:lvl3pPr>
              <a:lnSpc>
                <a:spcPct val="110000"/>
              </a:lnSpc>
              <a:defRPr sz="4000">
                <a:solidFill>
                  <a:schemeClr val="accent6">
                    <a:lumMod val="50000"/>
                  </a:schemeClr>
                </a:solidFill>
              </a:defRPr>
            </a:lvl3pPr>
            <a:lvl4pPr>
              <a:lnSpc>
                <a:spcPct val="110000"/>
              </a:lnSpc>
              <a:defRPr sz="3200">
                <a:solidFill>
                  <a:schemeClr val="accent6">
                    <a:lumMod val="75000"/>
                  </a:schemeClr>
                </a:solidFill>
              </a:defRPr>
            </a:lvl4pPr>
            <a:lvl5pPr>
              <a:lnSpc>
                <a:spcPct val="110000"/>
              </a:lnSpc>
              <a:defRPr sz="2400">
                <a:solidFill>
                  <a:schemeClr val="accent6">
                    <a:lumMod val="60000"/>
                    <a:lumOff val="40000"/>
                  </a:schemeClr>
                </a:solidFill>
              </a:defRPr>
            </a:lvl5pPr>
          </a:lstStyle>
          <a:p>
            <a:pPr lvl="0"/>
            <a:r>
              <a:rPr lang="en-US" dirty="0" err="1" smtClean="0"/>
              <a:t>Kliknutím</a:t>
            </a:r>
            <a:r>
              <a:rPr lang="en-US" dirty="0" smtClean="0"/>
              <a:t> </a:t>
            </a:r>
            <a:r>
              <a:rPr lang="en-US" dirty="0" err="1" smtClean="0"/>
              <a:t>vložíte</a:t>
            </a:r>
            <a:r>
              <a:rPr lang="en-US" dirty="0" smtClean="0"/>
              <a: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6" name="Date Placeholder 2"/>
          <p:cNvSpPr>
            <a:spLocks noGrp="1"/>
          </p:cNvSpPr>
          <p:nvPr>
            <p:ph type="dt" sz="half" idx="18"/>
          </p:nvPr>
        </p:nvSpPr>
        <p:spPr>
          <a:xfrm>
            <a:off x="1335088" y="12712700"/>
            <a:ext cx="5486400" cy="730250"/>
          </a:xfrm>
        </p:spPr>
        <p:txBody>
          <a:bodyPr lIns="0" tIns="0" rIns="0" bIns="0"/>
          <a:lstStyle>
            <a:lvl1pPr>
              <a:defRPr smtClean="0">
                <a:solidFill>
                  <a:schemeClr val="tx1"/>
                </a:solidFill>
              </a:defRPr>
            </a:lvl1pPr>
          </a:lstStyle>
          <a:p>
            <a:pPr>
              <a:defRPr/>
            </a:pPr>
            <a:fld id="{2137ACE2-A58D-43F6-A311-C2D52AE2DA0B}" type="datetime1">
              <a:rPr lang="cs-CZ" smtClean="0"/>
              <a:t>09.05.2022</a:t>
            </a:fld>
            <a:endParaRPr lang="cs-CZ" dirty="0"/>
          </a:p>
        </p:txBody>
      </p:sp>
      <p:sp>
        <p:nvSpPr>
          <p:cNvPr id="7" name="Footer Placeholder 3"/>
          <p:cNvSpPr>
            <a:spLocks noGrp="1"/>
          </p:cNvSpPr>
          <p:nvPr>
            <p:ph type="ftr" sz="quarter" idx="19"/>
          </p:nvPr>
        </p:nvSpPr>
        <p:spPr/>
        <p:txBody>
          <a:bodyPr/>
          <a:lstStyle>
            <a:lvl1pPr>
              <a:defRPr>
                <a:solidFill>
                  <a:schemeClr val="tx1"/>
                </a:solidFill>
              </a:defRPr>
            </a:lvl1pPr>
          </a:lstStyle>
          <a:p>
            <a:pPr>
              <a:defRPr/>
            </a:pPr>
            <a:endParaRPr lang="cs-CZ"/>
          </a:p>
        </p:txBody>
      </p:sp>
      <p:sp>
        <p:nvSpPr>
          <p:cNvPr id="8" name="Slide Number Placeholder 4"/>
          <p:cNvSpPr>
            <a:spLocks noGrp="1"/>
          </p:cNvSpPr>
          <p:nvPr>
            <p:ph type="sldNum" sz="quarter" idx="20"/>
          </p:nvPr>
        </p:nvSpPr>
        <p:spPr/>
        <p:txBody>
          <a:bodyPr/>
          <a:lstStyle>
            <a:lvl1pPr>
              <a:defRPr smtClean="0">
                <a:solidFill>
                  <a:schemeClr val="tx1"/>
                </a:solidFill>
              </a:defRPr>
            </a:lvl1pPr>
          </a:lstStyle>
          <a:p>
            <a:pPr>
              <a:defRPr/>
            </a:pPr>
            <a:fld id="{735A2C13-FCDF-48EE-9356-C903CCBF465F}" type="slidenum">
              <a:rPr lang="cs-CZ"/>
              <a:pPr>
                <a:defRPr/>
              </a:pPr>
              <a:t>‹#›</a:t>
            </a:fld>
            <a:endParaRPr lang="cs-CZ"/>
          </a:p>
        </p:txBody>
      </p:sp>
      <p:sp>
        <p:nvSpPr>
          <p:cNvPr id="10" name="Red_box"/>
          <p:cNvSpPr/>
          <p:nvPr userDrawn="1"/>
        </p:nvSpPr>
        <p:spPr>
          <a:xfrm>
            <a:off x="1335088" y="2890838"/>
            <a:ext cx="1130300" cy="120650"/>
          </a:xfrm>
          <a:prstGeom prst="rect">
            <a:avLst/>
          </a:prstGeom>
          <a:solidFill>
            <a:srgbClr val="DB2C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709" eaLnBrk="1" fontAlgn="auto" hangingPunct="1">
              <a:spcBef>
                <a:spcPts val="0"/>
              </a:spcBef>
              <a:spcAft>
                <a:spcPts val="0"/>
              </a:spcAft>
              <a:defRPr/>
            </a:pPr>
            <a:endParaRPr lang="cs-CZ"/>
          </a:p>
        </p:txBody>
      </p:sp>
    </p:spTree>
    <p:extLst>
      <p:ext uri="{BB962C8B-B14F-4D97-AF65-F5344CB8AC3E}">
        <p14:creationId xmlns:p14="http://schemas.microsoft.com/office/powerpoint/2010/main" val="4790704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lide_socialní_sítě">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pic>
        <p:nvPicPr>
          <p:cNvPr id="4" name="Logo_CNB"/>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35088" y="1003300"/>
            <a:ext cx="3048000"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hasCustomPrompt="1"/>
          </p:nvPr>
        </p:nvSpPr>
        <p:spPr>
          <a:xfrm>
            <a:off x="1317625" y="3224235"/>
            <a:ext cx="14988113" cy="2687639"/>
          </a:xfrm>
        </p:spPr>
        <p:txBody>
          <a:bodyPr lIns="0" tIns="0" rIns="0" bIns="0" anchor="t">
            <a:noAutofit/>
          </a:bodyPr>
          <a:lstStyle>
            <a:lvl1pPr>
              <a:lnSpc>
                <a:spcPct val="100000"/>
              </a:lnSpc>
              <a:defRPr sz="6000">
                <a:solidFill>
                  <a:srgbClr val="2426A9"/>
                </a:solidFill>
              </a:defRPr>
            </a:lvl1pPr>
          </a:lstStyle>
          <a:p>
            <a:r>
              <a:rPr lang="en-US" dirty="0" err="1" smtClean="0"/>
              <a:t>Kliknutím</a:t>
            </a:r>
            <a:r>
              <a:rPr lang="en-US" dirty="0" smtClean="0"/>
              <a:t> </a:t>
            </a:r>
            <a:r>
              <a:rPr lang="en-US" dirty="0" err="1" smtClean="0"/>
              <a:t>vložíte</a:t>
            </a:r>
            <a:r>
              <a:rPr lang="en-US" dirty="0" smtClean="0"/>
              <a:t> text</a:t>
            </a:r>
            <a:endParaRPr lang="cs-CZ" dirty="0"/>
          </a:p>
        </p:txBody>
      </p:sp>
      <p:sp>
        <p:nvSpPr>
          <p:cNvPr id="6" name="Date Placeholder 2"/>
          <p:cNvSpPr>
            <a:spLocks noGrp="1"/>
          </p:cNvSpPr>
          <p:nvPr>
            <p:ph type="dt" sz="half" idx="14"/>
          </p:nvPr>
        </p:nvSpPr>
        <p:spPr>
          <a:xfrm>
            <a:off x="1335088" y="12712700"/>
            <a:ext cx="5486400" cy="730250"/>
          </a:xfrm>
        </p:spPr>
        <p:txBody>
          <a:bodyPr lIns="0" tIns="0" rIns="0" bIns="0"/>
          <a:lstStyle>
            <a:lvl1pPr>
              <a:defRPr smtClean="0">
                <a:solidFill>
                  <a:schemeClr val="tx1"/>
                </a:solidFill>
              </a:defRPr>
            </a:lvl1pPr>
          </a:lstStyle>
          <a:p>
            <a:pPr>
              <a:defRPr/>
            </a:pPr>
            <a:fld id="{557299B7-406D-45A1-AB0F-496B4EE3687F}" type="datetime1">
              <a:rPr lang="cs-CZ" smtClean="0"/>
              <a:t>09.05.2022</a:t>
            </a:fld>
            <a:endParaRPr lang="cs-CZ" dirty="0"/>
          </a:p>
        </p:txBody>
      </p:sp>
      <p:sp>
        <p:nvSpPr>
          <p:cNvPr id="8" name="Footer Placeholder 3"/>
          <p:cNvSpPr>
            <a:spLocks noGrp="1"/>
          </p:cNvSpPr>
          <p:nvPr>
            <p:ph type="ftr" sz="quarter" idx="15"/>
          </p:nvPr>
        </p:nvSpPr>
        <p:spPr/>
        <p:txBody>
          <a:bodyPr/>
          <a:lstStyle>
            <a:lvl1pPr>
              <a:defRPr>
                <a:solidFill>
                  <a:schemeClr val="tx1"/>
                </a:solidFill>
              </a:defRPr>
            </a:lvl1pPr>
          </a:lstStyle>
          <a:p>
            <a:pPr>
              <a:defRPr/>
            </a:pPr>
            <a:endParaRPr lang="cs-CZ"/>
          </a:p>
        </p:txBody>
      </p:sp>
      <p:sp>
        <p:nvSpPr>
          <p:cNvPr id="9" name="Slide Number Placeholder 4"/>
          <p:cNvSpPr>
            <a:spLocks noGrp="1"/>
          </p:cNvSpPr>
          <p:nvPr>
            <p:ph type="sldNum" sz="quarter" idx="16"/>
          </p:nvPr>
        </p:nvSpPr>
        <p:spPr/>
        <p:txBody>
          <a:bodyPr/>
          <a:lstStyle>
            <a:lvl1pPr>
              <a:defRPr smtClean="0">
                <a:solidFill>
                  <a:schemeClr val="tx1"/>
                </a:solidFill>
              </a:defRPr>
            </a:lvl1pPr>
          </a:lstStyle>
          <a:p>
            <a:pPr>
              <a:defRPr/>
            </a:pPr>
            <a:fld id="{9DCF2305-7480-4D33-B14C-42D20804E717}" type="slidenum">
              <a:rPr lang="cs-CZ"/>
              <a:pPr>
                <a:defRPr/>
              </a:pPr>
              <a:t>‹#›</a:t>
            </a:fld>
            <a:endParaRPr lang="cs-CZ"/>
          </a:p>
        </p:txBody>
      </p:sp>
      <p:sp>
        <p:nvSpPr>
          <p:cNvPr id="10" name="Zástupný symbol pro obrázek 9"/>
          <p:cNvSpPr>
            <a:spLocks noGrp="1"/>
          </p:cNvSpPr>
          <p:nvPr>
            <p:ph type="pic" sz="quarter" idx="17" hasCustomPrompt="1"/>
          </p:nvPr>
        </p:nvSpPr>
        <p:spPr>
          <a:xfrm>
            <a:off x="1317625" y="6124265"/>
            <a:ext cx="1822159" cy="1820855"/>
          </a:xfrm>
          <a:prstGeom prst="ellipse">
            <a:avLst/>
          </a:prstGeom>
        </p:spPr>
        <p:txBody>
          <a:bodyPr/>
          <a:lstStyle>
            <a:lvl1pPr marL="0" indent="0">
              <a:buNone/>
              <a:defRPr sz="3000"/>
            </a:lvl1pPr>
          </a:lstStyle>
          <a:p>
            <a:r>
              <a:rPr lang="cs-CZ" dirty="0" smtClean="0"/>
              <a:t>Místo pro obrázek</a:t>
            </a:r>
            <a:endParaRPr lang="cs-CZ" dirty="0"/>
          </a:p>
        </p:txBody>
      </p:sp>
      <p:sp>
        <p:nvSpPr>
          <p:cNvPr id="11" name="Zástupný symbol pro obrázek 9"/>
          <p:cNvSpPr>
            <a:spLocks noGrp="1"/>
          </p:cNvSpPr>
          <p:nvPr>
            <p:ph type="pic" sz="quarter" idx="18" hasCustomPrompt="1"/>
          </p:nvPr>
        </p:nvSpPr>
        <p:spPr>
          <a:xfrm>
            <a:off x="3692208" y="6124265"/>
            <a:ext cx="1822159" cy="1820855"/>
          </a:xfrm>
          <a:prstGeom prst="ellipse">
            <a:avLst/>
          </a:prstGeom>
        </p:spPr>
        <p:txBody>
          <a:bodyPr/>
          <a:lstStyle>
            <a:lvl1pPr marL="0" indent="0">
              <a:buNone/>
              <a:defRPr sz="3000"/>
            </a:lvl1pPr>
          </a:lstStyle>
          <a:p>
            <a:r>
              <a:rPr lang="cs-CZ" dirty="0" smtClean="0"/>
              <a:t>Místo pro obrázek</a:t>
            </a:r>
            <a:endParaRPr lang="cs-CZ" dirty="0"/>
          </a:p>
        </p:txBody>
      </p:sp>
      <p:sp>
        <p:nvSpPr>
          <p:cNvPr id="12" name="Zástupný symbol pro obrázek 9"/>
          <p:cNvSpPr>
            <a:spLocks noGrp="1"/>
          </p:cNvSpPr>
          <p:nvPr>
            <p:ph type="pic" sz="quarter" idx="19" hasCustomPrompt="1"/>
          </p:nvPr>
        </p:nvSpPr>
        <p:spPr>
          <a:xfrm>
            <a:off x="6066791" y="6124265"/>
            <a:ext cx="1822159" cy="1820855"/>
          </a:xfrm>
          <a:prstGeom prst="ellipse">
            <a:avLst/>
          </a:prstGeom>
        </p:spPr>
        <p:txBody>
          <a:bodyPr/>
          <a:lstStyle>
            <a:lvl1pPr marL="0" indent="0">
              <a:buNone/>
              <a:defRPr sz="3000"/>
            </a:lvl1pPr>
          </a:lstStyle>
          <a:p>
            <a:r>
              <a:rPr lang="cs-CZ" dirty="0" smtClean="0"/>
              <a:t>Místo pro obrázek</a:t>
            </a:r>
            <a:endParaRPr lang="cs-CZ" dirty="0"/>
          </a:p>
        </p:txBody>
      </p:sp>
      <p:sp>
        <p:nvSpPr>
          <p:cNvPr id="13" name="Zástupný symbol pro obrázek 9"/>
          <p:cNvSpPr>
            <a:spLocks noGrp="1"/>
          </p:cNvSpPr>
          <p:nvPr>
            <p:ph type="pic" sz="quarter" idx="20" hasCustomPrompt="1"/>
          </p:nvPr>
        </p:nvSpPr>
        <p:spPr>
          <a:xfrm>
            <a:off x="8441374" y="6124265"/>
            <a:ext cx="1822159" cy="1820855"/>
          </a:xfrm>
          <a:prstGeom prst="ellipse">
            <a:avLst/>
          </a:prstGeom>
        </p:spPr>
        <p:txBody>
          <a:bodyPr/>
          <a:lstStyle>
            <a:lvl1pPr marL="0" indent="0">
              <a:buNone/>
              <a:defRPr sz="3000"/>
            </a:lvl1pPr>
          </a:lstStyle>
          <a:p>
            <a:r>
              <a:rPr lang="cs-CZ" dirty="0" smtClean="0"/>
              <a:t>Místo pro obrázek</a:t>
            </a:r>
            <a:endParaRPr lang="cs-CZ" dirty="0"/>
          </a:p>
        </p:txBody>
      </p:sp>
      <p:sp>
        <p:nvSpPr>
          <p:cNvPr id="14" name="Zástupný symbol pro obrázek 9"/>
          <p:cNvSpPr>
            <a:spLocks noGrp="1"/>
          </p:cNvSpPr>
          <p:nvPr>
            <p:ph type="pic" sz="quarter" idx="21" hasCustomPrompt="1"/>
          </p:nvPr>
        </p:nvSpPr>
        <p:spPr>
          <a:xfrm>
            <a:off x="10815957" y="6124265"/>
            <a:ext cx="1822159" cy="1820855"/>
          </a:xfrm>
          <a:prstGeom prst="ellipse">
            <a:avLst/>
          </a:prstGeom>
        </p:spPr>
        <p:txBody>
          <a:bodyPr/>
          <a:lstStyle>
            <a:lvl1pPr marL="0" indent="0">
              <a:buNone/>
              <a:defRPr sz="3000"/>
            </a:lvl1pPr>
          </a:lstStyle>
          <a:p>
            <a:r>
              <a:rPr lang="cs-CZ" dirty="0" smtClean="0"/>
              <a:t>Místo pro obrázek</a:t>
            </a:r>
            <a:endParaRPr lang="cs-CZ" dirty="0"/>
          </a:p>
        </p:txBody>
      </p:sp>
      <p:sp>
        <p:nvSpPr>
          <p:cNvPr id="16" name="Red_box"/>
          <p:cNvSpPr/>
          <p:nvPr userDrawn="1"/>
        </p:nvSpPr>
        <p:spPr>
          <a:xfrm>
            <a:off x="1335088" y="2890838"/>
            <a:ext cx="1130300" cy="120650"/>
          </a:xfrm>
          <a:prstGeom prst="rect">
            <a:avLst/>
          </a:prstGeom>
          <a:solidFill>
            <a:srgbClr val="DB2C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709" eaLnBrk="1" fontAlgn="auto" hangingPunct="1">
              <a:spcBef>
                <a:spcPts val="0"/>
              </a:spcBef>
              <a:spcAft>
                <a:spcPts val="0"/>
              </a:spcAft>
              <a:defRPr/>
            </a:pPr>
            <a:endParaRPr lang="cs-CZ"/>
          </a:p>
        </p:txBody>
      </p:sp>
    </p:spTree>
    <p:extLst>
      <p:ext uri="{BB962C8B-B14F-4D97-AF65-F5344CB8AC3E}">
        <p14:creationId xmlns:p14="http://schemas.microsoft.com/office/powerpoint/2010/main" val="369400374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ávěrečný_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pic>
        <p:nvPicPr>
          <p:cNvPr id="12" name="Logo_CNB"/>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1335088" y="1003776"/>
            <a:ext cx="3048000" cy="112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d_box"/>
          <p:cNvSpPr/>
          <p:nvPr userDrawn="1"/>
        </p:nvSpPr>
        <p:spPr>
          <a:xfrm>
            <a:off x="1335088" y="2890838"/>
            <a:ext cx="1130300" cy="120650"/>
          </a:xfrm>
          <a:prstGeom prst="rect">
            <a:avLst/>
          </a:prstGeom>
          <a:solidFill>
            <a:srgbClr val="DB2C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709" eaLnBrk="1" fontAlgn="auto" hangingPunct="1">
              <a:spcBef>
                <a:spcPts val="0"/>
              </a:spcBef>
              <a:spcAft>
                <a:spcPts val="0"/>
              </a:spcAft>
              <a:defRPr/>
            </a:pPr>
            <a:endParaRPr lang="cs-CZ"/>
          </a:p>
        </p:txBody>
      </p:sp>
      <p:sp>
        <p:nvSpPr>
          <p:cNvPr id="23" name="Title 1"/>
          <p:cNvSpPr>
            <a:spLocks noGrp="1"/>
          </p:cNvSpPr>
          <p:nvPr>
            <p:ph type="title" hasCustomPrompt="1"/>
          </p:nvPr>
        </p:nvSpPr>
        <p:spPr>
          <a:xfrm>
            <a:off x="1317625" y="3224235"/>
            <a:ext cx="10872787" cy="1846659"/>
          </a:xfrm>
        </p:spPr>
        <p:txBody>
          <a:bodyPr lIns="0" tIns="0" rIns="0" bIns="0" anchor="t">
            <a:noAutofit/>
          </a:bodyPr>
          <a:lstStyle>
            <a:lvl1pPr>
              <a:lnSpc>
                <a:spcPct val="100000"/>
              </a:lnSpc>
              <a:defRPr sz="6000">
                <a:solidFill>
                  <a:srgbClr val="2426A9"/>
                </a:solidFill>
              </a:defRPr>
            </a:lvl1pPr>
          </a:lstStyle>
          <a:p>
            <a:r>
              <a:rPr lang="en-US" dirty="0" err="1" smtClean="0"/>
              <a:t>Kliknutím</a:t>
            </a:r>
            <a:r>
              <a:rPr lang="en-US" dirty="0" smtClean="0"/>
              <a:t> </a:t>
            </a:r>
            <a:r>
              <a:rPr lang="en-US" dirty="0" err="1" smtClean="0"/>
              <a:t>vložíte</a:t>
            </a:r>
            <a:r>
              <a:rPr lang="en-US" dirty="0" smtClean="0"/>
              <a:t> text</a:t>
            </a:r>
            <a:endParaRPr lang="cs-CZ" dirty="0"/>
          </a:p>
        </p:txBody>
      </p:sp>
      <p:sp>
        <p:nvSpPr>
          <p:cNvPr id="22" name="Date Placeholder 2"/>
          <p:cNvSpPr>
            <a:spLocks noGrp="1"/>
          </p:cNvSpPr>
          <p:nvPr>
            <p:ph type="dt" sz="half" idx="27"/>
          </p:nvPr>
        </p:nvSpPr>
        <p:spPr>
          <a:xfrm>
            <a:off x="1335088" y="12712700"/>
            <a:ext cx="5486400" cy="730250"/>
          </a:xfrm>
        </p:spPr>
        <p:txBody>
          <a:bodyPr lIns="0" tIns="0" rIns="0" bIns="0"/>
          <a:lstStyle>
            <a:lvl1pPr>
              <a:defRPr>
                <a:solidFill>
                  <a:schemeClr val="tx1"/>
                </a:solidFill>
              </a:defRPr>
            </a:lvl1pPr>
          </a:lstStyle>
          <a:p>
            <a:pPr>
              <a:defRPr/>
            </a:pPr>
            <a:fld id="{8620CAED-9053-4AA2-B5BF-52CF7A9683B6}" type="datetime1">
              <a:rPr lang="cs-CZ" smtClean="0"/>
              <a:t>09.05.2022</a:t>
            </a:fld>
            <a:endParaRPr lang="cs-CZ" dirty="0"/>
          </a:p>
        </p:txBody>
      </p:sp>
      <p:sp>
        <p:nvSpPr>
          <p:cNvPr id="24" name="Footer Placeholder 3"/>
          <p:cNvSpPr>
            <a:spLocks noGrp="1"/>
          </p:cNvSpPr>
          <p:nvPr>
            <p:ph type="ftr" sz="quarter" idx="28"/>
          </p:nvPr>
        </p:nvSpPr>
        <p:spPr/>
        <p:txBody>
          <a:bodyPr/>
          <a:lstStyle>
            <a:lvl1pPr>
              <a:defRPr>
                <a:solidFill>
                  <a:schemeClr val="tx1"/>
                </a:solidFill>
              </a:defRPr>
            </a:lvl1pPr>
          </a:lstStyle>
          <a:p>
            <a:pPr>
              <a:defRPr/>
            </a:pPr>
            <a:endParaRPr lang="cs-CZ"/>
          </a:p>
        </p:txBody>
      </p:sp>
      <p:sp>
        <p:nvSpPr>
          <p:cNvPr id="25" name="Slide Number Placeholder 4"/>
          <p:cNvSpPr>
            <a:spLocks noGrp="1"/>
          </p:cNvSpPr>
          <p:nvPr>
            <p:ph type="sldNum" sz="quarter" idx="29"/>
          </p:nvPr>
        </p:nvSpPr>
        <p:spPr/>
        <p:txBody>
          <a:bodyPr/>
          <a:lstStyle>
            <a:lvl1pPr>
              <a:defRPr>
                <a:solidFill>
                  <a:schemeClr val="tx1"/>
                </a:solidFill>
              </a:defRPr>
            </a:lvl1pPr>
          </a:lstStyle>
          <a:p>
            <a:pPr>
              <a:defRPr/>
            </a:pPr>
            <a:fld id="{BCC9003E-EA1C-4C5F-A5D4-5B997D428D03}" type="slidenum">
              <a:rPr lang="cs-CZ" smtClean="0"/>
              <a:pPr>
                <a:defRPr/>
              </a:pPr>
              <a:t>‹#›</a:t>
            </a:fld>
            <a:endParaRPr lang="cs-CZ"/>
          </a:p>
        </p:txBody>
      </p:sp>
      <p:sp>
        <p:nvSpPr>
          <p:cNvPr id="30" name="Text Placeholder 6"/>
          <p:cNvSpPr>
            <a:spLocks noGrp="1"/>
          </p:cNvSpPr>
          <p:nvPr>
            <p:ph type="body" sz="quarter" idx="33" hasCustomPrompt="1"/>
          </p:nvPr>
        </p:nvSpPr>
        <p:spPr>
          <a:xfrm>
            <a:off x="1335088" y="5283285"/>
            <a:ext cx="10855324" cy="6543590"/>
          </a:xfrm>
        </p:spPr>
        <p:txBody>
          <a:bodyPr lIns="0" tIns="0" rIns="0" bIns="0">
            <a:noAutofit/>
          </a:bodyPr>
          <a:lstStyle>
            <a:lvl1pPr marL="0" indent="0">
              <a:lnSpc>
                <a:spcPct val="150000"/>
              </a:lnSpc>
              <a:buNone/>
              <a:defRPr sz="3200">
                <a:solidFill>
                  <a:schemeClr val="tx1"/>
                </a:solidFill>
              </a:defRPr>
            </a:lvl1pPr>
          </a:lstStyle>
          <a:p>
            <a:pPr lvl="0"/>
            <a:r>
              <a:rPr lang="cs-CZ" dirty="0" smtClean="0"/>
              <a:t>Kliknutím vložíte tex</a:t>
            </a:r>
            <a:r>
              <a:rPr lang="en-GB" dirty="0" smtClean="0"/>
              <a:t>t</a:t>
            </a:r>
            <a:endParaRPr lang="cs-CZ" dirty="0"/>
          </a:p>
        </p:txBody>
      </p:sp>
      <p:sp>
        <p:nvSpPr>
          <p:cNvPr id="31" name="Zástupný symbol pro obrázek 3"/>
          <p:cNvSpPr>
            <a:spLocks noGrp="1"/>
          </p:cNvSpPr>
          <p:nvPr>
            <p:ph type="pic" sz="quarter" idx="21" hasCustomPrompt="1"/>
          </p:nvPr>
        </p:nvSpPr>
        <p:spPr>
          <a:xfrm>
            <a:off x="12801600" y="3224213"/>
            <a:ext cx="9615487" cy="8602662"/>
          </a:xfrm>
        </p:spPr>
        <p:txBody>
          <a:bodyPr/>
          <a:lstStyle>
            <a:lvl1pPr marL="0" indent="0">
              <a:buNone/>
              <a:defRPr>
                <a:solidFill>
                  <a:schemeClr val="tx1"/>
                </a:solidFill>
              </a:defRPr>
            </a:lvl1pPr>
          </a:lstStyle>
          <a:p>
            <a:r>
              <a:rPr lang="cs-CZ" dirty="0" smtClean="0"/>
              <a:t>Místo pro obrázek</a:t>
            </a:r>
            <a:endParaRPr lang="cs-CZ" dirty="0"/>
          </a:p>
        </p:txBody>
      </p:sp>
    </p:spTree>
    <p:extLst>
      <p:ext uri="{BB962C8B-B14F-4D97-AF65-F5344CB8AC3E}">
        <p14:creationId xmlns:p14="http://schemas.microsoft.com/office/powerpoint/2010/main" val="2283209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1676291" y="730251"/>
            <a:ext cx="21029831" cy="2651126"/>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1676291" y="3651250"/>
            <a:ext cx="21029831" cy="8702676"/>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1676291" y="12712701"/>
            <a:ext cx="5486043" cy="730250"/>
          </a:xfrm>
          <a:prstGeom prst="rect">
            <a:avLst/>
          </a:prstGeom>
        </p:spPr>
        <p:txBody>
          <a:bodyPr vert="horz" lIns="91440" tIns="45720" rIns="91440" bIns="45720" rtlCol="0" anchor="ctr"/>
          <a:lstStyle>
            <a:lvl1pPr algn="l">
              <a:defRPr sz="2400">
                <a:solidFill>
                  <a:schemeClr val="tx1">
                    <a:tint val="75000"/>
                  </a:schemeClr>
                </a:solidFill>
              </a:defRPr>
            </a:lvl1pPr>
          </a:lstStyle>
          <a:p>
            <a:pPr>
              <a:defRPr/>
            </a:pPr>
            <a:fld id="{D56493F8-A359-40A0-A030-74B5376A2BB4}" type="datetime1">
              <a:rPr lang="cs-CZ" smtClean="0"/>
              <a:t>09.05.2022</a:t>
            </a:fld>
            <a:endParaRPr lang="cs-CZ"/>
          </a:p>
        </p:txBody>
      </p:sp>
      <p:sp>
        <p:nvSpPr>
          <p:cNvPr id="5" name="Zástupný symbol pro zápatí 4"/>
          <p:cNvSpPr>
            <a:spLocks noGrp="1"/>
          </p:cNvSpPr>
          <p:nvPr>
            <p:ph type="ftr" sz="quarter" idx="3"/>
          </p:nvPr>
        </p:nvSpPr>
        <p:spPr>
          <a:xfrm>
            <a:off x="8076675" y="12712701"/>
            <a:ext cx="8229064"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pPr>
              <a:defRPr/>
            </a:pPr>
            <a:endParaRPr lang="cs-CZ"/>
          </a:p>
        </p:txBody>
      </p:sp>
      <p:sp>
        <p:nvSpPr>
          <p:cNvPr id="6" name="Zástupný symbol pro číslo snímku 5"/>
          <p:cNvSpPr>
            <a:spLocks noGrp="1"/>
          </p:cNvSpPr>
          <p:nvPr>
            <p:ph type="sldNum" sz="quarter" idx="4"/>
          </p:nvPr>
        </p:nvSpPr>
        <p:spPr>
          <a:xfrm>
            <a:off x="17220079" y="12712701"/>
            <a:ext cx="5486043" cy="730250"/>
          </a:xfrm>
          <a:prstGeom prst="rect">
            <a:avLst/>
          </a:prstGeom>
        </p:spPr>
        <p:txBody>
          <a:bodyPr vert="horz" lIns="91440" tIns="45720" rIns="91440" bIns="45720" rtlCol="0" anchor="ctr"/>
          <a:lstStyle>
            <a:lvl1pPr algn="r">
              <a:defRPr sz="2400">
                <a:solidFill>
                  <a:schemeClr val="tx1">
                    <a:tint val="75000"/>
                  </a:schemeClr>
                </a:solidFill>
              </a:defRPr>
            </a:lvl1pPr>
          </a:lstStyle>
          <a:p>
            <a:pPr>
              <a:defRPr/>
            </a:pPr>
            <a:fld id="{B1FE15A8-BF6C-43C8-BA22-05B4F8D130EF}" type="slidenum">
              <a:rPr lang="cs-CZ" smtClean="0"/>
              <a:pPr>
                <a:defRPr/>
              </a:pPr>
              <a:t>‹#›</a:t>
            </a:fld>
            <a:endParaRPr lang="cs-CZ"/>
          </a:p>
        </p:txBody>
      </p:sp>
    </p:spTree>
    <p:extLst>
      <p:ext uri="{BB962C8B-B14F-4D97-AF65-F5344CB8AC3E}">
        <p14:creationId xmlns:p14="http://schemas.microsoft.com/office/powerpoint/2010/main" val="713558747"/>
      </p:ext>
    </p:extLst>
  </p:cSld>
  <p:clrMap bg1="dk1" tx1="lt1" bg2="dk2" tx2="lt2" accent1="accent1" accent2="accent2" accent3="accent3" accent4="accent4" accent5="accent5" accent6="accent6" hlink="hlink" folHlink="folHlink"/>
  <p:sldLayoutIdLst>
    <p:sldLayoutId id="2147483972" r:id="rId1"/>
    <p:sldLayoutId id="2147483973" r:id="rId2"/>
    <p:sldLayoutId id="2147483977" r:id="rId3"/>
    <p:sldLayoutId id="2147483989" r:id="rId4"/>
    <p:sldLayoutId id="2147483955" r:id="rId5"/>
  </p:sldLayoutIdLst>
  <p:hf hdr="0"/>
  <p:txStyles>
    <p:titleStyle>
      <a:lvl1pPr algn="l" defTabSz="1828709" rtl="0" eaLnBrk="1" latinLnBrk="0" hangingPunct="1">
        <a:lnSpc>
          <a:spcPct val="90000"/>
        </a:lnSpc>
        <a:spcBef>
          <a:spcPct val="0"/>
        </a:spcBef>
        <a:buNone/>
        <a:defRPr sz="88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57177" indent="-457177" algn="l" defTabSz="1828709"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531" indent="-457177" algn="l" defTabSz="1828709"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5886" indent="-457177" algn="l" defTabSz="1828709"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240"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594"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8949"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303"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7657"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011" indent="-457177" algn="l" defTabSz="1828709"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cs-CZ"/>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mfcr.cz/cs/aktualne/tiskove-zpravy/2019/ministerstvo-financi-predstavilo-koncepc-34656/"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eur-lex.europa.eu/legal-content/CS/ALL/?uri=CELEX:32020R0852" TargetMode="External"/><Relationship Id="rId7" Type="http://schemas.openxmlformats.org/officeDocument/2006/relationships/hyperlink" Target="https://eur-lex.europa.eu/legal-content/CS/TXT/?uri=CELEX:32021L1269"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eur-lex.europa.eu/legal-content/EN/TXT/?uri=CELEX%3A32021R1253" TargetMode="External"/><Relationship Id="rId5" Type="http://schemas.openxmlformats.org/officeDocument/2006/relationships/hyperlink" Target="https://eur-lex.europa.eu/legal-content/CS/ALL/?uri=CELEX:32021R1255" TargetMode="External"/><Relationship Id="rId4" Type="http://schemas.openxmlformats.org/officeDocument/2006/relationships/hyperlink" Target="https://eur-lex.europa.eu/legal-content/EN/TXT/?uri=CELEX:02019R2088-20200712"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linkedin.com/company/303415/" TargetMode="External"/><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hyperlink" Target="https://www.facebook.com/CeskaNarodniBanka/" TargetMode="External"/><Relationship Id="rId1" Type="http://schemas.openxmlformats.org/officeDocument/2006/relationships/slideLayout" Target="../slideLayouts/slideLayout4.xml"/><Relationship Id="rId6" Type="http://schemas.openxmlformats.org/officeDocument/2006/relationships/hyperlink" Target="https://www.youtube.com/user/CNBcz" TargetMode="External"/><Relationship Id="rId5" Type="http://schemas.openxmlformats.org/officeDocument/2006/relationships/image" Target="../media/image5.png"/><Relationship Id="rId10" Type="http://schemas.openxmlformats.org/officeDocument/2006/relationships/image" Target="../media/image8.png"/><Relationship Id="rId4" Type="http://schemas.openxmlformats.org/officeDocument/2006/relationships/hyperlink" Target="https://twitter.com/cnb_cz"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Placeholder 27"/>
          <p:cNvSpPr>
            <a:spLocks noGrp="1"/>
          </p:cNvSpPr>
          <p:nvPr>
            <p:ph type="body" sz="quarter" idx="13"/>
          </p:nvPr>
        </p:nvSpPr>
        <p:spPr>
          <a:xfrm>
            <a:off x="4048304" y="9187951"/>
            <a:ext cx="15916404" cy="625098"/>
          </a:xfrm>
        </p:spPr>
        <p:txBody>
          <a:bodyPr/>
          <a:lstStyle/>
          <a:p>
            <a:r>
              <a:rPr lang="cs-CZ" b="1" dirty="0" smtClean="0"/>
              <a:t>Aleš Smutný</a:t>
            </a:r>
            <a:endParaRPr lang="cs-CZ" b="1" dirty="0"/>
          </a:p>
        </p:txBody>
      </p:sp>
      <p:sp>
        <p:nvSpPr>
          <p:cNvPr id="29" name="Text Placeholder 28"/>
          <p:cNvSpPr>
            <a:spLocks noGrp="1"/>
          </p:cNvSpPr>
          <p:nvPr>
            <p:ph type="body" sz="quarter" idx="14"/>
          </p:nvPr>
        </p:nvSpPr>
        <p:spPr>
          <a:xfrm>
            <a:off x="4048304" y="9906415"/>
            <a:ext cx="15929104" cy="625098"/>
          </a:xfrm>
        </p:spPr>
        <p:txBody>
          <a:bodyPr/>
          <a:lstStyle/>
          <a:p>
            <a:r>
              <a:rPr lang="cs-CZ" dirty="0"/>
              <a:t>ř</a:t>
            </a:r>
            <a:r>
              <a:rPr lang="cs-CZ" dirty="0" smtClean="0"/>
              <a:t>editel odboru regulace finančního trhu II</a:t>
            </a:r>
            <a:endParaRPr lang="cs-CZ" dirty="0"/>
          </a:p>
        </p:txBody>
      </p:sp>
      <p:sp>
        <p:nvSpPr>
          <p:cNvPr id="11" name="Zástupný symbol pro datum 10"/>
          <p:cNvSpPr>
            <a:spLocks noGrp="1"/>
          </p:cNvSpPr>
          <p:nvPr>
            <p:ph type="dt" sz="half" idx="15"/>
          </p:nvPr>
        </p:nvSpPr>
        <p:spPr/>
        <p:txBody>
          <a:bodyPr/>
          <a:lstStyle/>
          <a:p>
            <a:r>
              <a:rPr lang="cs-CZ" dirty="0" smtClean="0"/>
              <a:t>10.05.2022</a:t>
            </a:r>
            <a:endParaRPr lang="cs-CZ" dirty="0"/>
          </a:p>
        </p:txBody>
      </p:sp>
      <p:sp>
        <p:nvSpPr>
          <p:cNvPr id="12" name="Zástupný symbol pro zápatí 11"/>
          <p:cNvSpPr>
            <a:spLocks noGrp="1"/>
          </p:cNvSpPr>
          <p:nvPr>
            <p:ph type="ftr" sz="quarter" idx="16"/>
          </p:nvPr>
        </p:nvSpPr>
        <p:spPr/>
        <p:txBody>
          <a:bodyPr/>
          <a:lstStyle/>
          <a:p>
            <a:endParaRPr lang="cs-CZ" dirty="0"/>
          </a:p>
        </p:txBody>
      </p:sp>
      <p:sp>
        <p:nvSpPr>
          <p:cNvPr id="30" name="Text Placeholder 29"/>
          <p:cNvSpPr>
            <a:spLocks noGrp="1"/>
          </p:cNvSpPr>
          <p:nvPr>
            <p:ph type="body" sz="quarter" idx="18"/>
          </p:nvPr>
        </p:nvSpPr>
        <p:spPr>
          <a:xfrm>
            <a:off x="1335088" y="3230562"/>
            <a:ext cx="20000117" cy="5744996"/>
          </a:xfrm>
        </p:spPr>
        <p:txBody>
          <a:bodyPr/>
          <a:lstStyle/>
          <a:p>
            <a:r>
              <a:rPr lang="cs-CZ" dirty="0" smtClean="0"/>
              <a:t>Aktuální otázky fondové regulace v ČR</a:t>
            </a:r>
            <a:endParaRPr lang="cs-CZ" dirty="0"/>
          </a:p>
        </p:txBody>
      </p:sp>
      <p:sp>
        <p:nvSpPr>
          <p:cNvPr id="31" name="Text Placeholder 30"/>
          <p:cNvSpPr>
            <a:spLocks noGrp="1"/>
          </p:cNvSpPr>
          <p:nvPr>
            <p:ph type="body" sz="quarter" idx="19"/>
          </p:nvPr>
        </p:nvSpPr>
        <p:spPr>
          <a:xfrm>
            <a:off x="4048304" y="10645199"/>
            <a:ext cx="15929104" cy="625098"/>
          </a:xfrm>
        </p:spPr>
        <p:txBody>
          <a:bodyPr/>
          <a:lstStyle/>
          <a:p>
            <a:r>
              <a:rPr lang="cs-CZ" dirty="0" smtClean="0"/>
              <a:t>Česká národní banka</a:t>
            </a:r>
            <a:endParaRPr lang="cs-CZ" dirty="0"/>
          </a:p>
          <a:p>
            <a:endParaRPr lang="cs-CZ" dirty="0"/>
          </a:p>
        </p:txBody>
      </p:sp>
    </p:spTree>
    <p:extLst>
      <p:ext uri="{BB962C8B-B14F-4D97-AF65-F5344CB8AC3E}">
        <p14:creationId xmlns:p14="http://schemas.microsoft.com/office/powerpoint/2010/main" val="335338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p:txBody>
          <a:bodyPr/>
          <a:lstStyle/>
          <a:p>
            <a:pPr eaLnBrk="1" hangingPunct="1"/>
            <a:r>
              <a:rPr lang="en-US" altLang="cs-CZ" dirty="0" err="1" smtClean="0"/>
              <a:t>Obsah</a:t>
            </a:r>
            <a:r>
              <a:rPr lang="en-US" altLang="cs-CZ" dirty="0" smtClean="0"/>
              <a:t> pre</a:t>
            </a:r>
            <a:r>
              <a:rPr lang="cs-CZ" altLang="cs-CZ" dirty="0" err="1" smtClean="0"/>
              <a:t>zentace</a:t>
            </a:r>
            <a:endParaRPr lang="cs-CZ" altLang="cs-CZ" dirty="0" smtClean="0"/>
          </a:p>
        </p:txBody>
      </p:sp>
      <p:sp>
        <p:nvSpPr>
          <p:cNvPr id="21507" name="Text Placeholder 7"/>
          <p:cNvSpPr>
            <a:spLocks noGrp="1"/>
          </p:cNvSpPr>
          <p:nvPr>
            <p:ph type="body" sz="quarter" idx="13"/>
          </p:nvPr>
        </p:nvSpPr>
        <p:spPr>
          <a:xfrm>
            <a:off x="1335088" y="5289945"/>
            <a:ext cx="14970650" cy="6549958"/>
          </a:xfrm>
        </p:spPr>
        <p:txBody>
          <a:bodyPr/>
          <a:lstStyle/>
          <a:p>
            <a:pPr marL="514350" indent="-514350" eaLnBrk="1" hangingPunct="1">
              <a:buAutoNum type="arabicPeriod"/>
            </a:pPr>
            <a:r>
              <a:rPr lang="cs-CZ" altLang="cs-CZ" dirty="0" smtClean="0">
                <a:solidFill>
                  <a:srgbClr val="2426A9"/>
                </a:solidFill>
              </a:rPr>
              <a:t>Změny regulace kapitálového trhu</a:t>
            </a:r>
          </a:p>
          <a:p>
            <a:pPr eaLnBrk="1" hangingPunct="1"/>
            <a:r>
              <a:rPr lang="cs-CZ" altLang="cs-CZ" dirty="0" smtClean="0"/>
              <a:t>	</a:t>
            </a:r>
            <a:r>
              <a:rPr lang="en-US" altLang="cs-CZ" dirty="0" smtClean="0"/>
              <a:t>1.1 </a:t>
            </a:r>
            <a:r>
              <a:rPr lang="cs-CZ" altLang="cs-CZ" dirty="0" smtClean="0"/>
              <a:t>CMU novela</a:t>
            </a:r>
          </a:p>
          <a:p>
            <a:pPr eaLnBrk="1" hangingPunct="1"/>
            <a:r>
              <a:rPr lang="cs-CZ" altLang="cs-CZ" dirty="0" smtClean="0"/>
              <a:t>	</a:t>
            </a:r>
            <a:r>
              <a:rPr lang="en-US" altLang="cs-CZ" dirty="0" smtClean="0"/>
              <a:t>1.2 </a:t>
            </a:r>
            <a:r>
              <a:rPr lang="cs-CZ" altLang="cs-CZ" dirty="0" smtClean="0"/>
              <a:t>PEPP</a:t>
            </a:r>
          </a:p>
          <a:p>
            <a:pPr eaLnBrk="1" hangingPunct="1"/>
            <a:r>
              <a:rPr lang="cs-CZ" altLang="cs-CZ" dirty="0" smtClean="0"/>
              <a:t>	</a:t>
            </a:r>
            <a:r>
              <a:rPr lang="en-US" altLang="cs-CZ" dirty="0" smtClean="0"/>
              <a:t>1.3 </a:t>
            </a:r>
            <a:r>
              <a:rPr lang="cs-CZ" altLang="cs-CZ" dirty="0" smtClean="0"/>
              <a:t>Rozvoj kapitálového trhu (?)</a:t>
            </a:r>
          </a:p>
          <a:p>
            <a:pPr eaLnBrk="1" hangingPunct="1"/>
            <a:r>
              <a:rPr lang="cs-CZ" altLang="cs-CZ" dirty="0" smtClean="0"/>
              <a:t>	1.4. Vyhlášky ČNB</a:t>
            </a:r>
          </a:p>
          <a:p>
            <a:pPr eaLnBrk="1" hangingPunct="1"/>
            <a:r>
              <a:rPr lang="en-US" altLang="cs-CZ" dirty="0" smtClean="0">
                <a:solidFill>
                  <a:srgbClr val="2426A9"/>
                </a:solidFill>
              </a:rPr>
              <a:t>2. </a:t>
            </a:r>
            <a:r>
              <a:rPr lang="cs-CZ" altLang="cs-CZ" dirty="0" smtClean="0">
                <a:solidFill>
                  <a:srgbClr val="2426A9"/>
                </a:solidFill>
              </a:rPr>
              <a:t>Výkladová stanoviska</a:t>
            </a:r>
          </a:p>
          <a:p>
            <a:pPr eaLnBrk="1" hangingPunct="1"/>
            <a:r>
              <a:rPr lang="cs-CZ" altLang="cs-CZ" dirty="0" smtClean="0">
                <a:solidFill>
                  <a:srgbClr val="2426A9"/>
                </a:solidFill>
              </a:rPr>
              <a:t>3. Správce podle čl. 3 odst. 2 AIFMD</a:t>
            </a:r>
          </a:p>
          <a:p>
            <a:pPr eaLnBrk="1" hangingPunct="1"/>
            <a:r>
              <a:rPr lang="cs-CZ" altLang="cs-CZ" dirty="0" smtClean="0">
                <a:solidFill>
                  <a:srgbClr val="2426A9"/>
                </a:solidFill>
              </a:rPr>
              <a:t>4. ESG</a:t>
            </a:r>
          </a:p>
        </p:txBody>
      </p:sp>
      <p:sp>
        <p:nvSpPr>
          <p:cNvPr id="21508" name="Zástupný symbol pro text 6"/>
          <p:cNvSpPr>
            <a:spLocks noGrp="1"/>
          </p:cNvSpPr>
          <p:nvPr>
            <p:ph type="body" sz="quarter" idx="14"/>
          </p:nvPr>
        </p:nvSpPr>
        <p:spPr>
          <a:xfrm>
            <a:off x="14898414" y="5289945"/>
            <a:ext cx="2536770" cy="6536930"/>
          </a:xfrm>
        </p:spPr>
        <p:txBody>
          <a:bodyPr/>
          <a:lstStyle/>
          <a:p>
            <a:pPr algn="l" eaLnBrk="1" hangingPunct="1"/>
            <a:r>
              <a:rPr lang="cs-CZ" altLang="cs-CZ" dirty="0" smtClean="0"/>
              <a:t>3</a:t>
            </a:r>
            <a:endParaRPr lang="en-US" altLang="cs-CZ" dirty="0" smtClean="0"/>
          </a:p>
          <a:p>
            <a:pPr algn="l" eaLnBrk="1" hangingPunct="1"/>
            <a:r>
              <a:rPr lang="en-US" altLang="cs-CZ" dirty="0" smtClean="0"/>
              <a:t>4</a:t>
            </a:r>
          </a:p>
          <a:p>
            <a:pPr algn="l" eaLnBrk="1" hangingPunct="1"/>
            <a:r>
              <a:rPr lang="cs-CZ" altLang="cs-CZ" dirty="0" smtClean="0"/>
              <a:t>4</a:t>
            </a:r>
            <a:endParaRPr lang="en-US" altLang="cs-CZ" dirty="0" smtClean="0"/>
          </a:p>
          <a:p>
            <a:pPr algn="l" eaLnBrk="1" hangingPunct="1"/>
            <a:r>
              <a:rPr lang="cs-CZ" altLang="cs-CZ" dirty="0" smtClean="0"/>
              <a:t>5</a:t>
            </a:r>
            <a:endParaRPr lang="en-US" altLang="cs-CZ" dirty="0" smtClean="0"/>
          </a:p>
          <a:p>
            <a:pPr algn="l" eaLnBrk="1" hangingPunct="1"/>
            <a:r>
              <a:rPr lang="cs-CZ" altLang="cs-CZ" dirty="0" smtClean="0"/>
              <a:t>6</a:t>
            </a:r>
            <a:endParaRPr lang="en-US" altLang="cs-CZ" dirty="0" smtClean="0"/>
          </a:p>
          <a:p>
            <a:pPr algn="l" eaLnBrk="1" hangingPunct="1"/>
            <a:r>
              <a:rPr lang="cs-CZ" altLang="cs-CZ" dirty="0"/>
              <a:t>7</a:t>
            </a:r>
            <a:endParaRPr lang="en-US" altLang="cs-CZ" dirty="0" smtClean="0"/>
          </a:p>
          <a:p>
            <a:pPr algn="l" eaLnBrk="1" hangingPunct="1"/>
            <a:r>
              <a:rPr lang="cs-CZ" altLang="cs-CZ" dirty="0" smtClean="0"/>
              <a:t>8, 9</a:t>
            </a:r>
            <a:endParaRPr lang="en-US" altLang="cs-CZ" dirty="0" smtClean="0"/>
          </a:p>
          <a:p>
            <a:pPr algn="l" eaLnBrk="1" hangingPunct="1"/>
            <a:r>
              <a:rPr lang="cs-CZ" altLang="cs-CZ" dirty="0" smtClean="0"/>
              <a:t>10</a:t>
            </a:r>
          </a:p>
          <a:p>
            <a:pPr algn="l" eaLnBrk="1" hangingPunct="1"/>
            <a:endParaRPr lang="cs-CZ" altLang="cs-CZ"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Změny regulace na kapitálovém trhu</a:t>
            </a:r>
            <a:endParaRPr lang="cs-CZ" b="1" dirty="0"/>
          </a:p>
        </p:txBody>
      </p:sp>
      <p:sp>
        <p:nvSpPr>
          <p:cNvPr id="3" name="Zástupný symbol pro obsah 2"/>
          <p:cNvSpPr>
            <a:spLocks noGrp="1"/>
          </p:cNvSpPr>
          <p:nvPr>
            <p:ph sz="quarter" idx="17"/>
          </p:nvPr>
        </p:nvSpPr>
        <p:spPr>
          <a:xfrm>
            <a:off x="1335088" y="4510774"/>
            <a:ext cx="14970650" cy="6856163"/>
          </a:xfrm>
        </p:spPr>
        <p:txBody>
          <a:bodyPr>
            <a:noAutofit/>
          </a:bodyPr>
          <a:lstStyle/>
          <a:p>
            <a:pPr marL="0" indent="0">
              <a:buNone/>
            </a:pPr>
            <a:r>
              <a:rPr lang="cs-CZ" sz="3600" b="1" dirty="0" smtClean="0">
                <a:solidFill>
                  <a:schemeClr val="bg1"/>
                </a:solidFill>
                <a:latin typeface="+mj-lt"/>
                <a:ea typeface="+mj-ea"/>
                <a:cs typeface="+mj-cs"/>
              </a:rPr>
              <a:t>CMU novela </a:t>
            </a:r>
            <a:r>
              <a:rPr lang="cs-CZ" sz="3200" dirty="0" smtClean="0">
                <a:solidFill>
                  <a:schemeClr val="bg1"/>
                </a:solidFill>
                <a:latin typeface="+mj-lt"/>
                <a:ea typeface="+mj-ea"/>
                <a:cs typeface="+mj-cs"/>
              </a:rPr>
              <a:t>(96/2022 Sb., účinnost </a:t>
            </a:r>
            <a:r>
              <a:rPr lang="cs-CZ" sz="3200" dirty="0" smtClean="0">
                <a:solidFill>
                  <a:schemeClr val="bg1"/>
                </a:solidFill>
                <a:latin typeface="+mj-lt"/>
                <a:ea typeface="+mj-ea"/>
                <a:cs typeface="+mj-cs"/>
              </a:rPr>
              <a:t>od 29</a:t>
            </a:r>
            <a:r>
              <a:rPr lang="cs-CZ" sz="3200" dirty="0">
                <a:solidFill>
                  <a:schemeClr val="bg1"/>
                </a:solidFill>
                <a:latin typeface="+mj-lt"/>
                <a:ea typeface="+mj-ea"/>
                <a:cs typeface="+mj-cs"/>
              </a:rPr>
              <a:t>. 5. 2022</a:t>
            </a:r>
            <a:r>
              <a:rPr lang="cs-CZ" sz="3200" dirty="0" smtClean="0">
                <a:solidFill>
                  <a:schemeClr val="bg1"/>
                </a:solidFill>
                <a:latin typeface="+mj-lt"/>
                <a:ea typeface="+mj-ea"/>
                <a:cs typeface="+mj-cs"/>
              </a:rPr>
              <a:t>). Např.</a:t>
            </a:r>
            <a:endParaRPr lang="cs-CZ" sz="3200" dirty="0">
              <a:solidFill>
                <a:schemeClr val="bg1"/>
              </a:solidFill>
              <a:latin typeface="+mj-lt"/>
              <a:ea typeface="+mj-ea"/>
              <a:cs typeface="+mj-cs"/>
            </a:endParaRPr>
          </a:p>
          <a:p>
            <a:pPr lvl="1">
              <a:spcBef>
                <a:spcPts val="600"/>
              </a:spcBef>
            </a:pPr>
            <a:r>
              <a:rPr lang="cs-CZ" sz="3200" dirty="0" smtClean="0">
                <a:solidFill>
                  <a:schemeClr val="bg1"/>
                </a:solidFill>
                <a:latin typeface="+mj-lt"/>
                <a:ea typeface="+mj-ea"/>
                <a:cs typeface="+mj-cs"/>
              </a:rPr>
              <a:t>Úprava </a:t>
            </a:r>
            <a:r>
              <a:rPr lang="cs-CZ" sz="3200" dirty="0">
                <a:solidFill>
                  <a:schemeClr val="bg1"/>
                </a:solidFill>
                <a:latin typeface="+mj-lt"/>
                <a:ea typeface="+mj-ea"/>
                <a:cs typeface="+mj-cs"/>
              </a:rPr>
              <a:t>obezřetnostních pravidel </a:t>
            </a:r>
            <a:r>
              <a:rPr lang="cs-CZ" sz="3200" dirty="0" smtClean="0">
                <a:solidFill>
                  <a:schemeClr val="bg1"/>
                </a:solidFill>
                <a:latin typeface="+mj-lt"/>
                <a:ea typeface="+mj-ea"/>
                <a:cs typeface="+mj-cs"/>
              </a:rPr>
              <a:t>OCP (IFD/IFR)</a:t>
            </a:r>
          </a:p>
          <a:p>
            <a:pPr lvl="1">
              <a:spcBef>
                <a:spcPts val="600"/>
              </a:spcBef>
            </a:pPr>
            <a:r>
              <a:rPr lang="cs-CZ" sz="3200" dirty="0" smtClean="0">
                <a:solidFill>
                  <a:schemeClr val="bg1"/>
                </a:solidFill>
                <a:latin typeface="+mj-lt"/>
                <a:ea typeface="+mj-ea"/>
                <a:cs typeface="+mj-cs"/>
              </a:rPr>
              <a:t>Přeshraniční </a:t>
            </a:r>
            <a:r>
              <a:rPr lang="cs-CZ" sz="3200" dirty="0">
                <a:solidFill>
                  <a:schemeClr val="bg1"/>
                </a:solidFill>
                <a:latin typeface="+mj-lt"/>
                <a:ea typeface="+mj-ea"/>
                <a:cs typeface="+mj-cs"/>
              </a:rPr>
              <a:t>nabízení </a:t>
            </a:r>
            <a:r>
              <a:rPr lang="cs-CZ" sz="3200" dirty="0" smtClean="0">
                <a:solidFill>
                  <a:schemeClr val="bg1"/>
                </a:solidFill>
                <a:latin typeface="+mj-lt"/>
                <a:ea typeface="+mj-ea"/>
                <a:cs typeface="+mj-cs"/>
              </a:rPr>
              <a:t>fondů </a:t>
            </a:r>
            <a:r>
              <a:rPr lang="cs-CZ" sz="3200" i="1" dirty="0" smtClean="0">
                <a:solidFill>
                  <a:schemeClr val="bg1"/>
                </a:solidFill>
                <a:latin typeface="+mj-lt"/>
                <a:ea typeface="+mj-ea"/>
                <a:cs typeface="+mj-cs"/>
              </a:rPr>
              <a:t>(</a:t>
            </a:r>
            <a:r>
              <a:rPr lang="cs-CZ" sz="3200" i="1" strike="sngStrike" dirty="0" smtClean="0">
                <a:solidFill>
                  <a:schemeClr val="bg1"/>
                </a:solidFill>
                <a:latin typeface="+mj-lt"/>
                <a:ea typeface="+mj-ea"/>
                <a:cs typeface="+mj-cs"/>
              </a:rPr>
              <a:t>kontaktní místo</a:t>
            </a:r>
            <a:r>
              <a:rPr lang="cs-CZ" sz="3200" i="1" dirty="0" smtClean="0">
                <a:solidFill>
                  <a:schemeClr val="bg1"/>
                </a:solidFill>
                <a:latin typeface="+mj-lt"/>
                <a:ea typeface="+mj-ea"/>
                <a:cs typeface="+mj-cs"/>
              </a:rPr>
              <a:t>, poplatky, </a:t>
            </a:r>
            <a:r>
              <a:rPr lang="cs-CZ" sz="3200" i="1" dirty="0" err="1" smtClean="0">
                <a:solidFill>
                  <a:schemeClr val="bg1"/>
                </a:solidFill>
                <a:latin typeface="+mj-lt"/>
                <a:ea typeface="+mj-ea"/>
                <a:cs typeface="+mj-cs"/>
              </a:rPr>
              <a:t>prenotifikace</a:t>
            </a:r>
            <a:r>
              <a:rPr lang="cs-CZ" sz="3200" i="1" dirty="0" smtClean="0">
                <a:solidFill>
                  <a:schemeClr val="bg1"/>
                </a:solidFill>
                <a:latin typeface="+mj-lt"/>
                <a:ea typeface="+mj-ea"/>
                <a:cs typeface="+mj-cs"/>
              </a:rPr>
              <a:t> AIF)</a:t>
            </a:r>
            <a:r>
              <a:rPr lang="cs-CZ" sz="3200" dirty="0" smtClean="0">
                <a:solidFill>
                  <a:schemeClr val="bg1"/>
                </a:solidFill>
                <a:latin typeface="+mj-lt"/>
                <a:ea typeface="+mj-ea"/>
                <a:cs typeface="+mj-cs"/>
              </a:rPr>
              <a:t> </a:t>
            </a:r>
            <a:endParaRPr lang="cs-CZ" sz="3200" dirty="0">
              <a:solidFill>
                <a:schemeClr val="bg1"/>
              </a:solidFill>
              <a:latin typeface="+mj-lt"/>
              <a:ea typeface="+mj-ea"/>
              <a:cs typeface="+mj-cs"/>
            </a:endParaRPr>
          </a:p>
          <a:p>
            <a:pPr lvl="1">
              <a:spcBef>
                <a:spcPts val="600"/>
              </a:spcBef>
            </a:pPr>
            <a:r>
              <a:rPr lang="cs-CZ" sz="3200" dirty="0">
                <a:solidFill>
                  <a:schemeClr val="bg1"/>
                </a:solidFill>
              </a:rPr>
              <a:t>Adaptace nařízení </a:t>
            </a:r>
            <a:r>
              <a:rPr lang="cs-CZ" sz="3200" dirty="0" smtClean="0">
                <a:solidFill>
                  <a:schemeClr val="bg1"/>
                </a:solidFill>
              </a:rPr>
              <a:t>o </a:t>
            </a:r>
            <a:r>
              <a:rPr lang="cs-CZ" sz="3200" dirty="0" err="1" smtClean="0">
                <a:solidFill>
                  <a:schemeClr val="bg1"/>
                </a:solidFill>
              </a:rPr>
              <a:t>c</a:t>
            </a:r>
            <a:r>
              <a:rPr lang="cs-CZ" sz="3200" dirty="0" err="1" smtClean="0">
                <a:solidFill>
                  <a:schemeClr val="bg1"/>
                </a:solidFill>
                <a:latin typeface="+mj-lt"/>
                <a:ea typeface="+mj-ea"/>
                <a:cs typeface="+mj-cs"/>
              </a:rPr>
              <a:t>rowdfundingu</a:t>
            </a:r>
            <a:r>
              <a:rPr lang="cs-CZ" sz="3200" dirty="0" smtClean="0">
                <a:solidFill>
                  <a:schemeClr val="bg1"/>
                </a:solidFill>
                <a:latin typeface="+mj-lt"/>
                <a:ea typeface="+mj-ea"/>
                <a:cs typeface="+mj-cs"/>
              </a:rPr>
              <a:t> </a:t>
            </a:r>
            <a:r>
              <a:rPr lang="cs-CZ" sz="3200" i="1" dirty="0" smtClean="0">
                <a:solidFill>
                  <a:schemeClr val="bg1"/>
                </a:solidFill>
                <a:latin typeface="+mj-lt"/>
                <a:ea typeface="+mj-ea"/>
                <a:cs typeface="+mj-cs"/>
              </a:rPr>
              <a:t>(působnost ČNB, přestupky)</a:t>
            </a:r>
            <a:endParaRPr lang="cs-CZ" sz="3200" i="1" dirty="0">
              <a:solidFill>
                <a:schemeClr val="bg1"/>
              </a:solidFill>
              <a:latin typeface="+mj-lt"/>
              <a:ea typeface="+mj-ea"/>
              <a:cs typeface="+mj-cs"/>
            </a:endParaRPr>
          </a:p>
          <a:p>
            <a:pPr lvl="1">
              <a:spcBef>
                <a:spcPts val="600"/>
              </a:spcBef>
            </a:pPr>
            <a:r>
              <a:rPr lang="cs-CZ" sz="3200" dirty="0">
                <a:solidFill>
                  <a:schemeClr val="bg1"/>
                </a:solidFill>
                <a:latin typeface="+mj-lt"/>
                <a:ea typeface="+mj-ea"/>
                <a:cs typeface="+mj-cs"/>
              </a:rPr>
              <a:t>Adaptace nařízení o SFDR a </a:t>
            </a:r>
            <a:r>
              <a:rPr lang="cs-CZ" sz="3200" dirty="0" smtClean="0">
                <a:solidFill>
                  <a:schemeClr val="bg1"/>
                </a:solidFill>
                <a:latin typeface="+mj-lt"/>
                <a:ea typeface="+mj-ea"/>
                <a:cs typeface="+mj-cs"/>
              </a:rPr>
              <a:t>taxonomii </a:t>
            </a:r>
            <a:r>
              <a:rPr lang="cs-CZ" sz="3200" i="1" dirty="0" smtClean="0">
                <a:solidFill>
                  <a:schemeClr val="bg1"/>
                </a:solidFill>
                <a:latin typeface="+mj-lt"/>
                <a:ea typeface="+mj-ea"/>
                <a:cs typeface="+mj-cs"/>
              </a:rPr>
              <a:t>(přestupky)</a:t>
            </a:r>
            <a:endParaRPr lang="cs-CZ" sz="3200" i="1" dirty="0">
              <a:solidFill>
                <a:schemeClr val="bg1"/>
              </a:solidFill>
              <a:latin typeface="+mj-lt"/>
              <a:ea typeface="+mj-ea"/>
              <a:cs typeface="+mj-cs"/>
            </a:endParaRPr>
          </a:p>
          <a:p>
            <a:pPr lvl="1">
              <a:spcBef>
                <a:spcPts val="600"/>
              </a:spcBef>
            </a:pPr>
            <a:r>
              <a:rPr lang="cs-CZ" sz="3200" dirty="0" err="1">
                <a:solidFill>
                  <a:schemeClr val="bg1"/>
                </a:solidFill>
                <a:latin typeface="+mj-lt"/>
                <a:ea typeface="+mj-ea"/>
                <a:cs typeface="+mj-cs"/>
              </a:rPr>
              <a:t>Capital</a:t>
            </a:r>
            <a:r>
              <a:rPr lang="cs-CZ" sz="3200" dirty="0">
                <a:solidFill>
                  <a:schemeClr val="bg1"/>
                </a:solidFill>
                <a:latin typeface="+mj-lt"/>
                <a:ea typeface="+mj-ea"/>
                <a:cs typeface="+mj-cs"/>
              </a:rPr>
              <a:t> </a:t>
            </a:r>
            <a:r>
              <a:rPr lang="cs-CZ" sz="3200" dirty="0" err="1">
                <a:solidFill>
                  <a:schemeClr val="bg1"/>
                </a:solidFill>
                <a:latin typeface="+mj-lt"/>
                <a:ea typeface="+mj-ea"/>
                <a:cs typeface="+mj-cs"/>
              </a:rPr>
              <a:t>Markets</a:t>
            </a:r>
            <a:r>
              <a:rPr lang="cs-CZ" sz="3200" dirty="0">
                <a:solidFill>
                  <a:schemeClr val="bg1"/>
                </a:solidFill>
                <a:latin typeface="+mj-lt"/>
                <a:ea typeface="+mj-ea"/>
                <a:cs typeface="+mj-cs"/>
              </a:rPr>
              <a:t> </a:t>
            </a:r>
            <a:r>
              <a:rPr lang="cs-CZ" sz="3200" dirty="0" err="1">
                <a:solidFill>
                  <a:schemeClr val="bg1"/>
                </a:solidFill>
                <a:latin typeface="+mj-lt"/>
                <a:ea typeface="+mj-ea"/>
                <a:cs typeface="+mj-cs"/>
              </a:rPr>
              <a:t>Recovery</a:t>
            </a:r>
            <a:r>
              <a:rPr lang="cs-CZ" sz="3200" dirty="0">
                <a:solidFill>
                  <a:schemeClr val="bg1"/>
                </a:solidFill>
                <a:latin typeface="+mj-lt"/>
                <a:ea typeface="+mj-ea"/>
                <a:cs typeface="+mj-cs"/>
              </a:rPr>
              <a:t> </a:t>
            </a:r>
            <a:r>
              <a:rPr lang="cs-CZ" sz="3200" dirty="0" err="1" smtClean="0">
                <a:solidFill>
                  <a:schemeClr val="bg1"/>
                </a:solidFill>
                <a:latin typeface="+mj-lt"/>
                <a:ea typeface="+mj-ea"/>
                <a:cs typeface="+mj-cs"/>
              </a:rPr>
              <a:t>Package</a:t>
            </a:r>
            <a:r>
              <a:rPr lang="cs-CZ" sz="3200" dirty="0" smtClean="0">
                <a:solidFill>
                  <a:schemeClr val="bg1"/>
                </a:solidFill>
                <a:latin typeface="+mj-lt"/>
                <a:ea typeface="+mj-ea"/>
                <a:cs typeface="+mj-cs"/>
              </a:rPr>
              <a:t> </a:t>
            </a:r>
            <a:r>
              <a:rPr lang="cs-CZ" sz="3200" i="1" dirty="0" smtClean="0">
                <a:solidFill>
                  <a:schemeClr val="bg1"/>
                </a:solidFill>
                <a:latin typeface="+mj-lt"/>
                <a:ea typeface="+mj-ea"/>
                <a:cs typeface="+mj-cs"/>
              </a:rPr>
              <a:t>(malé úlevy, ale výslovně </a:t>
            </a:r>
            <a:r>
              <a:rPr lang="cs-CZ" sz="3200" i="1" dirty="0" err="1" smtClean="0">
                <a:solidFill>
                  <a:schemeClr val="bg1"/>
                </a:solidFill>
                <a:latin typeface="+mj-lt"/>
                <a:ea typeface="+mj-ea"/>
                <a:cs typeface="+mj-cs"/>
              </a:rPr>
              <a:t>switching</a:t>
            </a:r>
            <a:r>
              <a:rPr lang="cs-CZ" sz="3200" i="1" dirty="0" smtClean="0">
                <a:solidFill>
                  <a:schemeClr val="bg1"/>
                </a:solidFill>
                <a:latin typeface="+mj-lt"/>
                <a:ea typeface="+mj-ea"/>
                <a:cs typeface="+mj-cs"/>
              </a:rPr>
              <a:t>)</a:t>
            </a:r>
            <a:r>
              <a:rPr lang="cs-CZ" sz="3200" dirty="0" smtClean="0">
                <a:solidFill>
                  <a:schemeClr val="bg1"/>
                </a:solidFill>
                <a:latin typeface="+mj-lt"/>
                <a:ea typeface="+mj-ea"/>
                <a:cs typeface="+mj-cs"/>
              </a:rPr>
              <a:t> </a:t>
            </a:r>
            <a:endParaRPr lang="cs-CZ" sz="3200" dirty="0">
              <a:solidFill>
                <a:schemeClr val="bg1"/>
              </a:solidFill>
              <a:latin typeface="+mj-lt"/>
              <a:ea typeface="+mj-ea"/>
              <a:cs typeface="+mj-cs"/>
            </a:endParaRPr>
          </a:p>
          <a:p>
            <a:pPr marL="0" indent="0">
              <a:buNone/>
            </a:pPr>
            <a:r>
              <a:rPr lang="cs-CZ" sz="3600" b="1" dirty="0" smtClean="0">
                <a:solidFill>
                  <a:schemeClr val="bg1"/>
                </a:solidFill>
                <a:latin typeface="+mj-lt"/>
                <a:ea typeface="+mj-ea"/>
                <a:cs typeface="+mj-cs"/>
              </a:rPr>
              <a:t>PEPP</a:t>
            </a:r>
            <a:r>
              <a:rPr lang="cs-CZ" sz="3600" dirty="0" smtClean="0">
                <a:solidFill>
                  <a:schemeClr val="bg1"/>
                </a:solidFill>
                <a:latin typeface="+mj-lt"/>
                <a:ea typeface="+mj-ea"/>
                <a:cs typeface="+mj-cs"/>
              </a:rPr>
              <a:t>  </a:t>
            </a:r>
            <a:r>
              <a:rPr lang="cs-CZ" sz="3200" dirty="0" smtClean="0">
                <a:solidFill>
                  <a:schemeClr val="bg1"/>
                </a:solidFill>
                <a:latin typeface="+mj-lt"/>
                <a:ea typeface="+mj-ea"/>
                <a:cs typeface="+mj-cs"/>
              </a:rPr>
              <a:t>(91/2022 Sb., </a:t>
            </a:r>
            <a:r>
              <a:rPr lang="cs-CZ" sz="3200" dirty="0" smtClean="0">
                <a:solidFill>
                  <a:schemeClr val="bg1"/>
                </a:solidFill>
              </a:rPr>
              <a:t>účinnost </a:t>
            </a:r>
            <a:r>
              <a:rPr lang="cs-CZ" sz="3200" dirty="0" smtClean="0">
                <a:solidFill>
                  <a:schemeClr val="bg1"/>
                </a:solidFill>
                <a:latin typeface="+mj-lt"/>
                <a:ea typeface="+mj-ea"/>
                <a:cs typeface="+mj-cs"/>
              </a:rPr>
              <a:t>od 11</a:t>
            </a:r>
            <a:r>
              <a:rPr lang="cs-CZ" sz="3200" dirty="0" smtClean="0">
                <a:solidFill>
                  <a:schemeClr val="bg1"/>
                </a:solidFill>
                <a:latin typeface="+mj-lt"/>
                <a:ea typeface="+mj-ea"/>
                <a:cs typeface="+mj-cs"/>
              </a:rPr>
              <a:t>. 5. 2022</a:t>
            </a:r>
            <a:r>
              <a:rPr lang="cs-CZ" sz="3200" dirty="0">
                <a:solidFill>
                  <a:schemeClr val="bg1"/>
                </a:solidFill>
                <a:latin typeface="+mj-lt"/>
                <a:ea typeface="+mj-ea"/>
                <a:cs typeface="+mj-cs"/>
              </a:rPr>
              <a:t>)</a:t>
            </a:r>
          </a:p>
          <a:p>
            <a:pPr lvl="1">
              <a:spcBef>
                <a:spcPts val="600"/>
              </a:spcBef>
            </a:pPr>
            <a:r>
              <a:rPr lang="cs-CZ" sz="3200" dirty="0" smtClean="0">
                <a:solidFill>
                  <a:schemeClr val="bg1"/>
                </a:solidFill>
                <a:latin typeface="+mj-lt"/>
                <a:ea typeface="+mj-ea"/>
                <a:cs typeface="+mj-cs"/>
              </a:rPr>
              <a:t>Adaptace </a:t>
            </a:r>
            <a:r>
              <a:rPr lang="cs-CZ" sz="3200" dirty="0">
                <a:solidFill>
                  <a:schemeClr val="bg1"/>
                </a:solidFill>
                <a:latin typeface="+mj-lt"/>
                <a:ea typeface="+mj-ea"/>
                <a:cs typeface="+mj-cs"/>
              </a:rPr>
              <a:t>nařízení o PEPP </a:t>
            </a:r>
          </a:p>
          <a:p>
            <a:pPr lvl="1">
              <a:spcBef>
                <a:spcPts val="600"/>
              </a:spcBef>
            </a:pPr>
            <a:r>
              <a:rPr lang="cs-CZ" sz="3200" dirty="0">
                <a:solidFill>
                  <a:schemeClr val="bg1"/>
                </a:solidFill>
                <a:latin typeface="+mj-lt"/>
                <a:ea typeface="+mj-ea"/>
                <a:cs typeface="+mj-cs"/>
              </a:rPr>
              <a:t>Zatím malý zájem trhu (1 </a:t>
            </a:r>
            <a:r>
              <a:rPr lang="cs-CZ" sz="3200" dirty="0" smtClean="0">
                <a:solidFill>
                  <a:schemeClr val="bg1"/>
                </a:solidFill>
                <a:latin typeface="+mj-lt"/>
                <a:ea typeface="+mj-ea"/>
                <a:cs typeface="+mj-cs"/>
              </a:rPr>
              <a:t>investiční </a:t>
            </a:r>
            <a:r>
              <a:rPr lang="cs-CZ" sz="3200" dirty="0">
                <a:solidFill>
                  <a:schemeClr val="bg1"/>
                </a:solidFill>
                <a:latin typeface="+mj-lt"/>
                <a:ea typeface="+mj-ea"/>
                <a:cs typeface="+mj-cs"/>
              </a:rPr>
              <a:t>společnost, 1 </a:t>
            </a:r>
            <a:r>
              <a:rPr lang="cs-CZ" sz="3200" dirty="0" smtClean="0">
                <a:solidFill>
                  <a:schemeClr val="bg1"/>
                </a:solidFill>
                <a:latin typeface="+mj-lt"/>
                <a:ea typeface="+mj-ea"/>
                <a:cs typeface="+mj-cs"/>
              </a:rPr>
              <a:t>banka a jen „možná“) </a:t>
            </a:r>
            <a:endParaRPr lang="cs-CZ" sz="3200" dirty="0">
              <a:solidFill>
                <a:schemeClr val="bg1"/>
              </a:solidFill>
              <a:latin typeface="+mj-lt"/>
              <a:ea typeface="+mj-ea"/>
              <a:cs typeface="+mj-cs"/>
            </a:endParaRPr>
          </a:p>
          <a:p>
            <a:endParaRPr lang="cs-CZ" sz="3200" dirty="0">
              <a:solidFill>
                <a:schemeClr val="bg1"/>
              </a:solidFill>
            </a:endParaRPr>
          </a:p>
        </p:txBody>
      </p:sp>
      <p:sp>
        <p:nvSpPr>
          <p:cNvPr id="4" name="Zástupný symbol pro datum 3"/>
          <p:cNvSpPr>
            <a:spLocks noGrp="1"/>
          </p:cNvSpPr>
          <p:nvPr>
            <p:ph type="dt" sz="half" idx="18"/>
          </p:nvPr>
        </p:nvSpPr>
        <p:spPr/>
        <p:txBody>
          <a:bodyPr/>
          <a:lstStyle/>
          <a:p>
            <a:pPr>
              <a:defRPr/>
            </a:pPr>
            <a:fld id="{2137ACE2-A58D-43F6-A311-C2D52AE2DA0B}" type="datetime1">
              <a:rPr lang="cs-CZ" smtClean="0"/>
              <a:t>09.05.2022</a:t>
            </a:fld>
            <a:endParaRPr lang="cs-CZ" dirty="0"/>
          </a:p>
        </p:txBody>
      </p:sp>
      <p:sp>
        <p:nvSpPr>
          <p:cNvPr id="6" name="Zástupný symbol pro číslo snímku 5"/>
          <p:cNvSpPr>
            <a:spLocks noGrp="1"/>
          </p:cNvSpPr>
          <p:nvPr>
            <p:ph type="sldNum" sz="quarter" idx="20"/>
          </p:nvPr>
        </p:nvSpPr>
        <p:spPr/>
        <p:txBody>
          <a:bodyPr/>
          <a:lstStyle/>
          <a:p>
            <a:pPr>
              <a:defRPr/>
            </a:pPr>
            <a:fld id="{735A2C13-FCDF-48EE-9356-C903CCBF465F}" type="slidenum">
              <a:rPr lang="cs-CZ" smtClean="0"/>
              <a:pPr>
                <a:defRPr/>
              </a:pPr>
              <a:t>3</a:t>
            </a:fld>
            <a:endParaRPr lang="cs-CZ"/>
          </a:p>
        </p:txBody>
      </p:sp>
    </p:spTree>
    <p:extLst>
      <p:ext uri="{BB962C8B-B14F-4D97-AF65-F5344CB8AC3E}">
        <p14:creationId xmlns:p14="http://schemas.microsoft.com/office/powerpoint/2010/main" val="914936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Změny regulace na finančním trhu (2)</a:t>
            </a:r>
            <a:endParaRPr lang="cs-CZ" b="1" dirty="0"/>
          </a:p>
        </p:txBody>
      </p:sp>
      <p:sp>
        <p:nvSpPr>
          <p:cNvPr id="3" name="Zástupný symbol pro obsah 2"/>
          <p:cNvSpPr>
            <a:spLocks noGrp="1"/>
          </p:cNvSpPr>
          <p:nvPr>
            <p:ph sz="quarter" idx="17"/>
          </p:nvPr>
        </p:nvSpPr>
        <p:spPr>
          <a:xfrm>
            <a:off x="1317624" y="4416181"/>
            <a:ext cx="14988113" cy="6543590"/>
          </a:xfrm>
        </p:spPr>
        <p:txBody>
          <a:bodyPr>
            <a:normAutofit fontScale="55000" lnSpcReduction="20000"/>
          </a:bodyPr>
          <a:lstStyle/>
          <a:p>
            <a:pPr marL="0" indent="0">
              <a:buNone/>
            </a:pPr>
            <a:r>
              <a:rPr lang="cs-CZ" sz="4800" b="1" dirty="0" smtClean="0">
                <a:solidFill>
                  <a:schemeClr val="bg1"/>
                </a:solidFill>
                <a:latin typeface="+mj-lt"/>
                <a:ea typeface="+mj-ea"/>
                <a:cs typeface="+mj-cs"/>
              </a:rPr>
              <a:t>„Koncepční novela“</a:t>
            </a:r>
            <a:r>
              <a:rPr lang="cs-CZ" sz="4800" dirty="0" smtClean="0">
                <a:solidFill>
                  <a:schemeClr val="bg1"/>
                </a:solidFill>
                <a:latin typeface="+mj-lt"/>
                <a:ea typeface="+mj-ea"/>
                <a:cs typeface="+mj-cs"/>
              </a:rPr>
              <a:t> navazující </a:t>
            </a:r>
            <a:r>
              <a:rPr lang="cs-CZ" sz="4800" dirty="0" smtClean="0">
                <a:solidFill>
                  <a:schemeClr val="bg1"/>
                </a:solidFill>
                <a:latin typeface="+mj-lt"/>
                <a:ea typeface="+mj-ea"/>
                <a:cs typeface="+mj-cs"/>
              </a:rPr>
              <a:t>na minulou vládou schválenou </a:t>
            </a:r>
            <a:r>
              <a:rPr lang="cs-CZ" sz="4800" dirty="0" smtClean="0">
                <a:solidFill>
                  <a:schemeClr val="bg1"/>
                </a:solidFill>
                <a:latin typeface="+mj-lt"/>
                <a:ea typeface="+mj-ea"/>
                <a:cs typeface="+mj-cs"/>
                <a:hlinkClick r:id="rId3"/>
              </a:rPr>
              <a:t>koncepci rozvoje kapitálového trhu</a:t>
            </a:r>
            <a:r>
              <a:rPr lang="cs-CZ" sz="4800" dirty="0" smtClean="0">
                <a:solidFill>
                  <a:schemeClr val="bg1"/>
                </a:solidFill>
                <a:latin typeface="+mj-lt"/>
                <a:ea typeface="+mj-ea"/>
                <a:cs typeface="+mj-cs"/>
              </a:rPr>
              <a:t>  </a:t>
            </a:r>
          </a:p>
          <a:p>
            <a:pPr marL="0" indent="0">
              <a:buNone/>
            </a:pPr>
            <a:r>
              <a:rPr lang="cs-CZ" sz="3900" i="1" dirty="0" smtClean="0">
                <a:solidFill>
                  <a:schemeClr val="bg1"/>
                </a:solidFill>
                <a:latin typeface="+mj-lt"/>
                <a:ea typeface="+mj-ea"/>
                <a:cs typeface="+mj-cs"/>
              </a:rPr>
              <a:t>(v legislativním plánu této vlády s termínem 6.22, ale …)</a:t>
            </a:r>
            <a:endParaRPr lang="cs-CZ" sz="4800" i="1" dirty="0">
              <a:solidFill>
                <a:schemeClr val="bg1"/>
              </a:solidFill>
              <a:latin typeface="+mj-lt"/>
              <a:ea typeface="+mj-ea"/>
              <a:cs typeface="+mj-cs"/>
            </a:endParaRPr>
          </a:p>
          <a:p>
            <a:pPr marL="768058" lvl="1" indent="0">
              <a:buNone/>
            </a:pPr>
            <a:endParaRPr lang="cs-CZ" sz="3000" dirty="0" smtClean="0">
              <a:solidFill>
                <a:schemeClr val="bg1"/>
              </a:solidFill>
              <a:latin typeface="+mj-lt"/>
              <a:ea typeface="+mj-ea"/>
              <a:cs typeface="+mj-cs"/>
            </a:endParaRPr>
          </a:p>
          <a:p>
            <a:pPr marL="768058" lvl="1" indent="0">
              <a:buNone/>
            </a:pPr>
            <a:r>
              <a:rPr lang="cs-CZ" sz="4000" dirty="0" smtClean="0">
                <a:solidFill>
                  <a:schemeClr val="bg1"/>
                </a:solidFill>
                <a:latin typeface="+mj-lt"/>
                <a:ea typeface="+mj-ea"/>
                <a:cs typeface="+mj-cs"/>
              </a:rPr>
              <a:t>Obsah nejistý, původně např.</a:t>
            </a:r>
            <a:r>
              <a:rPr lang="cs-CZ" sz="4000" i="1" dirty="0" smtClean="0">
                <a:solidFill>
                  <a:schemeClr val="bg1"/>
                </a:solidFill>
                <a:latin typeface="+mj-lt"/>
                <a:ea typeface="+mj-ea"/>
                <a:cs typeface="+mj-cs"/>
              </a:rPr>
              <a:t> </a:t>
            </a:r>
            <a:endParaRPr lang="cs-CZ" sz="4000" i="1" dirty="0">
              <a:solidFill>
                <a:schemeClr val="bg1"/>
              </a:solidFill>
              <a:latin typeface="+mj-lt"/>
              <a:ea typeface="+mj-ea"/>
              <a:cs typeface="+mj-cs"/>
            </a:endParaRPr>
          </a:p>
          <a:p>
            <a:pPr lvl="2"/>
            <a:r>
              <a:rPr lang="cs-CZ" dirty="0">
                <a:solidFill>
                  <a:schemeClr val="bg1"/>
                </a:solidFill>
                <a:latin typeface="+mj-lt"/>
                <a:ea typeface="+mj-ea"/>
                <a:cs typeface="+mj-cs"/>
              </a:rPr>
              <a:t>Účet dlouhodobých investic</a:t>
            </a:r>
          </a:p>
          <a:p>
            <a:pPr lvl="2"/>
            <a:r>
              <a:rPr lang="cs-CZ" dirty="0" smtClean="0">
                <a:solidFill>
                  <a:schemeClr val="tx1"/>
                </a:solidFill>
                <a:latin typeface="+mj-lt"/>
                <a:ea typeface="+mj-ea"/>
                <a:cs typeface="+mj-cs"/>
              </a:rPr>
              <a:t>„</a:t>
            </a:r>
            <a:r>
              <a:rPr lang="cs-CZ" dirty="0" err="1" smtClean="0">
                <a:solidFill>
                  <a:schemeClr val="tx1"/>
                </a:solidFill>
                <a:latin typeface="+mj-lt"/>
                <a:ea typeface="+mj-ea"/>
                <a:cs typeface="+mj-cs"/>
              </a:rPr>
              <a:t>Miniprospekt</a:t>
            </a:r>
            <a:r>
              <a:rPr lang="cs-CZ" dirty="0" smtClean="0">
                <a:solidFill>
                  <a:schemeClr val="tx1"/>
                </a:solidFill>
                <a:latin typeface="+mj-lt"/>
                <a:ea typeface="+mj-ea"/>
                <a:cs typeface="+mj-cs"/>
              </a:rPr>
              <a:t>“ a další úpravy v zákoně o dluhopisech </a:t>
            </a:r>
            <a:endParaRPr lang="cs-CZ" dirty="0">
              <a:solidFill>
                <a:schemeClr val="tx1"/>
              </a:solidFill>
              <a:latin typeface="+mj-lt"/>
              <a:ea typeface="+mj-ea"/>
              <a:cs typeface="+mj-cs"/>
            </a:endParaRPr>
          </a:p>
          <a:p>
            <a:pPr lvl="2"/>
            <a:r>
              <a:rPr lang="cs-CZ" dirty="0" smtClean="0">
                <a:solidFill>
                  <a:schemeClr val="bg1"/>
                </a:solidFill>
                <a:latin typeface="+mj-lt"/>
                <a:ea typeface="+mj-ea"/>
                <a:cs typeface="+mj-cs"/>
              </a:rPr>
              <a:t>Zavedení </a:t>
            </a:r>
            <a:r>
              <a:rPr lang="cs-CZ" dirty="0">
                <a:solidFill>
                  <a:schemeClr val="bg1"/>
                </a:solidFill>
                <a:latin typeface="+mj-lt"/>
                <a:ea typeface="+mj-ea"/>
                <a:cs typeface="+mj-cs"/>
              </a:rPr>
              <a:t>podfondů pro KSIL a SICAV</a:t>
            </a:r>
          </a:p>
          <a:p>
            <a:pPr lvl="2"/>
            <a:r>
              <a:rPr lang="cs-CZ" dirty="0">
                <a:solidFill>
                  <a:schemeClr val="bg1"/>
                </a:solidFill>
                <a:latin typeface="+mj-lt"/>
                <a:ea typeface="+mj-ea"/>
                <a:cs typeface="+mj-cs"/>
              </a:rPr>
              <a:t>Zavedení XML formátu pro komunikaci exekutorů s nebankovními </a:t>
            </a:r>
            <a:r>
              <a:rPr lang="cs-CZ" dirty="0" err="1" smtClean="0">
                <a:solidFill>
                  <a:schemeClr val="bg1"/>
                </a:solidFill>
                <a:latin typeface="+mj-lt"/>
                <a:ea typeface="+mj-ea"/>
                <a:cs typeface="+mj-cs"/>
              </a:rPr>
              <a:t>fin</a:t>
            </a:r>
            <a:r>
              <a:rPr lang="cs-CZ" dirty="0" smtClean="0">
                <a:solidFill>
                  <a:schemeClr val="bg1"/>
                </a:solidFill>
                <a:latin typeface="+mj-lt"/>
                <a:ea typeface="+mj-ea"/>
                <a:cs typeface="+mj-cs"/>
              </a:rPr>
              <a:t>. institucemi</a:t>
            </a:r>
            <a:endParaRPr lang="cs-CZ" dirty="0">
              <a:solidFill>
                <a:schemeClr val="bg1"/>
              </a:solidFill>
              <a:latin typeface="+mj-lt"/>
              <a:ea typeface="+mj-ea"/>
              <a:cs typeface="+mj-cs"/>
            </a:endParaRPr>
          </a:p>
          <a:p>
            <a:r>
              <a:rPr lang="cs-CZ" sz="3200" dirty="0" smtClean="0">
                <a:solidFill>
                  <a:schemeClr val="bg1"/>
                </a:solidFill>
              </a:rPr>
              <a:t>z </a:t>
            </a:r>
            <a:r>
              <a:rPr lang="cs-CZ" sz="3200" dirty="0" smtClean="0">
                <a:solidFill>
                  <a:schemeClr val="bg1"/>
                </a:solidFill>
              </a:rPr>
              <a:t>koncepce (2019): „</a:t>
            </a:r>
            <a:r>
              <a:rPr lang="cs-CZ" sz="3200" i="1" dirty="0" smtClean="0">
                <a:solidFill>
                  <a:schemeClr val="bg1"/>
                </a:solidFill>
              </a:rPr>
              <a:t>…kapitálový </a:t>
            </a:r>
            <a:r>
              <a:rPr lang="cs-CZ" sz="3200" i="1" dirty="0">
                <a:solidFill>
                  <a:schemeClr val="bg1"/>
                </a:solidFill>
              </a:rPr>
              <a:t>trh v </a:t>
            </a:r>
            <a:r>
              <a:rPr lang="cs-CZ" sz="3200" i="1" dirty="0" smtClean="0">
                <a:solidFill>
                  <a:schemeClr val="bg1"/>
                </a:solidFill>
              </a:rPr>
              <a:t>ČR v </a:t>
            </a:r>
            <a:r>
              <a:rPr lang="cs-CZ" sz="3200" i="1" dirty="0">
                <a:solidFill>
                  <a:schemeClr val="bg1"/>
                </a:solidFill>
              </a:rPr>
              <a:t>současnosti neplní dostatečně svou hlavní funkci, tj. efektivní alokace volných finančních </a:t>
            </a:r>
            <a:r>
              <a:rPr lang="cs-CZ" sz="3200" i="1" dirty="0" smtClean="0">
                <a:solidFill>
                  <a:schemeClr val="bg1"/>
                </a:solidFill>
              </a:rPr>
              <a:t>zdrojů od investorů… Úlohu </a:t>
            </a:r>
            <a:r>
              <a:rPr lang="cs-CZ" sz="3200" i="1" dirty="0">
                <a:solidFill>
                  <a:schemeClr val="bg1"/>
                </a:solidFill>
              </a:rPr>
              <a:t>hraje zčásti fáze hospodářského </a:t>
            </a:r>
            <a:r>
              <a:rPr lang="cs-CZ" sz="3200" i="1" dirty="0" smtClean="0">
                <a:solidFill>
                  <a:schemeClr val="bg1"/>
                </a:solidFill>
              </a:rPr>
              <a:t>cyklu… většinu </a:t>
            </a:r>
            <a:r>
              <a:rPr lang="cs-CZ" sz="3200" i="1" dirty="0">
                <a:solidFill>
                  <a:schemeClr val="bg1"/>
                </a:solidFill>
              </a:rPr>
              <a:t>firem zdánlivě „netlačí“ potřeba externího kapitálu, popřípadě v </a:t>
            </a:r>
            <a:r>
              <a:rPr lang="cs-CZ" sz="3200" i="1" dirty="0" smtClean="0">
                <a:solidFill>
                  <a:schemeClr val="bg1"/>
                </a:solidFill>
              </a:rPr>
              <a:t>době vysoké </a:t>
            </a:r>
            <a:r>
              <a:rPr lang="cs-CZ" sz="3200" i="1" dirty="0">
                <a:solidFill>
                  <a:schemeClr val="bg1"/>
                </a:solidFill>
              </a:rPr>
              <a:t>bankovní likvidity a nadále nízkých úrovní úrokových sazeb poměrně snadno získají </a:t>
            </a:r>
            <a:r>
              <a:rPr lang="cs-CZ" sz="3200" i="1" dirty="0" smtClean="0">
                <a:solidFill>
                  <a:schemeClr val="bg1"/>
                </a:solidFill>
              </a:rPr>
              <a:t>bankovní úvěr</a:t>
            </a:r>
            <a:r>
              <a:rPr lang="cs-CZ" sz="3200" i="1" dirty="0">
                <a:solidFill>
                  <a:schemeClr val="bg1"/>
                </a:solidFill>
              </a:rPr>
              <a:t>. </a:t>
            </a:r>
            <a:r>
              <a:rPr lang="cs-CZ" sz="3200" i="1" dirty="0" smtClean="0">
                <a:solidFill>
                  <a:schemeClr val="bg1"/>
                </a:solidFill>
              </a:rPr>
              <a:t>…Toto pro firmy </a:t>
            </a:r>
            <a:r>
              <a:rPr lang="cs-CZ" sz="3200" i="1" dirty="0">
                <a:solidFill>
                  <a:schemeClr val="bg1"/>
                </a:solidFill>
              </a:rPr>
              <a:t>pozitivní klima se však v blízké budoucnosti může změnit s vyššími úrokovými sazbami </a:t>
            </a:r>
            <a:r>
              <a:rPr lang="cs-CZ" sz="3200" i="1" dirty="0" smtClean="0">
                <a:solidFill>
                  <a:schemeClr val="bg1"/>
                </a:solidFill>
              </a:rPr>
              <a:t>a nižšími </a:t>
            </a:r>
            <a:r>
              <a:rPr lang="cs-CZ" sz="3200" i="1" dirty="0">
                <a:solidFill>
                  <a:schemeClr val="bg1"/>
                </a:solidFill>
              </a:rPr>
              <a:t>dotacemi z EU. Stát musí být na tyto změny </a:t>
            </a:r>
            <a:r>
              <a:rPr lang="cs-CZ" sz="3200" i="1" dirty="0" smtClean="0">
                <a:solidFill>
                  <a:schemeClr val="bg1"/>
                </a:solidFill>
              </a:rPr>
              <a:t>připraven</a:t>
            </a:r>
            <a:r>
              <a:rPr lang="cs-CZ" sz="3200" dirty="0" smtClean="0">
                <a:solidFill>
                  <a:schemeClr val="bg1"/>
                </a:solidFill>
              </a:rPr>
              <a:t>.“</a:t>
            </a:r>
          </a:p>
          <a:p>
            <a:endParaRPr lang="cs-CZ" sz="3200" dirty="0">
              <a:solidFill>
                <a:schemeClr val="bg1"/>
              </a:solidFill>
            </a:endParaRPr>
          </a:p>
          <a:p>
            <a:pPr marL="0" indent="0">
              <a:buNone/>
            </a:pPr>
            <a:r>
              <a:rPr lang="cs-CZ" sz="4700" b="1" dirty="0" smtClean="0">
                <a:solidFill>
                  <a:schemeClr val="bg1"/>
                </a:solidFill>
              </a:rPr>
              <a:t>Malá novela ZISIF</a:t>
            </a:r>
          </a:p>
          <a:p>
            <a:pPr marL="0" indent="0">
              <a:buNone/>
            </a:pPr>
            <a:r>
              <a:rPr lang="cs-CZ" sz="4700" dirty="0" smtClean="0">
                <a:solidFill>
                  <a:schemeClr val="bg1"/>
                </a:solidFill>
              </a:rPr>
              <a:t>- Jen 2 body, vazba na </a:t>
            </a:r>
            <a:r>
              <a:rPr lang="cs-CZ" sz="4700" dirty="0" err="1" smtClean="0">
                <a:solidFill>
                  <a:schemeClr val="bg1"/>
                </a:solidFill>
              </a:rPr>
              <a:t>PRIIPs</a:t>
            </a:r>
            <a:r>
              <a:rPr lang="cs-CZ" sz="4700" dirty="0" smtClean="0">
                <a:solidFill>
                  <a:schemeClr val="bg1"/>
                </a:solidFill>
              </a:rPr>
              <a:t>.</a:t>
            </a:r>
            <a:endParaRPr lang="cs-CZ" sz="4700" dirty="0">
              <a:solidFill>
                <a:schemeClr val="bg1"/>
              </a:solidFill>
            </a:endParaRPr>
          </a:p>
          <a:p>
            <a:pPr marL="0" indent="0">
              <a:buNone/>
            </a:pPr>
            <a:endParaRPr lang="cs-CZ" sz="3200" dirty="0">
              <a:solidFill>
                <a:schemeClr val="bg1"/>
              </a:solidFill>
            </a:endParaRPr>
          </a:p>
        </p:txBody>
      </p:sp>
      <p:sp>
        <p:nvSpPr>
          <p:cNvPr id="4" name="Zástupný symbol pro datum 3"/>
          <p:cNvSpPr>
            <a:spLocks noGrp="1"/>
          </p:cNvSpPr>
          <p:nvPr>
            <p:ph type="dt" sz="half" idx="18"/>
          </p:nvPr>
        </p:nvSpPr>
        <p:spPr/>
        <p:txBody>
          <a:bodyPr/>
          <a:lstStyle/>
          <a:p>
            <a:pPr>
              <a:defRPr/>
            </a:pPr>
            <a:fld id="{2137ACE2-A58D-43F6-A311-C2D52AE2DA0B}" type="datetime1">
              <a:rPr lang="cs-CZ" smtClean="0"/>
              <a:t>09.05.2022</a:t>
            </a:fld>
            <a:endParaRPr lang="cs-CZ" dirty="0"/>
          </a:p>
        </p:txBody>
      </p:sp>
      <p:sp>
        <p:nvSpPr>
          <p:cNvPr id="5" name="Zástupný symbol pro zápatí 4"/>
          <p:cNvSpPr>
            <a:spLocks noGrp="1"/>
          </p:cNvSpPr>
          <p:nvPr>
            <p:ph type="ftr" sz="quarter" idx="19"/>
          </p:nvPr>
        </p:nvSpPr>
        <p:spPr/>
        <p:txBody>
          <a:bodyPr/>
          <a:lstStyle/>
          <a:p>
            <a:pPr>
              <a:defRPr/>
            </a:pPr>
            <a:endParaRPr lang="cs-CZ"/>
          </a:p>
        </p:txBody>
      </p:sp>
      <p:sp>
        <p:nvSpPr>
          <p:cNvPr id="6" name="Zástupný symbol pro číslo snímku 5"/>
          <p:cNvSpPr>
            <a:spLocks noGrp="1"/>
          </p:cNvSpPr>
          <p:nvPr>
            <p:ph type="sldNum" sz="quarter" idx="20"/>
          </p:nvPr>
        </p:nvSpPr>
        <p:spPr/>
        <p:txBody>
          <a:bodyPr/>
          <a:lstStyle/>
          <a:p>
            <a:pPr>
              <a:defRPr/>
            </a:pPr>
            <a:fld id="{735A2C13-FCDF-48EE-9356-C903CCBF465F}" type="slidenum">
              <a:rPr lang="cs-CZ" smtClean="0"/>
              <a:pPr>
                <a:defRPr/>
              </a:pPr>
              <a:t>4</a:t>
            </a:fld>
            <a:endParaRPr lang="cs-CZ"/>
          </a:p>
        </p:txBody>
      </p:sp>
    </p:spTree>
    <p:extLst>
      <p:ext uri="{BB962C8B-B14F-4D97-AF65-F5344CB8AC3E}">
        <p14:creationId xmlns:p14="http://schemas.microsoft.com/office/powerpoint/2010/main" val="61247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Změny regulace na </a:t>
            </a:r>
            <a:r>
              <a:rPr lang="cs-CZ" b="1" dirty="0"/>
              <a:t>finančním </a:t>
            </a:r>
            <a:r>
              <a:rPr lang="cs-CZ" b="1" dirty="0" smtClean="0"/>
              <a:t>trhu (3)</a:t>
            </a:r>
            <a:endParaRPr lang="cs-CZ" b="1" dirty="0"/>
          </a:p>
        </p:txBody>
      </p:sp>
      <p:sp>
        <p:nvSpPr>
          <p:cNvPr id="3" name="Zástupný symbol pro obsah 2"/>
          <p:cNvSpPr>
            <a:spLocks noGrp="1"/>
          </p:cNvSpPr>
          <p:nvPr>
            <p:ph sz="quarter" idx="17"/>
          </p:nvPr>
        </p:nvSpPr>
        <p:spPr>
          <a:xfrm>
            <a:off x="1317624" y="4416180"/>
            <a:ext cx="14988113" cy="7993533"/>
          </a:xfrm>
        </p:spPr>
        <p:txBody>
          <a:bodyPr>
            <a:normAutofit/>
          </a:bodyPr>
          <a:lstStyle/>
          <a:p>
            <a:pPr marL="0" indent="0">
              <a:buNone/>
            </a:pPr>
            <a:r>
              <a:rPr lang="cs-CZ" sz="4800" dirty="0" smtClean="0">
                <a:solidFill>
                  <a:schemeClr val="bg1"/>
                </a:solidFill>
                <a:latin typeface="+mj-lt"/>
                <a:ea typeface="+mj-ea"/>
                <a:cs typeface="+mj-cs"/>
              </a:rPr>
              <a:t>Novelizace prováděcích </a:t>
            </a:r>
            <a:r>
              <a:rPr lang="cs-CZ" sz="4800" dirty="0" smtClean="0">
                <a:solidFill>
                  <a:schemeClr val="bg1"/>
                </a:solidFill>
                <a:latin typeface="+mj-lt"/>
                <a:ea typeface="+mj-ea"/>
                <a:cs typeface="+mj-cs"/>
              </a:rPr>
              <a:t>předpisů</a:t>
            </a:r>
            <a:endParaRPr lang="cs-CZ" sz="4800" dirty="0">
              <a:solidFill>
                <a:schemeClr val="bg1"/>
              </a:solidFill>
              <a:latin typeface="+mj-lt"/>
              <a:ea typeface="+mj-ea"/>
              <a:cs typeface="+mj-cs"/>
            </a:endParaRPr>
          </a:p>
          <a:p>
            <a:pPr lvl="2"/>
            <a:r>
              <a:rPr lang="cs-CZ" sz="3800" dirty="0" smtClean="0">
                <a:solidFill>
                  <a:schemeClr val="bg1"/>
                </a:solidFill>
                <a:latin typeface="+mj-lt"/>
                <a:ea typeface="+mj-ea"/>
                <a:cs typeface="+mj-cs"/>
              </a:rPr>
              <a:t>Novela vyhlášky </a:t>
            </a:r>
            <a:r>
              <a:rPr lang="cs-CZ" sz="3800" dirty="0" smtClean="0">
                <a:solidFill>
                  <a:schemeClr val="bg1"/>
                </a:solidFill>
                <a:latin typeface="+mj-lt"/>
                <a:ea typeface="+mj-ea"/>
                <a:cs typeface="+mj-cs"/>
              </a:rPr>
              <a:t>o statutu </a:t>
            </a:r>
            <a:r>
              <a:rPr lang="cs-CZ" sz="2800" dirty="0" smtClean="0">
                <a:solidFill>
                  <a:schemeClr val="bg1"/>
                </a:solidFill>
                <a:latin typeface="+mj-lt"/>
                <a:ea typeface="+mj-ea"/>
                <a:cs typeface="+mj-cs"/>
              </a:rPr>
              <a:t>(246/2013 Sb.)</a:t>
            </a:r>
          </a:p>
          <a:p>
            <a:pPr lvl="3"/>
            <a:r>
              <a:rPr lang="cs-CZ" sz="3000" dirty="0" smtClean="0">
                <a:solidFill>
                  <a:schemeClr val="bg1"/>
                </a:solidFill>
                <a:latin typeface="+mj-lt"/>
                <a:ea typeface="+mj-ea"/>
                <a:cs typeface="+mj-cs"/>
              </a:rPr>
              <a:t>Zohlednění nařízení o SFDR a nařízení o taxonomii</a:t>
            </a:r>
          </a:p>
          <a:p>
            <a:pPr lvl="3"/>
            <a:r>
              <a:rPr lang="cs-CZ" sz="3000" dirty="0" smtClean="0">
                <a:solidFill>
                  <a:schemeClr val="bg1"/>
                </a:solidFill>
                <a:latin typeface="+mj-lt"/>
                <a:ea typeface="+mj-ea"/>
                <a:cs typeface="+mj-cs"/>
              </a:rPr>
              <a:t>Zohlednění pokynů EMSA k výkonnostním poplatkům</a:t>
            </a:r>
          </a:p>
          <a:p>
            <a:pPr lvl="2"/>
            <a:endParaRPr lang="cs-CZ" sz="3800" dirty="0" smtClean="0">
              <a:solidFill>
                <a:schemeClr val="bg1"/>
              </a:solidFill>
              <a:latin typeface="+mj-lt"/>
              <a:ea typeface="+mj-ea"/>
              <a:cs typeface="+mj-cs"/>
            </a:endParaRPr>
          </a:p>
          <a:p>
            <a:pPr lvl="2"/>
            <a:r>
              <a:rPr lang="cs-CZ" sz="3800" dirty="0" smtClean="0">
                <a:solidFill>
                  <a:schemeClr val="bg1"/>
                </a:solidFill>
                <a:latin typeface="+mj-lt"/>
                <a:ea typeface="+mj-ea"/>
                <a:cs typeface="+mj-cs"/>
              </a:rPr>
              <a:t>Novela vyhláška </a:t>
            </a:r>
            <a:r>
              <a:rPr lang="cs-CZ" sz="3800" dirty="0" smtClean="0">
                <a:solidFill>
                  <a:schemeClr val="bg1"/>
                </a:solidFill>
                <a:latin typeface="+mj-lt"/>
                <a:ea typeface="+mj-ea"/>
                <a:cs typeface="+mj-cs"/>
              </a:rPr>
              <a:t>o </a:t>
            </a:r>
            <a:r>
              <a:rPr lang="cs-CZ" sz="3800" dirty="0" smtClean="0">
                <a:solidFill>
                  <a:schemeClr val="bg1"/>
                </a:solidFill>
                <a:latin typeface="+mj-lt"/>
                <a:ea typeface="+mj-ea"/>
                <a:cs typeface="+mj-cs"/>
              </a:rPr>
              <a:t>pravidlech podle ZISIF </a:t>
            </a:r>
            <a:r>
              <a:rPr lang="cs-CZ" sz="2800" dirty="0" smtClean="0">
                <a:solidFill>
                  <a:schemeClr val="bg1"/>
                </a:solidFill>
                <a:latin typeface="+mj-lt"/>
                <a:ea typeface="+mj-ea"/>
                <a:cs typeface="+mj-cs"/>
              </a:rPr>
              <a:t>(244/2013 Sb.)</a:t>
            </a:r>
            <a:endParaRPr lang="cs-CZ" sz="2800" dirty="0">
              <a:solidFill>
                <a:schemeClr val="bg1"/>
              </a:solidFill>
            </a:endParaRPr>
          </a:p>
          <a:p>
            <a:pPr lvl="3"/>
            <a:r>
              <a:rPr lang="cs-CZ" sz="3000" dirty="0" smtClean="0">
                <a:solidFill>
                  <a:schemeClr val="bg1"/>
                </a:solidFill>
                <a:latin typeface="+mj-lt"/>
                <a:ea typeface="+mj-ea"/>
                <a:cs typeface="+mj-cs"/>
              </a:rPr>
              <a:t>Transpozice novely směrnice 2010/43/EU (ESG)</a:t>
            </a:r>
          </a:p>
          <a:p>
            <a:pPr lvl="3"/>
            <a:r>
              <a:rPr lang="cs-CZ" sz="3000" dirty="0" smtClean="0">
                <a:solidFill>
                  <a:schemeClr val="bg1"/>
                </a:solidFill>
                <a:latin typeface="+mj-lt"/>
                <a:ea typeface="+mj-ea"/>
                <a:cs typeface="+mj-cs"/>
              </a:rPr>
              <a:t>Zrušení posledních odchylek od IFRS</a:t>
            </a:r>
            <a:endParaRPr lang="cs-CZ" sz="3000" dirty="0" smtClean="0">
              <a:solidFill>
                <a:schemeClr val="bg1"/>
              </a:solidFill>
              <a:latin typeface="+mj-lt"/>
              <a:ea typeface="+mj-ea"/>
              <a:cs typeface="+mj-cs"/>
            </a:endParaRPr>
          </a:p>
          <a:p>
            <a:pPr lvl="3"/>
            <a:r>
              <a:rPr lang="cs-CZ" sz="3000" dirty="0" smtClean="0">
                <a:solidFill>
                  <a:schemeClr val="bg1"/>
                </a:solidFill>
                <a:latin typeface="+mj-lt"/>
                <a:ea typeface="+mj-ea"/>
                <a:cs typeface="+mj-cs"/>
              </a:rPr>
              <a:t>Opatřování dokumentů zasílaných do ČNB textovou vrstvou</a:t>
            </a:r>
          </a:p>
          <a:p>
            <a:pPr lvl="3"/>
            <a:r>
              <a:rPr lang="cs-CZ" sz="3000" dirty="0" smtClean="0">
                <a:solidFill>
                  <a:schemeClr val="bg1"/>
                </a:solidFill>
                <a:latin typeface="+mj-lt"/>
                <a:ea typeface="+mj-ea"/>
                <a:cs typeface="+mj-cs"/>
              </a:rPr>
              <a:t>Regulatorní kapitál SICAV </a:t>
            </a:r>
            <a:r>
              <a:rPr lang="cs-CZ" sz="3000" dirty="0" smtClean="0">
                <a:solidFill>
                  <a:schemeClr val="bg1"/>
                </a:solidFill>
                <a:latin typeface="+mj-lt"/>
                <a:ea typeface="+mj-ea"/>
                <a:cs typeface="+mj-cs"/>
              </a:rPr>
              <a:t>(potvrzuje, že jen </a:t>
            </a:r>
            <a:r>
              <a:rPr lang="cs-CZ" sz="3000" dirty="0" smtClean="0">
                <a:solidFill>
                  <a:schemeClr val="bg1"/>
                </a:solidFill>
                <a:latin typeface="+mj-lt"/>
                <a:ea typeface="+mj-ea"/>
                <a:cs typeface="+mj-cs"/>
              </a:rPr>
              <a:t>zakladatelská část)</a:t>
            </a:r>
            <a:endParaRPr lang="cs-CZ" sz="3000" dirty="0">
              <a:solidFill>
                <a:schemeClr val="bg1"/>
              </a:solidFill>
              <a:latin typeface="+mj-lt"/>
              <a:ea typeface="+mj-ea"/>
              <a:cs typeface="+mj-cs"/>
            </a:endParaRPr>
          </a:p>
        </p:txBody>
      </p:sp>
      <p:sp>
        <p:nvSpPr>
          <p:cNvPr id="4" name="Zástupný symbol pro datum 3"/>
          <p:cNvSpPr>
            <a:spLocks noGrp="1"/>
          </p:cNvSpPr>
          <p:nvPr>
            <p:ph type="dt" sz="half" idx="18"/>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137ACE2-A58D-43F6-A311-C2D52AE2DA0B}" type="datetime1">
              <a:rPr kumimoji="0" lang="cs-CZ" sz="2400" b="0" i="0" u="none" strike="noStrike" kern="1200" cap="none" spc="0" normalizeH="0" baseline="0" noProof="0" smtClean="0">
                <a:ln>
                  <a:noFill/>
                </a:ln>
                <a:solidFill>
                  <a:srgbClr val="000000"/>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09.05.2022</a:t>
            </a:fld>
            <a:endParaRPr kumimoji="0" lang="cs-CZ" sz="2400" b="0" i="0" u="none" strike="noStrike" kern="1200" cap="none" spc="0" normalizeH="0" baseline="0" noProof="0" dirty="0">
              <a:ln>
                <a:noFill/>
              </a:ln>
              <a:solidFill>
                <a:srgbClr val="000000"/>
              </a:solidFill>
              <a:effectLst/>
              <a:uLnTx/>
              <a:uFillTx/>
              <a:latin typeface="Arial"/>
              <a:ea typeface="+mn-ea"/>
              <a:cs typeface="+mn-cs"/>
            </a:endParaRPr>
          </a:p>
        </p:txBody>
      </p:sp>
      <p:sp>
        <p:nvSpPr>
          <p:cNvPr id="5" name="Zástupný symbol pro zápatí 4"/>
          <p:cNvSpPr>
            <a:spLocks noGrp="1"/>
          </p:cNvSpPr>
          <p:nvPr>
            <p:ph type="ftr" sz="quarter" idx="19"/>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2400" b="0" i="0" u="none" strike="noStrike" kern="1200" cap="none" spc="0" normalizeH="0" baseline="0" noProof="0">
              <a:ln>
                <a:noFill/>
              </a:ln>
              <a:solidFill>
                <a:srgbClr val="000000"/>
              </a:solidFill>
              <a:effectLst/>
              <a:uLnTx/>
              <a:uFillTx/>
              <a:latin typeface="Arial"/>
              <a:ea typeface="+mn-ea"/>
              <a:cs typeface="+mn-cs"/>
            </a:endParaRPr>
          </a:p>
        </p:txBody>
      </p:sp>
      <p:sp>
        <p:nvSpPr>
          <p:cNvPr id="6" name="Zástupný symbol pro číslo snímku 5"/>
          <p:cNvSpPr>
            <a:spLocks noGrp="1"/>
          </p:cNvSpPr>
          <p:nvPr>
            <p:ph type="sldNum" sz="quarter" idx="2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5A2C13-FCDF-48EE-9356-C903CCBF465F}" type="slidenum">
              <a:rPr kumimoji="0" lang="cs-CZ" sz="2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cs-CZ" sz="2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837987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a:xfrm>
            <a:off x="1335088" y="3278107"/>
            <a:ext cx="15811574" cy="1846660"/>
          </a:xfrm>
        </p:spPr>
        <p:txBody>
          <a:bodyPr/>
          <a:lstStyle/>
          <a:p>
            <a:r>
              <a:rPr lang="cs-CZ" altLang="cs-CZ" b="1" dirty="0" smtClean="0"/>
              <a:t>Výkladová stanoviska</a:t>
            </a:r>
            <a:br>
              <a:rPr lang="cs-CZ" altLang="cs-CZ" b="1" dirty="0" smtClean="0"/>
            </a:br>
            <a:r>
              <a:rPr lang="cs-CZ" altLang="cs-CZ" b="1" dirty="0"/>
              <a:t/>
            </a:r>
            <a:br>
              <a:rPr lang="cs-CZ" altLang="cs-CZ" b="1" dirty="0"/>
            </a:br>
            <a:r>
              <a:rPr lang="cs-CZ" altLang="cs-CZ" b="1" dirty="0" smtClean="0"/>
              <a:t/>
            </a:r>
            <a:br>
              <a:rPr lang="cs-CZ" altLang="cs-CZ" b="1" dirty="0" smtClean="0"/>
            </a:br>
            <a:endParaRPr lang="cs-CZ" altLang="cs-CZ" b="1" dirty="0"/>
          </a:p>
        </p:txBody>
      </p:sp>
      <p:sp>
        <p:nvSpPr>
          <p:cNvPr id="27651" name="Content Placeholder 4"/>
          <p:cNvSpPr>
            <a:spLocks noGrp="1"/>
          </p:cNvSpPr>
          <p:nvPr>
            <p:ph sz="quarter" idx="17"/>
          </p:nvPr>
        </p:nvSpPr>
        <p:spPr>
          <a:xfrm>
            <a:off x="1335088" y="4458084"/>
            <a:ext cx="15526334" cy="7301058"/>
          </a:xfrm>
        </p:spPr>
        <p:txBody>
          <a:bodyPr>
            <a:normAutofit/>
          </a:bodyPr>
          <a:lstStyle/>
          <a:p>
            <a:pPr marL="0" indent="0" algn="just">
              <a:lnSpc>
                <a:spcPct val="90000"/>
              </a:lnSpc>
              <a:buNone/>
            </a:pPr>
            <a:r>
              <a:rPr lang="cs-CZ" sz="2900" b="1" dirty="0" smtClean="0"/>
              <a:t>Aktuálně ČNB připravuje zejména </a:t>
            </a:r>
          </a:p>
          <a:p>
            <a:pPr marL="1081088" indent="-455613" algn="just">
              <a:lnSpc>
                <a:spcPct val="90000"/>
              </a:lnSpc>
              <a:buFont typeface="Wingdings" panose="05000000000000000000" pitchFamily="2" charset="2"/>
              <a:buChar char="§"/>
            </a:pPr>
            <a:r>
              <a:rPr lang="cs-CZ" sz="2900" dirty="0" smtClean="0"/>
              <a:t>stanovisko k vymezení pokoutného fondu (květen – červen 2022?)</a:t>
            </a:r>
          </a:p>
          <a:p>
            <a:pPr marL="1081088" indent="-455613" algn="just">
              <a:lnSpc>
                <a:spcPct val="90000"/>
              </a:lnSpc>
              <a:buFont typeface="Wingdings" panose="05000000000000000000" pitchFamily="2" charset="2"/>
              <a:buChar char="§"/>
            </a:pPr>
            <a:r>
              <a:rPr lang="cs-CZ" sz="2900" dirty="0" smtClean="0"/>
              <a:t>stanovisko k  vymezení černé banky (květen 2022?)</a:t>
            </a:r>
          </a:p>
          <a:p>
            <a:pPr marL="1081088" indent="-455613" algn="just">
              <a:lnSpc>
                <a:spcPct val="90000"/>
              </a:lnSpc>
              <a:buFont typeface="Wingdings" panose="05000000000000000000" pitchFamily="2" charset="2"/>
              <a:buChar char="§"/>
            </a:pPr>
            <a:r>
              <a:rPr lang="cs-CZ" sz="2900" dirty="0" smtClean="0"/>
              <a:t>stanovisko k participacím (3Q 2022?)</a:t>
            </a:r>
          </a:p>
          <a:p>
            <a:pPr marL="0" indent="0" algn="just">
              <a:lnSpc>
                <a:spcPct val="90000"/>
              </a:lnSpc>
              <a:buNone/>
            </a:pPr>
            <a:r>
              <a:rPr lang="cs-CZ" sz="2900" b="1" dirty="0" smtClean="0"/>
              <a:t>a dále</a:t>
            </a:r>
          </a:p>
          <a:p>
            <a:pPr marL="1081088" lvl="1" indent="-457200" algn="just">
              <a:lnSpc>
                <a:spcPct val="90000"/>
              </a:lnSpc>
              <a:buFont typeface="Wingdings" panose="05000000000000000000" pitchFamily="2" charset="2"/>
              <a:buChar char="§"/>
            </a:pPr>
            <a:r>
              <a:rPr lang="cs-CZ" sz="3000" dirty="0" smtClean="0"/>
              <a:t>nahrávání investičních služeb  (2Q 2022?)</a:t>
            </a:r>
          </a:p>
          <a:p>
            <a:pPr marL="1081088" lvl="1" indent="-457200" algn="just">
              <a:lnSpc>
                <a:spcPct val="90000"/>
              </a:lnSpc>
              <a:buFont typeface="Wingdings" panose="05000000000000000000" pitchFamily="2" charset="2"/>
              <a:buChar char="§"/>
            </a:pPr>
            <a:r>
              <a:rPr lang="cs-CZ" sz="3000" dirty="0" smtClean="0"/>
              <a:t>aktualizace nabízení UCITS po novele (2Q 2022?)</a:t>
            </a:r>
          </a:p>
          <a:p>
            <a:pPr marL="1081088" lvl="1" indent="-457200" algn="just">
              <a:lnSpc>
                <a:spcPct val="90000"/>
              </a:lnSpc>
              <a:buFont typeface="Wingdings" panose="05000000000000000000" pitchFamily="2" charset="2"/>
              <a:buChar char="§"/>
            </a:pPr>
            <a:r>
              <a:rPr lang="cs-CZ" sz="3000" dirty="0" smtClean="0"/>
              <a:t>aktualizace stanoviska k § 15 </a:t>
            </a:r>
            <a:r>
              <a:rPr lang="cs-CZ" sz="3000" dirty="0" smtClean="0"/>
              <a:t>ZISIF (červenec 2022?)</a:t>
            </a:r>
            <a:endParaRPr lang="cs-CZ" sz="3000" dirty="0" smtClean="0"/>
          </a:p>
          <a:p>
            <a:pPr marL="914354" lvl="1" indent="0" algn="just">
              <a:lnSpc>
                <a:spcPct val="90000"/>
              </a:lnSpc>
              <a:buNone/>
            </a:pPr>
            <a:r>
              <a:rPr lang="cs-CZ" sz="3000" dirty="0" smtClean="0"/>
              <a:t>	mj. </a:t>
            </a:r>
            <a:r>
              <a:rPr lang="cs-CZ" sz="3000" dirty="0" err="1" smtClean="0"/>
              <a:t>PRIIPs</a:t>
            </a:r>
            <a:r>
              <a:rPr lang="cs-CZ" sz="3000" dirty="0" smtClean="0"/>
              <a:t> a ESG</a:t>
            </a:r>
            <a:endParaRPr lang="cs-CZ" sz="3000" dirty="0"/>
          </a:p>
          <a:p>
            <a:pPr marL="0" lvl="1" indent="0" algn="just">
              <a:lnSpc>
                <a:spcPct val="90000"/>
              </a:lnSpc>
              <a:buNone/>
            </a:pPr>
            <a:endParaRPr lang="cs-CZ" sz="3000" b="1" dirty="0" smtClean="0">
              <a:solidFill>
                <a:schemeClr val="bg1"/>
              </a:solidFill>
              <a:ea typeface="Verdana" panose="020B0604030504040204" pitchFamily="34" charset="0"/>
              <a:cs typeface="Verdana" panose="020B0604030504040204" pitchFamily="34" charset="0"/>
            </a:endParaRPr>
          </a:p>
          <a:p>
            <a:pPr marL="0" lvl="1" indent="0" algn="just">
              <a:lnSpc>
                <a:spcPct val="90000"/>
              </a:lnSpc>
              <a:buNone/>
            </a:pPr>
            <a:r>
              <a:rPr lang="cs-CZ" sz="3200" b="1" dirty="0" smtClean="0">
                <a:solidFill>
                  <a:schemeClr val="bg1"/>
                </a:solidFill>
                <a:ea typeface="Verdana" panose="020B0604030504040204" pitchFamily="34" charset="0"/>
                <a:cs typeface="Verdana" panose="020B0604030504040204" pitchFamily="34" charset="0"/>
              </a:rPr>
              <a:t>Nový přístup ke kvalifikovaným dotazům </a:t>
            </a:r>
            <a:r>
              <a:rPr lang="cs-CZ" sz="3200" dirty="0" smtClean="0">
                <a:solidFill>
                  <a:schemeClr val="bg1"/>
                </a:solidFill>
                <a:ea typeface="Verdana" panose="020B0604030504040204" pitchFamily="34" charset="0"/>
                <a:cs typeface="Verdana" panose="020B0604030504040204" pitchFamily="34" charset="0"/>
              </a:rPr>
              <a:t>(1.7.2022): transparence a </a:t>
            </a:r>
            <a:r>
              <a:rPr lang="cs-CZ" sz="3200" dirty="0" err="1" smtClean="0">
                <a:solidFill>
                  <a:schemeClr val="bg1"/>
                </a:solidFill>
                <a:ea typeface="Verdana" panose="020B0604030504040204" pitchFamily="34" charset="0"/>
                <a:cs typeface="Verdana" panose="020B0604030504040204" pitchFamily="34" charset="0"/>
              </a:rPr>
              <a:t>priorizace</a:t>
            </a:r>
            <a:r>
              <a:rPr lang="cs-CZ" sz="3200" dirty="0" smtClean="0">
                <a:solidFill>
                  <a:schemeClr val="bg1"/>
                </a:solidFill>
                <a:ea typeface="Verdana" panose="020B0604030504040204" pitchFamily="34" charset="0"/>
                <a:cs typeface="Verdana" panose="020B0604030504040204" pitchFamily="34" charset="0"/>
              </a:rPr>
              <a:t>.</a:t>
            </a:r>
            <a:endParaRPr lang="cs-CZ" sz="3200" dirty="0">
              <a:solidFill>
                <a:schemeClr val="bg1"/>
              </a:solidFill>
              <a:cs typeface="Times New Roman" panose="02020603050405020304" pitchFamily="18" charset="0"/>
            </a:endParaRPr>
          </a:p>
          <a:p>
            <a:pPr lvl="2"/>
            <a:endParaRPr lang="cs-CZ" sz="2800" dirty="0">
              <a:solidFill>
                <a:schemeClr val="bg1"/>
              </a:solidFill>
              <a:cs typeface="Times New Roman" panose="02020603050405020304" pitchFamily="18" charset="0"/>
            </a:endParaRPr>
          </a:p>
          <a:p>
            <a:endParaRPr lang="cs-CZ" altLang="cs-CZ" sz="4600" dirty="0">
              <a:solidFill>
                <a:schemeClr val="bg1"/>
              </a:solidFill>
            </a:endParaRPr>
          </a:p>
        </p:txBody>
      </p:sp>
      <p:sp>
        <p:nvSpPr>
          <p:cNvPr id="2" name="Zástupný symbol pro datum 1"/>
          <p:cNvSpPr>
            <a:spLocks noGrp="1"/>
          </p:cNvSpPr>
          <p:nvPr>
            <p:ph type="dt" sz="half" idx="18"/>
          </p:nvPr>
        </p:nvSpPr>
        <p:spPr/>
        <p:txBody>
          <a:bodyPr/>
          <a:lstStyle/>
          <a:p>
            <a:fld id="{10878036-9334-4692-9963-E917E8A379D7}" type="datetime1">
              <a:rPr lang="cs-CZ" smtClean="0"/>
              <a:pPr/>
              <a:t>09.05.2022</a:t>
            </a:fld>
            <a:endParaRPr lang="cs-CZ" dirty="0"/>
          </a:p>
        </p:txBody>
      </p:sp>
      <p:sp>
        <p:nvSpPr>
          <p:cNvPr id="3" name="Zástupný symbol pro zápatí 2"/>
          <p:cNvSpPr>
            <a:spLocks noGrp="1"/>
          </p:cNvSpPr>
          <p:nvPr>
            <p:ph type="ftr" sz="quarter" idx="19"/>
          </p:nvPr>
        </p:nvSpPr>
        <p:spPr/>
        <p:txBody>
          <a:bodyPr/>
          <a:lstStyle/>
          <a:p>
            <a:endParaRPr lang="cs-CZ"/>
          </a:p>
        </p:txBody>
      </p:sp>
      <p:sp>
        <p:nvSpPr>
          <p:cNvPr id="4" name="Zástupný symbol pro číslo snímku 3"/>
          <p:cNvSpPr>
            <a:spLocks noGrp="1"/>
          </p:cNvSpPr>
          <p:nvPr>
            <p:ph type="sldNum" sz="quarter" idx="20"/>
          </p:nvPr>
        </p:nvSpPr>
        <p:spPr/>
        <p:txBody>
          <a:bodyPr/>
          <a:lstStyle/>
          <a:p>
            <a:fld id="{735A2C13-FCDF-48EE-9356-C903CCBF465F}" type="slidenum">
              <a:rPr lang="cs-CZ" smtClean="0"/>
              <a:pPr/>
              <a:t>6</a:t>
            </a:fld>
            <a:endParaRPr lang="cs-CZ"/>
          </a:p>
        </p:txBody>
      </p:sp>
    </p:spTree>
    <p:extLst>
      <p:ext uri="{BB962C8B-B14F-4D97-AF65-F5344CB8AC3E}">
        <p14:creationId xmlns:p14="http://schemas.microsoft.com/office/powerpoint/2010/main" val="2876542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17625" y="3224235"/>
            <a:ext cx="18276661" cy="1846659"/>
          </a:xfrm>
        </p:spPr>
        <p:txBody>
          <a:bodyPr/>
          <a:lstStyle/>
          <a:p>
            <a:r>
              <a:rPr lang="cs-CZ" b="1" dirty="0" smtClean="0"/>
              <a:t>Správce podle </a:t>
            </a:r>
            <a:r>
              <a:rPr lang="cs-CZ" b="1" dirty="0"/>
              <a:t>čl. </a:t>
            </a:r>
            <a:r>
              <a:rPr lang="cs-CZ" b="1" dirty="0" smtClean="0"/>
              <a:t>3(2) AIFMD </a:t>
            </a:r>
            <a:r>
              <a:rPr lang="cs-CZ" sz="5400" b="1" dirty="0" smtClean="0"/>
              <a:t>(§ 15 ZISIF)</a:t>
            </a:r>
            <a:r>
              <a:rPr lang="cs-CZ" b="1" dirty="0" smtClean="0"/>
              <a:t> </a:t>
            </a:r>
            <a:br>
              <a:rPr lang="cs-CZ" b="1" dirty="0" smtClean="0"/>
            </a:br>
            <a:r>
              <a:rPr lang="cs-CZ" dirty="0" smtClean="0"/>
              <a:t/>
            </a:r>
            <a:br>
              <a:rPr lang="cs-CZ" dirty="0" smtClean="0"/>
            </a:br>
            <a:r>
              <a:rPr lang="cs-CZ" dirty="0"/>
              <a:t/>
            </a:r>
            <a:br>
              <a:rPr lang="cs-CZ" dirty="0"/>
            </a:br>
            <a:endParaRPr lang="cs-CZ" dirty="0"/>
          </a:p>
        </p:txBody>
      </p:sp>
      <p:sp>
        <p:nvSpPr>
          <p:cNvPr id="3" name="Zástupný symbol pro obsah 2"/>
          <p:cNvSpPr>
            <a:spLocks noGrp="1"/>
          </p:cNvSpPr>
          <p:nvPr>
            <p:ph sz="quarter" idx="17"/>
          </p:nvPr>
        </p:nvSpPr>
        <p:spPr>
          <a:xfrm>
            <a:off x="957407" y="4590557"/>
            <a:ext cx="17466764" cy="6543590"/>
          </a:xfrm>
        </p:spPr>
        <p:txBody>
          <a:bodyPr>
            <a:noAutofit/>
          </a:bodyPr>
          <a:lstStyle/>
          <a:p>
            <a:r>
              <a:rPr lang="cs-CZ" dirty="0" smtClean="0">
                <a:solidFill>
                  <a:schemeClr val="bg1"/>
                </a:solidFill>
                <a:latin typeface="+mj-lt"/>
                <a:ea typeface="+mj-ea"/>
                <a:cs typeface="+mj-cs"/>
              </a:rPr>
              <a:t>Dohled </a:t>
            </a:r>
            <a:r>
              <a:rPr lang="cs-CZ" dirty="0">
                <a:solidFill>
                  <a:schemeClr val="bg1"/>
                </a:solidFill>
                <a:latin typeface="+mj-lt"/>
                <a:ea typeface="+mj-ea"/>
                <a:cs typeface="+mj-cs"/>
              </a:rPr>
              <a:t>ČNB </a:t>
            </a:r>
            <a:r>
              <a:rPr lang="cs-CZ" dirty="0" smtClean="0">
                <a:solidFill>
                  <a:schemeClr val="bg1"/>
                </a:solidFill>
                <a:latin typeface="+mj-lt"/>
                <a:ea typeface="+mj-ea"/>
                <a:cs typeface="+mj-cs"/>
              </a:rPr>
              <a:t>v oblastech </a:t>
            </a:r>
            <a:r>
              <a:rPr lang="cs-CZ" dirty="0">
                <a:solidFill>
                  <a:schemeClr val="bg1"/>
                </a:solidFill>
                <a:latin typeface="+mj-lt"/>
                <a:ea typeface="+mj-ea"/>
                <a:cs typeface="+mj-cs"/>
              </a:rPr>
              <a:t>SFDR, </a:t>
            </a:r>
            <a:r>
              <a:rPr lang="cs-CZ" dirty="0" smtClean="0">
                <a:solidFill>
                  <a:schemeClr val="bg1"/>
                </a:solidFill>
                <a:latin typeface="+mj-lt"/>
                <a:ea typeface="+mj-ea"/>
                <a:cs typeface="+mj-cs"/>
              </a:rPr>
              <a:t>PRIIPS</a:t>
            </a:r>
            <a:endParaRPr lang="cs-CZ" dirty="0">
              <a:solidFill>
                <a:schemeClr val="bg1"/>
              </a:solidFill>
              <a:latin typeface="+mj-lt"/>
              <a:ea typeface="+mj-ea"/>
              <a:cs typeface="+mj-cs"/>
            </a:endParaRPr>
          </a:p>
          <a:p>
            <a:pPr marL="914354" lvl="1" indent="0">
              <a:buNone/>
            </a:pPr>
            <a:r>
              <a:rPr lang="cs-CZ" sz="4000" i="1" dirty="0">
                <a:solidFill>
                  <a:schemeClr val="bg1"/>
                </a:solidFill>
                <a:latin typeface="+mj-lt"/>
                <a:ea typeface="+mj-ea"/>
                <a:cs typeface="+mj-cs"/>
              </a:rPr>
              <a:t>Částečně ano, ale ne na základě </a:t>
            </a:r>
            <a:r>
              <a:rPr lang="cs-CZ" sz="4000" i="1" dirty="0" smtClean="0">
                <a:solidFill>
                  <a:schemeClr val="bg1"/>
                </a:solidFill>
                <a:latin typeface="+mj-lt"/>
                <a:ea typeface="+mj-ea"/>
                <a:cs typeface="+mj-cs"/>
              </a:rPr>
              <a:t>AIFMD (dopad na AML dohled).</a:t>
            </a:r>
          </a:p>
          <a:p>
            <a:r>
              <a:rPr lang="cs-CZ" dirty="0" smtClean="0">
                <a:solidFill>
                  <a:schemeClr val="bg1"/>
                </a:solidFill>
              </a:rPr>
              <a:t>Používání </a:t>
            </a:r>
            <a:r>
              <a:rPr lang="cs-CZ" dirty="0">
                <a:solidFill>
                  <a:schemeClr val="bg1"/>
                </a:solidFill>
              </a:rPr>
              <a:t>zavádějících označení </a:t>
            </a:r>
          </a:p>
          <a:p>
            <a:pPr marL="914354" lvl="1" indent="0">
              <a:buNone/>
            </a:pPr>
            <a:r>
              <a:rPr lang="cs-CZ" sz="4000" i="1" dirty="0">
                <a:solidFill>
                  <a:schemeClr val="bg1"/>
                </a:solidFill>
              </a:rPr>
              <a:t>Vytvoření dojmu, že jde o dohlížený </a:t>
            </a:r>
            <a:r>
              <a:rPr lang="cs-CZ" sz="4000" i="1" dirty="0" smtClean="0">
                <a:solidFill>
                  <a:schemeClr val="bg1"/>
                </a:solidFill>
              </a:rPr>
              <a:t>subjekt – ale podle AIFMD to je AIF.</a:t>
            </a:r>
            <a:endParaRPr lang="cs-CZ" sz="4000" i="1" dirty="0">
              <a:solidFill>
                <a:schemeClr val="bg1"/>
              </a:solidFill>
            </a:endParaRPr>
          </a:p>
          <a:p>
            <a:r>
              <a:rPr lang="cs-CZ" dirty="0" smtClean="0">
                <a:solidFill>
                  <a:schemeClr val="bg1"/>
                </a:solidFill>
              </a:rPr>
              <a:t>Podněty </a:t>
            </a:r>
            <a:r>
              <a:rPr lang="cs-CZ" dirty="0" smtClean="0">
                <a:solidFill>
                  <a:schemeClr val="bg1"/>
                </a:solidFill>
              </a:rPr>
              <a:t>pro MF k úpravě ZISIF</a:t>
            </a:r>
          </a:p>
          <a:p>
            <a:pPr marL="914354" lvl="1" indent="0">
              <a:buNone/>
            </a:pPr>
            <a:r>
              <a:rPr lang="cs-CZ" sz="4000" i="1" dirty="0" smtClean="0">
                <a:solidFill>
                  <a:schemeClr val="bg1"/>
                </a:solidFill>
              </a:rPr>
              <a:t>povinný audit, vč. opatření k ochraně majetku investorů, jasné </a:t>
            </a:r>
            <a:r>
              <a:rPr lang="cs-CZ" sz="4000" i="1" dirty="0" smtClean="0">
                <a:solidFill>
                  <a:schemeClr val="bg1"/>
                </a:solidFill>
              </a:rPr>
              <a:t>vymezení </a:t>
            </a:r>
            <a:r>
              <a:rPr lang="cs-CZ" sz="4000" i="1" dirty="0" smtClean="0">
                <a:solidFill>
                  <a:schemeClr val="bg1"/>
                </a:solidFill>
              </a:rPr>
              <a:t>okruhu investorů</a:t>
            </a:r>
            <a:r>
              <a:rPr lang="cs-CZ" sz="4000" i="1" dirty="0" smtClean="0">
                <a:solidFill>
                  <a:schemeClr val="bg1"/>
                </a:solidFill>
              </a:rPr>
              <a:t>, sankční </a:t>
            </a:r>
            <a:r>
              <a:rPr lang="cs-CZ" sz="4000" i="1" dirty="0" smtClean="0">
                <a:solidFill>
                  <a:schemeClr val="bg1"/>
                </a:solidFill>
              </a:rPr>
              <a:t>výmaz </a:t>
            </a:r>
            <a:endParaRPr lang="cs-CZ" sz="4000" i="1" dirty="0" smtClean="0">
              <a:solidFill>
                <a:schemeClr val="bg1"/>
              </a:solidFill>
            </a:endParaRPr>
          </a:p>
          <a:p>
            <a:pPr marL="914354" lvl="1" indent="0">
              <a:buNone/>
            </a:pPr>
            <a:endParaRPr lang="cs-CZ" sz="4000" i="1" dirty="0">
              <a:solidFill>
                <a:schemeClr val="bg1"/>
              </a:solidFill>
              <a:latin typeface="+mj-lt"/>
              <a:ea typeface="+mj-ea"/>
              <a:cs typeface="+mj-cs"/>
            </a:endParaRPr>
          </a:p>
        </p:txBody>
      </p:sp>
      <p:sp>
        <p:nvSpPr>
          <p:cNvPr id="4" name="Zástupný symbol pro datum 3"/>
          <p:cNvSpPr>
            <a:spLocks noGrp="1"/>
          </p:cNvSpPr>
          <p:nvPr>
            <p:ph type="dt" sz="half" idx="18"/>
          </p:nvPr>
        </p:nvSpPr>
        <p:spPr/>
        <p:txBody>
          <a:bodyPr/>
          <a:lstStyle/>
          <a:p>
            <a:pPr>
              <a:defRPr/>
            </a:pPr>
            <a:fld id="{2137ACE2-A58D-43F6-A311-C2D52AE2DA0B}" type="datetime1">
              <a:rPr lang="cs-CZ" smtClean="0"/>
              <a:t>09.05.2022</a:t>
            </a:fld>
            <a:endParaRPr lang="cs-CZ" dirty="0"/>
          </a:p>
        </p:txBody>
      </p:sp>
      <p:sp>
        <p:nvSpPr>
          <p:cNvPr id="5" name="Zástupný symbol pro zápatí 4"/>
          <p:cNvSpPr>
            <a:spLocks noGrp="1"/>
          </p:cNvSpPr>
          <p:nvPr>
            <p:ph type="ftr" sz="quarter" idx="19"/>
          </p:nvPr>
        </p:nvSpPr>
        <p:spPr/>
        <p:txBody>
          <a:bodyPr/>
          <a:lstStyle/>
          <a:p>
            <a:pPr>
              <a:defRPr/>
            </a:pPr>
            <a:endParaRPr lang="cs-CZ"/>
          </a:p>
        </p:txBody>
      </p:sp>
      <p:sp>
        <p:nvSpPr>
          <p:cNvPr id="6" name="Zástupný symbol pro číslo snímku 5"/>
          <p:cNvSpPr>
            <a:spLocks noGrp="1"/>
          </p:cNvSpPr>
          <p:nvPr>
            <p:ph type="sldNum" sz="quarter" idx="20"/>
          </p:nvPr>
        </p:nvSpPr>
        <p:spPr/>
        <p:txBody>
          <a:bodyPr/>
          <a:lstStyle/>
          <a:p>
            <a:pPr>
              <a:defRPr/>
            </a:pPr>
            <a:fld id="{735A2C13-FCDF-48EE-9356-C903CCBF465F}" type="slidenum">
              <a:rPr lang="cs-CZ" smtClean="0"/>
              <a:pPr>
                <a:defRPr/>
              </a:pPr>
              <a:t>7</a:t>
            </a:fld>
            <a:endParaRPr lang="cs-CZ"/>
          </a:p>
        </p:txBody>
      </p:sp>
    </p:spTree>
    <p:extLst>
      <p:ext uri="{BB962C8B-B14F-4D97-AF65-F5344CB8AC3E}">
        <p14:creationId xmlns:p14="http://schemas.microsoft.com/office/powerpoint/2010/main" val="373911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ESG </a:t>
            </a:r>
            <a:r>
              <a:rPr lang="cs-CZ" b="1" dirty="0" smtClean="0"/>
              <a:t>regulace</a:t>
            </a:r>
            <a:endParaRPr lang="cs-CZ" dirty="0"/>
          </a:p>
        </p:txBody>
      </p:sp>
      <p:sp>
        <p:nvSpPr>
          <p:cNvPr id="3" name="Zástupný symbol pro obsah 2"/>
          <p:cNvSpPr>
            <a:spLocks noGrp="1"/>
          </p:cNvSpPr>
          <p:nvPr>
            <p:ph sz="quarter" idx="17"/>
          </p:nvPr>
        </p:nvSpPr>
        <p:spPr>
          <a:xfrm>
            <a:off x="1317624" y="4479244"/>
            <a:ext cx="14988113" cy="6543590"/>
          </a:xfrm>
        </p:spPr>
        <p:txBody>
          <a:bodyPr>
            <a:normAutofit fontScale="40000" lnSpcReduction="20000"/>
          </a:bodyPr>
          <a:lstStyle/>
          <a:p>
            <a:pPr lvl="0"/>
            <a:r>
              <a:rPr lang="cs-CZ" b="1" u="sng" dirty="0" smtClean="0">
                <a:solidFill>
                  <a:schemeClr val="bg1"/>
                </a:solidFill>
                <a:hlinkClick r:id="rId3"/>
              </a:rPr>
              <a:t>Nařízení </a:t>
            </a:r>
            <a:r>
              <a:rPr lang="cs-CZ" b="1" u="sng" dirty="0">
                <a:solidFill>
                  <a:schemeClr val="bg1"/>
                </a:solidFill>
                <a:hlinkClick r:id="rId3"/>
              </a:rPr>
              <a:t>o taxonomii</a:t>
            </a:r>
            <a:r>
              <a:rPr lang="cs-CZ" u="sng" dirty="0">
                <a:solidFill>
                  <a:schemeClr val="bg1"/>
                </a:solidFill>
                <a:hlinkClick r:id="rId3"/>
              </a:rPr>
              <a:t> </a:t>
            </a:r>
            <a:r>
              <a:rPr lang="cs-CZ" dirty="0" smtClean="0">
                <a:solidFill>
                  <a:schemeClr val="bg1"/>
                </a:solidFill>
              </a:rPr>
              <a:t>[Nařízení (EU) 2020/852</a:t>
            </a:r>
            <a:r>
              <a:rPr lang="cs-CZ" dirty="0">
                <a:solidFill>
                  <a:schemeClr val="bg1"/>
                </a:solidFill>
              </a:rPr>
              <a:t>]</a:t>
            </a:r>
            <a:r>
              <a:rPr lang="cs-CZ" dirty="0" smtClean="0">
                <a:solidFill>
                  <a:schemeClr val="bg1"/>
                </a:solidFill>
              </a:rPr>
              <a:t> </a:t>
            </a:r>
          </a:p>
          <a:p>
            <a:pPr lvl="0"/>
            <a:r>
              <a:rPr lang="cs-CZ" b="1" u="sng" dirty="0" smtClean="0">
                <a:solidFill>
                  <a:schemeClr val="bg1"/>
                </a:solidFill>
                <a:hlinkClick r:id="rId4"/>
              </a:rPr>
              <a:t>Nařízení o zveřejňování informací souvisejících s udržitelností v odvětví finančních služeb</a:t>
            </a:r>
            <a:r>
              <a:rPr lang="cs-CZ" b="1" dirty="0" smtClean="0">
                <a:solidFill>
                  <a:schemeClr val="bg1"/>
                </a:solidFill>
              </a:rPr>
              <a:t> (SFDR)</a:t>
            </a:r>
            <a:r>
              <a:rPr lang="cs-CZ" dirty="0">
                <a:solidFill>
                  <a:schemeClr val="bg1"/>
                </a:solidFill>
              </a:rPr>
              <a:t> </a:t>
            </a:r>
            <a:r>
              <a:rPr lang="cs-CZ" dirty="0" smtClean="0">
                <a:solidFill>
                  <a:schemeClr val="bg1"/>
                </a:solidFill>
              </a:rPr>
              <a:t>[</a:t>
            </a:r>
            <a:r>
              <a:rPr lang="cs-CZ" dirty="0">
                <a:solidFill>
                  <a:schemeClr val="bg1"/>
                </a:solidFill>
              </a:rPr>
              <a:t>Nařízení </a:t>
            </a:r>
            <a:r>
              <a:rPr lang="cs-CZ" dirty="0" smtClean="0">
                <a:solidFill>
                  <a:schemeClr val="bg1"/>
                </a:solidFill>
              </a:rPr>
              <a:t>(EU) 2019/2088]</a:t>
            </a:r>
          </a:p>
          <a:p>
            <a:pPr lvl="0"/>
            <a:r>
              <a:rPr lang="cs-CZ" b="1" u="sng" dirty="0" smtClean="0">
                <a:solidFill>
                  <a:schemeClr val="bg1"/>
                </a:solidFill>
                <a:hlinkClick r:id="rId5"/>
              </a:rPr>
              <a:t>Prováděcí </a:t>
            </a:r>
            <a:r>
              <a:rPr lang="cs-CZ" b="1" u="sng" dirty="0">
                <a:solidFill>
                  <a:schemeClr val="bg1"/>
                </a:solidFill>
                <a:hlinkClick r:id="rId5"/>
              </a:rPr>
              <a:t>ESG směrnice k UCITS</a:t>
            </a:r>
            <a:r>
              <a:rPr lang="cs-CZ" dirty="0">
                <a:solidFill>
                  <a:schemeClr val="bg1"/>
                </a:solidFill>
              </a:rPr>
              <a:t> </a:t>
            </a:r>
            <a:r>
              <a:rPr lang="cs-CZ" dirty="0" smtClean="0">
                <a:solidFill>
                  <a:schemeClr val="bg1"/>
                </a:solidFill>
              </a:rPr>
              <a:t>[</a:t>
            </a:r>
            <a:r>
              <a:rPr lang="cs-CZ" dirty="0">
                <a:solidFill>
                  <a:schemeClr val="bg1"/>
                </a:solidFill>
              </a:rPr>
              <a:t>Směrnice</a:t>
            </a:r>
            <a:r>
              <a:rPr lang="cs-CZ" dirty="0" smtClean="0">
                <a:solidFill>
                  <a:schemeClr val="bg1"/>
                </a:solidFill>
              </a:rPr>
              <a:t> </a:t>
            </a:r>
            <a:r>
              <a:rPr lang="cs-CZ" dirty="0">
                <a:solidFill>
                  <a:schemeClr val="bg1"/>
                </a:solidFill>
              </a:rPr>
              <a:t>(EU) </a:t>
            </a:r>
            <a:r>
              <a:rPr lang="cs-CZ" dirty="0" smtClean="0">
                <a:solidFill>
                  <a:schemeClr val="bg1"/>
                </a:solidFill>
              </a:rPr>
              <a:t>2021/1270]</a:t>
            </a:r>
            <a:endParaRPr lang="cs-CZ" dirty="0">
              <a:solidFill>
                <a:schemeClr val="bg1"/>
              </a:solidFill>
            </a:endParaRPr>
          </a:p>
          <a:p>
            <a:pPr lvl="0"/>
            <a:r>
              <a:rPr lang="cs-CZ" b="1" u="sng" dirty="0">
                <a:solidFill>
                  <a:schemeClr val="bg1"/>
                </a:solidFill>
                <a:hlinkClick r:id="rId5"/>
              </a:rPr>
              <a:t>Prováděcí ESG nařízení k AIFMD</a:t>
            </a:r>
            <a:r>
              <a:rPr lang="cs-CZ" dirty="0">
                <a:solidFill>
                  <a:schemeClr val="bg1"/>
                </a:solidFill>
              </a:rPr>
              <a:t> </a:t>
            </a:r>
            <a:r>
              <a:rPr lang="cs-CZ" dirty="0" smtClean="0">
                <a:solidFill>
                  <a:schemeClr val="bg1"/>
                </a:solidFill>
              </a:rPr>
              <a:t>[</a:t>
            </a:r>
            <a:r>
              <a:rPr lang="cs-CZ" dirty="0">
                <a:solidFill>
                  <a:schemeClr val="bg1"/>
                </a:solidFill>
              </a:rPr>
              <a:t>Nařízení</a:t>
            </a:r>
            <a:r>
              <a:rPr lang="cs-CZ" dirty="0" smtClean="0">
                <a:solidFill>
                  <a:schemeClr val="bg1"/>
                </a:solidFill>
              </a:rPr>
              <a:t> </a:t>
            </a:r>
            <a:r>
              <a:rPr lang="cs-CZ" dirty="0">
                <a:solidFill>
                  <a:schemeClr val="bg1"/>
                </a:solidFill>
              </a:rPr>
              <a:t>(EU) </a:t>
            </a:r>
            <a:r>
              <a:rPr lang="cs-CZ" dirty="0" smtClean="0">
                <a:solidFill>
                  <a:schemeClr val="bg1"/>
                </a:solidFill>
              </a:rPr>
              <a:t>2021/1255]</a:t>
            </a:r>
            <a:endParaRPr lang="cs-CZ" dirty="0">
              <a:solidFill>
                <a:schemeClr val="bg1"/>
              </a:solidFill>
            </a:endParaRPr>
          </a:p>
          <a:p>
            <a:pPr lvl="0"/>
            <a:r>
              <a:rPr lang="cs-CZ" b="1" u="sng" dirty="0">
                <a:solidFill>
                  <a:schemeClr val="bg1"/>
                </a:solidFill>
                <a:hlinkClick r:id="rId6"/>
              </a:rPr>
              <a:t>Prováděcí ESG nařízení k </a:t>
            </a:r>
            <a:r>
              <a:rPr lang="cs-CZ" b="1" u="sng" dirty="0" err="1">
                <a:solidFill>
                  <a:schemeClr val="bg1"/>
                </a:solidFill>
                <a:hlinkClick r:id="rId6"/>
              </a:rPr>
              <a:t>MiFID</a:t>
            </a:r>
            <a:r>
              <a:rPr lang="cs-CZ" b="1" u="sng" dirty="0">
                <a:solidFill>
                  <a:schemeClr val="bg1"/>
                </a:solidFill>
                <a:hlinkClick r:id="rId6"/>
              </a:rPr>
              <a:t> II</a:t>
            </a:r>
            <a:r>
              <a:rPr lang="cs-CZ" dirty="0">
                <a:solidFill>
                  <a:schemeClr val="bg1"/>
                </a:solidFill>
              </a:rPr>
              <a:t> </a:t>
            </a:r>
            <a:r>
              <a:rPr lang="cs-CZ" dirty="0" smtClean="0">
                <a:solidFill>
                  <a:schemeClr val="bg1"/>
                </a:solidFill>
              </a:rPr>
              <a:t>[</a:t>
            </a:r>
            <a:r>
              <a:rPr lang="cs-CZ" dirty="0">
                <a:solidFill>
                  <a:schemeClr val="bg1"/>
                </a:solidFill>
              </a:rPr>
              <a:t>Nařízení</a:t>
            </a:r>
            <a:r>
              <a:rPr lang="cs-CZ" dirty="0" smtClean="0">
                <a:solidFill>
                  <a:schemeClr val="bg1"/>
                </a:solidFill>
              </a:rPr>
              <a:t> </a:t>
            </a:r>
            <a:r>
              <a:rPr lang="cs-CZ" dirty="0">
                <a:solidFill>
                  <a:schemeClr val="bg1"/>
                </a:solidFill>
              </a:rPr>
              <a:t>(EU) </a:t>
            </a:r>
            <a:r>
              <a:rPr lang="cs-CZ" dirty="0" smtClean="0">
                <a:solidFill>
                  <a:schemeClr val="bg1"/>
                </a:solidFill>
              </a:rPr>
              <a:t>2021/1253]</a:t>
            </a:r>
            <a:endParaRPr lang="cs-CZ" dirty="0">
              <a:solidFill>
                <a:schemeClr val="bg1"/>
              </a:solidFill>
            </a:endParaRPr>
          </a:p>
          <a:p>
            <a:pPr lvl="0"/>
            <a:r>
              <a:rPr lang="cs-CZ" b="1" u="sng" dirty="0">
                <a:solidFill>
                  <a:schemeClr val="bg1"/>
                </a:solidFill>
                <a:hlinkClick r:id="rId7"/>
              </a:rPr>
              <a:t>Prováděcí ESG směrnice </a:t>
            </a:r>
            <a:r>
              <a:rPr lang="cs-CZ" b="1" u="sng" dirty="0" err="1">
                <a:solidFill>
                  <a:schemeClr val="bg1"/>
                </a:solidFill>
                <a:hlinkClick r:id="rId7"/>
              </a:rPr>
              <a:t>MiFID</a:t>
            </a:r>
            <a:r>
              <a:rPr lang="cs-CZ" b="1" u="sng" dirty="0">
                <a:solidFill>
                  <a:schemeClr val="bg1"/>
                </a:solidFill>
                <a:hlinkClick r:id="rId7"/>
              </a:rPr>
              <a:t> II</a:t>
            </a:r>
            <a:r>
              <a:rPr lang="cs-CZ" dirty="0">
                <a:solidFill>
                  <a:schemeClr val="bg1"/>
                </a:solidFill>
              </a:rPr>
              <a:t> </a:t>
            </a:r>
            <a:r>
              <a:rPr lang="cs-CZ" dirty="0" smtClean="0">
                <a:solidFill>
                  <a:schemeClr val="bg1"/>
                </a:solidFill>
              </a:rPr>
              <a:t>[Směrnice </a:t>
            </a:r>
            <a:r>
              <a:rPr lang="cs-CZ" dirty="0">
                <a:solidFill>
                  <a:schemeClr val="bg1"/>
                </a:solidFill>
              </a:rPr>
              <a:t>(EU) </a:t>
            </a:r>
            <a:r>
              <a:rPr lang="cs-CZ" dirty="0" smtClean="0">
                <a:solidFill>
                  <a:schemeClr val="bg1"/>
                </a:solidFill>
              </a:rPr>
              <a:t>2021/1269]</a:t>
            </a:r>
            <a:endParaRPr lang="cs-CZ" dirty="0">
              <a:solidFill>
                <a:schemeClr val="bg1"/>
              </a:solidFill>
            </a:endParaRPr>
          </a:p>
          <a:p>
            <a:r>
              <a:rPr lang="cs-CZ" u="sng" dirty="0">
                <a:solidFill>
                  <a:schemeClr val="bg1"/>
                </a:solidFill>
              </a:rPr>
              <a:t>Obecný cíl regulace</a:t>
            </a:r>
            <a:r>
              <a:rPr lang="cs-CZ" dirty="0">
                <a:solidFill>
                  <a:schemeClr val="bg1"/>
                </a:solidFill>
              </a:rPr>
              <a:t>: integrovat rizika udržitelnosti a faktory udržitelnosti do praxe finančních </a:t>
            </a:r>
            <a:r>
              <a:rPr lang="cs-CZ" dirty="0" smtClean="0">
                <a:solidFill>
                  <a:schemeClr val="bg1"/>
                </a:solidFill>
              </a:rPr>
              <a:t>trhů, což by mělo mj. vést k podpoře udržitelného </a:t>
            </a:r>
            <a:r>
              <a:rPr lang="cs-CZ" dirty="0">
                <a:solidFill>
                  <a:schemeClr val="bg1"/>
                </a:solidFill>
              </a:rPr>
              <a:t>financování</a:t>
            </a:r>
          </a:p>
          <a:p>
            <a:r>
              <a:rPr lang="cs-CZ" b="1" dirty="0">
                <a:solidFill>
                  <a:schemeClr val="bg1"/>
                </a:solidFill>
              </a:rPr>
              <a:t>…další regulace se </a:t>
            </a:r>
            <a:r>
              <a:rPr lang="cs-CZ" b="1" dirty="0" smtClean="0">
                <a:solidFill>
                  <a:schemeClr val="bg1"/>
                </a:solidFill>
              </a:rPr>
              <a:t>v EU intenzivně </a:t>
            </a:r>
            <a:r>
              <a:rPr lang="cs-CZ" b="1" dirty="0">
                <a:solidFill>
                  <a:schemeClr val="bg1"/>
                </a:solidFill>
              </a:rPr>
              <a:t>připravuje</a:t>
            </a:r>
            <a:r>
              <a:rPr lang="cs-CZ" dirty="0">
                <a:solidFill>
                  <a:schemeClr val="bg1"/>
                </a:solidFill>
              </a:rPr>
              <a:t>: Nařízení o EU GBS, CSRD a </a:t>
            </a:r>
            <a:r>
              <a:rPr lang="cs-CZ" dirty="0" smtClean="0">
                <a:solidFill>
                  <a:schemeClr val="bg1"/>
                </a:solidFill>
              </a:rPr>
              <a:t>další.</a:t>
            </a:r>
          </a:p>
          <a:p>
            <a:pPr marL="0" indent="0">
              <a:buNone/>
            </a:pPr>
            <a:r>
              <a:rPr lang="cs-CZ" sz="7000" b="1" dirty="0" smtClean="0">
                <a:solidFill>
                  <a:srgbClr val="FF0000"/>
                </a:solidFill>
              </a:rPr>
              <a:t>ČNB podporuje transparenci, ale je skeptická k složitosti regulace (příklad GL ESMA/EIOPA k vhodnosti) a zejména odmítá preferenční zacházení s udržitelnými aktivy resp. investicemi.</a:t>
            </a:r>
            <a:endParaRPr lang="cs-CZ" sz="7000" b="1" dirty="0">
              <a:solidFill>
                <a:srgbClr val="FF0000"/>
              </a:solidFill>
            </a:endParaRPr>
          </a:p>
          <a:p>
            <a:endParaRPr lang="cs-CZ" dirty="0">
              <a:solidFill>
                <a:schemeClr val="bg1"/>
              </a:solidFill>
            </a:endParaRPr>
          </a:p>
        </p:txBody>
      </p:sp>
      <p:sp>
        <p:nvSpPr>
          <p:cNvPr id="4" name="Zástupný symbol pro datum 3"/>
          <p:cNvSpPr>
            <a:spLocks noGrp="1"/>
          </p:cNvSpPr>
          <p:nvPr>
            <p:ph type="dt" sz="half" idx="18"/>
          </p:nvPr>
        </p:nvSpPr>
        <p:spPr/>
        <p:txBody>
          <a:bodyPr/>
          <a:lstStyle/>
          <a:p>
            <a:pPr>
              <a:defRPr/>
            </a:pPr>
            <a:fld id="{2137ACE2-A58D-43F6-A311-C2D52AE2DA0B}" type="datetime1">
              <a:rPr lang="cs-CZ" smtClean="0"/>
              <a:t>09.05.2022</a:t>
            </a:fld>
            <a:endParaRPr lang="cs-CZ" dirty="0"/>
          </a:p>
        </p:txBody>
      </p:sp>
      <p:sp>
        <p:nvSpPr>
          <p:cNvPr id="6" name="Zástupný symbol pro číslo snímku 5"/>
          <p:cNvSpPr>
            <a:spLocks noGrp="1"/>
          </p:cNvSpPr>
          <p:nvPr>
            <p:ph type="sldNum" sz="quarter" idx="20"/>
          </p:nvPr>
        </p:nvSpPr>
        <p:spPr/>
        <p:txBody>
          <a:bodyPr/>
          <a:lstStyle/>
          <a:p>
            <a:pPr>
              <a:defRPr/>
            </a:pPr>
            <a:fld id="{735A2C13-FCDF-48EE-9356-C903CCBF465F}" type="slidenum">
              <a:rPr lang="cs-CZ" smtClean="0"/>
              <a:pPr>
                <a:defRPr/>
              </a:pPr>
              <a:t>8</a:t>
            </a:fld>
            <a:endParaRPr lang="cs-CZ"/>
          </a:p>
        </p:txBody>
      </p:sp>
    </p:spTree>
    <p:extLst>
      <p:ext uri="{BB962C8B-B14F-4D97-AF65-F5344CB8AC3E}">
        <p14:creationId xmlns:p14="http://schemas.microsoft.com/office/powerpoint/2010/main" val="3571900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adpis 14"/>
          <p:cNvSpPr>
            <a:spLocks noGrp="1"/>
          </p:cNvSpPr>
          <p:nvPr>
            <p:ph type="title"/>
          </p:nvPr>
        </p:nvSpPr>
        <p:spPr/>
        <p:txBody>
          <a:bodyPr/>
          <a:lstStyle/>
          <a:p>
            <a:r>
              <a:rPr lang="cs-CZ" altLang="cs-CZ" b="1" dirty="0"/>
              <a:t>Děkuji za pozornost !</a:t>
            </a:r>
            <a:r>
              <a:rPr lang="cs-CZ" dirty="0" smtClean="0"/>
              <a:t/>
            </a:r>
            <a:br>
              <a:rPr lang="cs-CZ" dirty="0" smtClean="0"/>
            </a:br>
            <a:r>
              <a:rPr lang="cs-CZ" dirty="0"/>
              <a:t/>
            </a:r>
            <a:br>
              <a:rPr lang="cs-CZ" dirty="0"/>
            </a:br>
            <a:r>
              <a:rPr lang="cs-CZ" dirty="0" smtClean="0"/>
              <a:t/>
            </a:r>
            <a:br>
              <a:rPr lang="cs-CZ" dirty="0" smtClean="0"/>
            </a:br>
            <a:r>
              <a:rPr lang="cs-CZ" dirty="0" smtClean="0"/>
              <a:t/>
            </a:r>
            <a:br>
              <a:rPr lang="cs-CZ" dirty="0" smtClean="0"/>
            </a:br>
            <a:r>
              <a:rPr lang="cs-CZ" dirty="0"/>
              <a:t/>
            </a:r>
            <a:br>
              <a:rPr lang="cs-CZ" dirty="0"/>
            </a:br>
            <a:r>
              <a:rPr lang="cs-CZ" dirty="0" smtClean="0"/>
              <a:t>Navštivte nás také na sociálních sítích</a:t>
            </a:r>
            <a:endParaRPr lang="cs-CZ" dirty="0"/>
          </a:p>
        </p:txBody>
      </p:sp>
      <p:sp>
        <p:nvSpPr>
          <p:cNvPr id="10" name="Zástupný symbol pro datum 9"/>
          <p:cNvSpPr>
            <a:spLocks noGrp="1"/>
          </p:cNvSpPr>
          <p:nvPr>
            <p:ph type="dt" sz="half" idx="14"/>
          </p:nvPr>
        </p:nvSpPr>
        <p:spPr/>
        <p:txBody>
          <a:bodyPr/>
          <a:lstStyle/>
          <a:p>
            <a:pPr>
              <a:defRPr/>
            </a:pPr>
            <a:fld id="{305123FA-A03B-4F7A-BB6C-E32EC56C9984}" type="datetime1">
              <a:rPr lang="cs-CZ" smtClean="0"/>
              <a:t>09.05.2022</a:t>
            </a:fld>
            <a:endParaRPr lang="cs-CZ" dirty="0"/>
          </a:p>
        </p:txBody>
      </p:sp>
      <p:sp>
        <p:nvSpPr>
          <p:cNvPr id="11" name="Zástupný symbol pro zápatí 10"/>
          <p:cNvSpPr>
            <a:spLocks noGrp="1"/>
          </p:cNvSpPr>
          <p:nvPr>
            <p:ph type="ftr" sz="quarter" idx="15"/>
          </p:nvPr>
        </p:nvSpPr>
        <p:spPr/>
        <p:txBody>
          <a:bodyPr/>
          <a:lstStyle/>
          <a:p>
            <a:pPr>
              <a:defRPr/>
            </a:pPr>
            <a:endParaRPr lang="cs-CZ"/>
          </a:p>
        </p:txBody>
      </p:sp>
      <p:sp>
        <p:nvSpPr>
          <p:cNvPr id="13" name="Zástupný symbol pro číslo snímku 12"/>
          <p:cNvSpPr>
            <a:spLocks noGrp="1"/>
          </p:cNvSpPr>
          <p:nvPr>
            <p:ph type="sldNum" sz="quarter" idx="16"/>
          </p:nvPr>
        </p:nvSpPr>
        <p:spPr/>
        <p:txBody>
          <a:bodyPr/>
          <a:lstStyle/>
          <a:p>
            <a:pPr>
              <a:defRPr/>
            </a:pPr>
            <a:fld id="{9DCF2305-7480-4D33-B14C-42D20804E717}" type="slidenum">
              <a:rPr lang="cs-CZ" smtClean="0"/>
              <a:pPr>
                <a:defRPr/>
              </a:pPr>
              <a:t>9</a:t>
            </a:fld>
            <a:endParaRPr lang="cs-CZ"/>
          </a:p>
        </p:txBody>
      </p:sp>
      <p:pic>
        <p:nvPicPr>
          <p:cNvPr id="27" name="Zástupný symbol pro obrázek 26">
            <a:hlinkClick r:id="rId2"/>
          </p:cNvPr>
          <p:cNvPicPr>
            <a:picLocks noGrp="1" noChangeAspect="1"/>
          </p:cNvPicPr>
          <p:nvPr>
            <p:ph type="pic" sz="quarter" idx="17"/>
          </p:nvPr>
        </p:nvPicPr>
        <p:blipFill>
          <a:blip r:embed="rId3" cstate="print">
            <a:extLst>
              <a:ext uri="{28A0092B-C50C-407E-A947-70E740481C1C}">
                <a14:useLocalDpi xmlns:a14="http://schemas.microsoft.com/office/drawing/2010/main" val="0"/>
              </a:ext>
            </a:extLst>
          </a:blip>
          <a:srcRect l="70" r="70"/>
          <a:stretch>
            <a:fillRect/>
          </a:stretch>
        </p:blipFill>
        <p:spPr>
          <a:xfrm>
            <a:off x="1151370" y="8992156"/>
            <a:ext cx="1822159" cy="1820855"/>
          </a:xfrm>
        </p:spPr>
      </p:pic>
      <p:pic>
        <p:nvPicPr>
          <p:cNvPr id="28" name="Zástupný symbol pro obrázek 27">
            <a:hlinkClick r:id="rId4"/>
          </p:cNvPr>
          <p:cNvPicPr>
            <a:picLocks noGrp="1" noChangeAspect="1"/>
          </p:cNvPicPr>
          <p:nvPr>
            <p:ph type="pic" sz="quarter" idx="18"/>
          </p:nvPr>
        </p:nvPicPr>
        <p:blipFill>
          <a:blip r:embed="rId5" cstate="print">
            <a:extLst>
              <a:ext uri="{28A0092B-C50C-407E-A947-70E740481C1C}">
                <a14:useLocalDpi xmlns:a14="http://schemas.microsoft.com/office/drawing/2010/main" val="0"/>
              </a:ext>
            </a:extLst>
          </a:blip>
          <a:srcRect t="44" b="44"/>
          <a:stretch>
            <a:fillRect/>
          </a:stretch>
        </p:blipFill>
        <p:spPr>
          <a:xfrm>
            <a:off x="3525953" y="8992156"/>
            <a:ext cx="1822159" cy="1820855"/>
          </a:xfrm>
        </p:spPr>
      </p:pic>
      <p:pic>
        <p:nvPicPr>
          <p:cNvPr id="29" name="Zástupný symbol pro obrázek 28">
            <a:hlinkClick r:id="rId6"/>
          </p:cNvPr>
          <p:cNvPicPr>
            <a:picLocks noGrp="1" noChangeAspect="1"/>
          </p:cNvPicPr>
          <p:nvPr>
            <p:ph type="pic" sz="quarter" idx="19"/>
          </p:nvPr>
        </p:nvPicPr>
        <p:blipFill>
          <a:blip r:embed="rId7" cstate="print">
            <a:extLst>
              <a:ext uri="{28A0092B-C50C-407E-A947-70E740481C1C}">
                <a14:useLocalDpi xmlns:a14="http://schemas.microsoft.com/office/drawing/2010/main" val="0"/>
              </a:ext>
            </a:extLst>
          </a:blip>
          <a:srcRect l="114" r="114"/>
          <a:stretch>
            <a:fillRect/>
          </a:stretch>
        </p:blipFill>
        <p:spPr>
          <a:xfrm>
            <a:off x="5900536" y="8992156"/>
            <a:ext cx="1822159" cy="1820855"/>
          </a:xfrm>
        </p:spPr>
      </p:pic>
      <p:pic>
        <p:nvPicPr>
          <p:cNvPr id="30" name="Zástupný symbol pro obrázek 29">
            <a:hlinkClick r:id="rId8"/>
          </p:cNvPr>
          <p:cNvPicPr>
            <a:picLocks noGrp="1" noChangeAspect="1"/>
          </p:cNvPicPr>
          <p:nvPr>
            <p:ph type="pic" sz="quarter" idx="20"/>
          </p:nvPr>
        </p:nvPicPr>
        <p:blipFill>
          <a:blip r:embed="rId9" cstate="print">
            <a:extLst>
              <a:ext uri="{28A0092B-C50C-407E-A947-70E740481C1C}">
                <a14:useLocalDpi xmlns:a14="http://schemas.microsoft.com/office/drawing/2010/main" val="0"/>
              </a:ext>
            </a:extLst>
          </a:blip>
          <a:srcRect l="70" r="70"/>
          <a:stretch>
            <a:fillRect/>
          </a:stretch>
        </p:blipFill>
        <p:spPr>
          <a:xfrm>
            <a:off x="8275119" y="8992156"/>
            <a:ext cx="1822159" cy="1820855"/>
          </a:xfrm>
        </p:spPr>
      </p:pic>
      <p:pic>
        <p:nvPicPr>
          <p:cNvPr id="33" name="Zástupný symbol pro obrázek 32"/>
          <p:cNvPicPr>
            <a:picLocks noGrp="1" noChangeAspect="1"/>
          </p:cNvPicPr>
          <p:nvPr>
            <p:ph type="pic" sz="quarter" idx="21"/>
          </p:nvPr>
        </p:nvPicPr>
        <p:blipFill>
          <a:blip r:embed="rId10" cstate="print">
            <a:extLst>
              <a:ext uri="{28A0092B-C50C-407E-A947-70E740481C1C}">
                <a14:useLocalDpi xmlns:a14="http://schemas.microsoft.com/office/drawing/2010/main" val="0"/>
              </a:ext>
            </a:extLst>
          </a:blip>
          <a:srcRect l="70" r="70"/>
          <a:stretch>
            <a:fillRect/>
          </a:stretch>
        </p:blipFill>
        <p:spPr>
          <a:xfrm>
            <a:off x="10649702" y="8992156"/>
            <a:ext cx="1822159" cy="1820855"/>
          </a:xfrm>
        </p:spPr>
      </p:pic>
    </p:spTree>
    <p:extLst>
      <p:ext uri="{BB962C8B-B14F-4D97-AF65-F5344CB8AC3E}">
        <p14:creationId xmlns:p14="http://schemas.microsoft.com/office/powerpoint/2010/main" val="3951399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motiv_CNB">
  <a:themeElements>
    <a:clrScheme name="Vlastní 55">
      <a:dk1>
        <a:sysClr val="windowText" lastClr="000000"/>
      </a:dk1>
      <a:lt1>
        <a:srgbClr val="000000"/>
      </a:lt1>
      <a:dk2>
        <a:srgbClr val="6C6F70"/>
      </a:dk2>
      <a:lt2>
        <a:srgbClr val="9DABE2"/>
      </a:lt2>
      <a:accent1>
        <a:srgbClr val="2426A9"/>
      </a:accent1>
      <a:accent2>
        <a:srgbClr val="D52B1E"/>
      </a:accent2>
      <a:accent3>
        <a:srgbClr val="FFBB00"/>
      </a:accent3>
      <a:accent4>
        <a:srgbClr val="9ACD32"/>
      </a:accent4>
      <a:accent5>
        <a:srgbClr val="00CED1"/>
      </a:accent5>
      <a:accent6>
        <a:srgbClr val="6C6F70"/>
      </a:accent6>
      <a:hlink>
        <a:srgbClr val="2426A9"/>
      </a:hlink>
      <a:folHlink>
        <a:srgbClr val="2426A9"/>
      </a:folHlink>
    </a:clrScheme>
    <a:fontScheme name="CNB">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motiv_CNB</Template>
  <TotalTime>3875</TotalTime>
  <Words>1599</Words>
  <Application>Microsoft Office PowerPoint</Application>
  <PresentationFormat>Vlastní</PresentationFormat>
  <Paragraphs>155</Paragraphs>
  <Slides>9</Slides>
  <Notes>5</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9</vt:i4>
      </vt:variant>
    </vt:vector>
  </HeadingPairs>
  <TitlesOfParts>
    <vt:vector size="16" baseType="lpstr">
      <vt:lpstr>Arial</vt:lpstr>
      <vt:lpstr>Calibri</vt:lpstr>
      <vt:lpstr>Symbol</vt:lpstr>
      <vt:lpstr>Times New Roman</vt:lpstr>
      <vt:lpstr>Verdana</vt:lpstr>
      <vt:lpstr>Wingdings</vt:lpstr>
      <vt:lpstr>motiv_CNB</vt:lpstr>
      <vt:lpstr>Prezentace aplikace PowerPoint</vt:lpstr>
      <vt:lpstr>Obsah prezentace</vt:lpstr>
      <vt:lpstr>Změny regulace na kapitálovém trhu</vt:lpstr>
      <vt:lpstr>Změny regulace na finančním trhu (2)</vt:lpstr>
      <vt:lpstr>Změny regulace na finančním trhu (3)</vt:lpstr>
      <vt:lpstr>Výkladová stanoviska   </vt:lpstr>
      <vt:lpstr>Správce podle čl. 3(2) AIFMD (§ 15 ZISIF)    </vt:lpstr>
      <vt:lpstr>ESG regulace</vt:lpstr>
      <vt:lpstr>Děkuji za pozornost !     Navštivte nás také na sociálních sítích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 Sada</dc:creator>
  <cp:lastModifiedBy>Smutný Aleš</cp:lastModifiedBy>
  <cp:revision>246</cp:revision>
  <dcterms:created xsi:type="dcterms:W3CDTF">2020-01-08T08:09:07Z</dcterms:created>
  <dcterms:modified xsi:type="dcterms:W3CDTF">2022-05-09T09:24:21Z</dcterms:modified>
</cp:coreProperties>
</file>