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72" r:id="rId2"/>
    <p:sldId id="375" r:id="rId3"/>
    <p:sldId id="1019" r:id="rId4"/>
    <p:sldId id="1010" r:id="rId5"/>
    <p:sldId id="1016" r:id="rId6"/>
    <p:sldId id="1017" r:id="rId7"/>
    <p:sldId id="1021" r:id="rId8"/>
  </p:sldIdLst>
  <p:sldSz cx="12192000" cy="6858000"/>
  <p:notesSz cx="6858000" cy="9144000"/>
  <p:embeddedFontLst>
    <p:embeddedFont>
      <p:font typeface="Arial Black" panose="020B0A04020102020204" pitchFamily="34" charset="0"/>
      <p:bold r:id="rId9"/>
    </p:embeddedFont>
    <p:embeddedFont>
      <p:font typeface="KPMG Extralight" panose="020B0303030202040204" pitchFamily="34" charset="-18"/>
      <p:regular r:id="rId10"/>
      <p:italic r:id="rId11"/>
    </p:embeddedFont>
    <p:embeddedFont>
      <p:font typeface="Univers for KPMG Light" panose="020B0403020202020204" pitchFamily="34" charset="0"/>
      <p:regular r:id="rId12"/>
      <p:italic r:id="rId13"/>
    </p:embeddedFont>
  </p:embeddedFontLst>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CC3"/>
    <a:srgbClr val="BC204B"/>
    <a:srgbClr val="F68D2E"/>
    <a:srgbClr val="EAAA00"/>
    <a:srgbClr val="43B02A"/>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4" d="100"/>
          <a:sy n="114" d="100"/>
        </p:scale>
        <p:origin x="474"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tags" Target="tags/tag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4T18:25:56.967"/>
    </inkml:context>
    <inkml:brush xml:id="br0">
      <inkml:brushProperty name="width" value="0.05" units="cm"/>
      <inkml:brushProperty name="height" value="0.05" units="cm"/>
      <inkml:brushProperty name="color" value="#66CC00"/>
      <inkml:brushProperty name="ignorePressure" value="1"/>
    </inkml:brush>
  </inkml:definitions>
  <inkml:trace contextRef="#ctx0" brushRef="#br0">1 0,'0'4,"0"6,0 5,0 1</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youtube.com/user/kpmgczechrepublic" TargetMode="External"/><Relationship Id="rId2" Type="http://schemas.openxmlformats.org/officeDocument/2006/relationships/hyperlink" Target="https://www.linkedin.com/company/kpmg-czech-republic" TargetMode="External"/><Relationship Id="rId1" Type="http://schemas.openxmlformats.org/officeDocument/2006/relationships/slideMaster" Target="../slideMasters/slideMaster1.xml"/><Relationship Id="rId6" Type="http://schemas.openxmlformats.org/officeDocument/2006/relationships/hyperlink" Target="https://twitter.com/kpmg_cz/" TargetMode="External"/><Relationship Id="rId5" Type="http://schemas.openxmlformats.org/officeDocument/2006/relationships/hyperlink" Target="https://www.instagram.com/kpmg_cz" TargetMode="External"/><Relationship Id="rId4" Type="http://schemas.openxmlformats.org/officeDocument/2006/relationships/hyperlink" Target="https://www.facebook.com/kpmgvceskerepublice"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TLE SLIDE 1 - Right light vertical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E1A81C-ADCC-4EDE-A0E1-CD31642AC3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743" r="15775" b="12032"/>
          <a:stretch/>
        </p:blipFill>
        <p:spPr>
          <a:xfrm>
            <a:off x="-1" y="0"/>
            <a:ext cx="12192001" cy="6858000"/>
          </a:xfrm>
          <a:prstGeom prst="rect">
            <a:avLst/>
          </a:prstGeom>
        </p:spPr>
      </p:pic>
      <p:sp>
        <p:nvSpPr>
          <p:cNvPr id="10" name="Freeform 19">
            <a:extLst>
              <a:ext uri="{FF2B5EF4-FFF2-40B4-BE49-F238E27FC236}">
                <a16:creationId xmlns:a16="http://schemas.microsoft.com/office/drawing/2014/main" id="{870644B5-7757-4106-BCE6-3F616432F4A0}"/>
              </a:ext>
            </a:extLst>
          </p:cNvPr>
          <p:cNvSpPr>
            <a:spLocks noChangeAspect="1" noEditPoints="1"/>
          </p:cNvSpPr>
          <p:nvPr userDrawn="1"/>
        </p:nvSpPr>
        <p:spPr bwMode="auto">
          <a:xfrm>
            <a:off x="1000126" y="530577"/>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solidFill>
                <a:schemeClr val="tx2"/>
              </a:solidFill>
            </a:endParaRPr>
          </a:p>
        </p:txBody>
      </p:sp>
      <p:sp>
        <p:nvSpPr>
          <p:cNvPr id="8" name="Title 1"/>
          <p:cNvSpPr>
            <a:spLocks noGrp="1"/>
          </p:cNvSpPr>
          <p:nvPr>
            <p:ph type="ctrTitle" hasCustomPrompt="1"/>
          </p:nvPr>
        </p:nvSpPr>
        <p:spPr>
          <a:xfrm>
            <a:off x="980826" y="1435300"/>
            <a:ext cx="6581117" cy="3510000"/>
          </a:xfrm>
        </p:spPr>
        <p:txBody>
          <a:bodyPr anchor="t" anchorCtr="0"/>
          <a:lstStyle>
            <a:lvl1pPr algn="l">
              <a:defRPr sz="11000" baseline="0">
                <a:solidFill>
                  <a:schemeClr val="tx2"/>
                </a:solidFill>
              </a:defRPr>
            </a:lvl1pPr>
          </a:lstStyle>
          <a:p>
            <a:r>
              <a:rPr lang="en-GB" dirty="0"/>
              <a:t>Title slide 1</a:t>
            </a:r>
            <a:br>
              <a:rPr lang="en-GB" dirty="0"/>
            </a:br>
            <a:r>
              <a:rPr lang="en-GB" dirty="0"/>
              <a:t>light right vertical image</a:t>
            </a:r>
            <a:endParaRPr lang="en-US" dirty="0"/>
          </a:p>
        </p:txBody>
      </p:sp>
      <p:sp>
        <p:nvSpPr>
          <p:cNvPr id="6" name="Text Placeholder 3"/>
          <p:cNvSpPr>
            <a:spLocks noGrp="1"/>
          </p:cNvSpPr>
          <p:nvPr>
            <p:ph type="body" sz="quarter" idx="11"/>
          </p:nvPr>
        </p:nvSpPr>
        <p:spPr>
          <a:xfrm>
            <a:off x="1020425" y="5390900"/>
            <a:ext cx="6541518" cy="216000"/>
          </a:xfrm>
        </p:spPr>
        <p:txBody>
          <a:bodyPr/>
          <a:lstStyle>
            <a:lvl1pPr>
              <a:defRPr sz="110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4614457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1003200" y="3742126"/>
            <a:ext cx="10195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1003200" y="1331360"/>
            <a:ext cx="10195200" cy="213574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77866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4550400" y="1331360"/>
            <a:ext cx="3139200" cy="2134800"/>
          </a:xfr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1003200" y="1331360"/>
            <a:ext cx="3187200" cy="2134800"/>
          </a:xfrm>
        </p:spPr>
        <p:txBody>
          <a:bodyPr anchor="ctr"/>
          <a:lstStyle>
            <a:lvl1pPr algn="ctr">
              <a:defRPr/>
            </a:lvl1pPr>
          </a:lstStyle>
          <a:p>
            <a:r>
              <a:rPr lang="en-US"/>
              <a:t>Click icon to add chart</a:t>
            </a:r>
            <a:endParaRPr lang="en-GB" dirty="0"/>
          </a:p>
        </p:txBody>
      </p:sp>
      <p:sp>
        <p:nvSpPr>
          <p:cNvPr id="7" name="Text Placeholder 8"/>
          <p:cNvSpPr>
            <a:spLocks noGrp="1"/>
          </p:cNvSpPr>
          <p:nvPr>
            <p:ph type="body" sz="quarter" idx="10"/>
          </p:nvPr>
        </p:nvSpPr>
        <p:spPr>
          <a:xfrm>
            <a:off x="1003200" y="3742126"/>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8049600" y="1331360"/>
            <a:ext cx="3139200" cy="2134800"/>
          </a:xfrm>
        </p:spPr>
        <p:txBody>
          <a:bodyPr anchor="ctr"/>
          <a:lstStyle>
            <a:lvl1pPr algn="ctr">
              <a:defRPr/>
            </a:lvl1pPr>
          </a:lstStyle>
          <a:p>
            <a:r>
              <a:rPr lang="en-US"/>
              <a:t>Click icon to add chart</a:t>
            </a:r>
            <a:endParaRPr lang="en-GB" dirty="0"/>
          </a:p>
        </p:txBody>
      </p:sp>
      <p:sp>
        <p:nvSpPr>
          <p:cNvPr id="9" name="Text Placeholder 8"/>
          <p:cNvSpPr>
            <a:spLocks noGrp="1"/>
          </p:cNvSpPr>
          <p:nvPr>
            <p:ph type="body" sz="quarter" idx="14"/>
          </p:nvPr>
        </p:nvSpPr>
        <p:spPr>
          <a:xfrm>
            <a:off x="4502400" y="3742126"/>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5"/>
          </p:nvPr>
        </p:nvSpPr>
        <p:spPr>
          <a:xfrm>
            <a:off x="8001600" y="3742126"/>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41336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1003200" y="1330126"/>
            <a:ext cx="10195200" cy="4546800"/>
          </a:xfrm>
        </p:spPr>
        <p:txBody>
          <a:bodyPr anchor="ctr"/>
          <a:lstStyle>
            <a:lvl1pPr algn="ctr">
              <a:defRPr/>
            </a:lvl1pPr>
          </a:lstStyle>
          <a:p>
            <a:r>
              <a:rPr lang="en-US"/>
              <a:t>Click icon to add picture</a:t>
            </a:r>
            <a:endParaRPr lang="en-GB" dirty="0"/>
          </a:p>
        </p:txBody>
      </p:sp>
    </p:spTree>
    <p:extLst>
      <p:ext uri="{BB962C8B-B14F-4D97-AF65-F5344CB8AC3E}">
        <p14:creationId xmlns:p14="http://schemas.microsoft.com/office/powerpoint/2010/main" val="1546685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2192000" cy="5876925"/>
          </a:xfrm>
        </p:spPr>
        <p:txBody>
          <a:bodyPr anchor="ctr"/>
          <a:lstStyle>
            <a:lvl1pPr algn="ctr">
              <a:defRPr/>
            </a:lvl1pPr>
          </a:lstStyle>
          <a:p>
            <a:r>
              <a:rPr lang="en-US"/>
              <a:t>Click icon to add picture</a:t>
            </a:r>
            <a:endParaRPr lang="en-GB" dirty="0"/>
          </a:p>
        </p:txBody>
      </p:sp>
      <p:sp>
        <p:nvSpPr>
          <p:cNvPr id="6" name="Shape 8"/>
          <p:cNvSpPr txBox="1">
            <a:spLocks/>
          </p:cNvSpPr>
          <p:nvPr userDrawn="1"/>
        </p:nvSpPr>
        <p:spPr>
          <a:xfrm>
            <a:off x="10739438" y="6266997"/>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7" name="TextBox 6"/>
          <p:cNvSpPr txBox="1"/>
          <p:nvPr userDrawn="1"/>
        </p:nvSpPr>
        <p:spPr>
          <a:xfrm>
            <a:off x="2234934" y="6266997"/>
            <a:ext cx="7756800"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20</a:t>
            </a:r>
            <a:r>
              <a:rPr lang="cs-CZ" sz="600" kern="1200" noProof="0" dirty="0">
                <a:solidFill>
                  <a:schemeClr val="bg1">
                    <a:lumMod val="65000"/>
                  </a:schemeClr>
                </a:solidFill>
                <a:latin typeface="+mn-lt"/>
                <a:ea typeface="+mn-ea"/>
                <a:cs typeface="+mn-cs"/>
              </a:rPr>
              <a:t>20</a:t>
            </a:r>
            <a:r>
              <a:rPr lang="en-GB" sz="600" kern="1200" noProof="0" dirty="0">
                <a:solidFill>
                  <a:schemeClr val="bg1">
                    <a:lumMod val="65000"/>
                  </a:schemeClr>
                </a:solidFill>
                <a:latin typeface="+mn-lt"/>
                <a:ea typeface="+mn-ea"/>
                <a:cs typeface="+mn-cs"/>
              </a:rPr>
              <a:t>. Insert copyright information here. Imagnimus inciis sed maximus, acepedi psandi occum qui coribus et volumquia volo con pe quis ipsae con experfe raerovition pariorem fuga. Ita cores doluptae pro consed mi, ut et adi bea cus sum il magnita tiunteseque sae vel modi rem con errorpor sendiciendes et, optate est, sin non pro dolenda nimint ea doluptur sapernatius eum facernam adipit ex es inverferum eventio rempos inus exererum solutet la quia suntotatem explique mi, comnis es molut eic tem excestis et ellautes.</a:t>
            </a:r>
          </a:p>
        </p:txBody>
      </p:sp>
      <p:sp>
        <p:nvSpPr>
          <p:cNvPr id="8" name="TextBox 7"/>
          <p:cNvSpPr txBox="1"/>
          <p:nvPr userDrawn="1"/>
        </p:nvSpPr>
        <p:spPr>
          <a:xfrm>
            <a:off x="5059200" y="6637578"/>
            <a:ext cx="2256000" cy="10955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kern="1200" noProof="0" dirty="0">
                <a:solidFill>
                  <a:schemeClr val="tx1"/>
                </a:solidFill>
                <a:latin typeface="+mn-lt"/>
                <a:ea typeface="+mn-ea"/>
                <a:cs typeface="+mn-cs"/>
              </a:rPr>
              <a:t>Document Classification: KPMG Confidential</a:t>
            </a:r>
          </a:p>
        </p:txBody>
      </p:sp>
      <p:sp>
        <p:nvSpPr>
          <p:cNvPr id="9" name="Freeform 19"/>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00613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10032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0804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51576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2348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1003200" y="1322388"/>
            <a:ext cx="18768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0804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1576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348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93120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93120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77598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10032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6160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62288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88416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994833" y="1322388"/>
            <a:ext cx="23472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610422"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6226011"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8841600"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Tree>
    <p:extLst>
      <p:ext uri="{BB962C8B-B14F-4D97-AF65-F5344CB8AC3E}">
        <p14:creationId xmlns:p14="http://schemas.microsoft.com/office/powerpoint/2010/main" val="2683865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16" name="Text Placeholder 10"/>
          <p:cNvSpPr>
            <a:spLocks noGrp="1" noChangeAspect="1"/>
          </p:cNvSpPr>
          <p:nvPr>
            <p:ph type="body" sz="quarter" idx="21"/>
          </p:nvPr>
        </p:nvSpPr>
        <p:spPr bwMode="gray">
          <a:xfrm>
            <a:off x="5306559" y="2757950"/>
            <a:ext cx="1660995" cy="1659600"/>
          </a:xfrm>
          <a:prstGeom prst="ellipse">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en-US"/>
              <a:t>Click to edit Master text styles</a:t>
            </a:r>
          </a:p>
        </p:txBody>
      </p:sp>
      <p:sp>
        <p:nvSpPr>
          <p:cNvPr id="17" name="Text Placeholder 20"/>
          <p:cNvSpPr>
            <a:spLocks noGrp="1"/>
          </p:cNvSpPr>
          <p:nvPr>
            <p:ph type="body" sz="quarter" idx="26"/>
          </p:nvPr>
        </p:nvSpPr>
        <p:spPr bwMode="gray">
          <a:xfrm>
            <a:off x="1003347"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6" name="Text Placeholder 20"/>
          <p:cNvSpPr>
            <a:spLocks noGrp="1"/>
          </p:cNvSpPr>
          <p:nvPr>
            <p:ph type="body" sz="quarter" idx="48"/>
          </p:nvPr>
        </p:nvSpPr>
        <p:spPr bwMode="gray">
          <a:xfrm>
            <a:off x="1003347" y="4015250"/>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2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7" name="Text Placeholder 20"/>
          <p:cNvSpPr>
            <a:spLocks noGrp="1"/>
          </p:cNvSpPr>
          <p:nvPr>
            <p:ph type="body" sz="quarter" idx="50"/>
          </p:nvPr>
        </p:nvSpPr>
        <p:spPr bwMode="gray">
          <a:xfrm>
            <a:off x="7344001"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8" name="Text Placeholder 20"/>
          <p:cNvSpPr>
            <a:spLocks noGrp="1"/>
          </p:cNvSpPr>
          <p:nvPr>
            <p:ph type="body" sz="quarter" idx="52"/>
          </p:nvPr>
        </p:nvSpPr>
        <p:spPr bwMode="gray">
          <a:xfrm>
            <a:off x="7344001" y="4015250"/>
            <a:ext cx="3847695"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9" name="AutoShape 20"/>
          <p:cNvSpPr>
            <a:spLocks noChangeArrowheads="1"/>
          </p:cNvSpPr>
          <p:nvPr userDrawn="1"/>
        </p:nvSpPr>
        <p:spPr bwMode="gray">
          <a:xfrm rot="2700000">
            <a:off x="5088625"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latin typeface="+mn-lt"/>
            </a:endParaRPr>
          </a:p>
        </p:txBody>
      </p:sp>
      <p:sp>
        <p:nvSpPr>
          <p:cNvPr id="31" name="Text Placeholder 3"/>
          <p:cNvSpPr>
            <a:spLocks noGrp="1"/>
          </p:cNvSpPr>
          <p:nvPr>
            <p:ph type="body" sz="quarter" idx="53"/>
          </p:nvPr>
        </p:nvSpPr>
        <p:spPr>
          <a:xfrm>
            <a:off x="1003347" y="1718873"/>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3"/>
          <p:cNvSpPr>
            <a:spLocks noGrp="1"/>
          </p:cNvSpPr>
          <p:nvPr>
            <p:ph type="body" sz="quarter" idx="54"/>
          </p:nvPr>
        </p:nvSpPr>
        <p:spPr>
          <a:xfrm>
            <a:off x="1003347" y="4404050"/>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3"/>
          <p:cNvSpPr>
            <a:spLocks noGrp="1"/>
          </p:cNvSpPr>
          <p:nvPr>
            <p:ph type="body" sz="quarter" idx="55"/>
          </p:nvPr>
        </p:nvSpPr>
        <p:spPr>
          <a:xfrm>
            <a:off x="7342095" y="1718873"/>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Text Placeholder 3"/>
          <p:cNvSpPr>
            <a:spLocks noGrp="1"/>
          </p:cNvSpPr>
          <p:nvPr>
            <p:ph type="body" sz="quarter" idx="56"/>
          </p:nvPr>
        </p:nvSpPr>
        <p:spPr>
          <a:xfrm>
            <a:off x="7342095" y="4404050"/>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AutoShape 20"/>
          <p:cNvSpPr>
            <a:spLocks noChangeArrowheads="1"/>
          </p:cNvSpPr>
          <p:nvPr userDrawn="1"/>
        </p:nvSpPr>
        <p:spPr bwMode="gray">
          <a:xfrm rot="18900000" flipH="1">
            <a:off x="6742978"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latin typeface="+mn-lt"/>
            </a:endParaRPr>
          </a:p>
        </p:txBody>
      </p:sp>
      <p:sp>
        <p:nvSpPr>
          <p:cNvPr id="21" name="AutoShape 20"/>
          <p:cNvSpPr>
            <a:spLocks noChangeArrowheads="1"/>
          </p:cNvSpPr>
          <p:nvPr userDrawn="1"/>
        </p:nvSpPr>
        <p:spPr bwMode="gray">
          <a:xfrm rot="18900000" flipV="1">
            <a:off x="5088624"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latin typeface="+mn-lt"/>
            </a:endParaRPr>
          </a:p>
        </p:txBody>
      </p:sp>
      <p:sp>
        <p:nvSpPr>
          <p:cNvPr id="22" name="AutoShape 20"/>
          <p:cNvSpPr>
            <a:spLocks noChangeArrowheads="1"/>
          </p:cNvSpPr>
          <p:nvPr userDrawn="1"/>
        </p:nvSpPr>
        <p:spPr bwMode="gray">
          <a:xfrm rot="2700000" flipH="1" flipV="1">
            <a:off x="6742977"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latin typeface="+mn-lt"/>
            </a:endParaRPr>
          </a:p>
        </p:txBody>
      </p:sp>
    </p:spTree>
    <p:extLst>
      <p:ext uri="{BB962C8B-B14F-4D97-AF65-F5344CB8AC3E}">
        <p14:creationId xmlns:p14="http://schemas.microsoft.com/office/powerpoint/2010/main" val="1695715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19" name="Text Placeholder 8"/>
          <p:cNvSpPr>
            <a:spLocks noGrp="1"/>
          </p:cNvSpPr>
          <p:nvPr>
            <p:ph type="body" sz="quarter" idx="19"/>
          </p:nvPr>
        </p:nvSpPr>
        <p:spPr>
          <a:xfrm>
            <a:off x="1003200" y="1708149"/>
            <a:ext cx="4968000" cy="4168775"/>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10032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6220800" y="1708149"/>
            <a:ext cx="4968000" cy="4168775"/>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62208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85535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13" name="Text Placeholder 8"/>
          <p:cNvSpPr>
            <a:spLocks noGrp="1"/>
          </p:cNvSpPr>
          <p:nvPr>
            <p:ph type="body" sz="quarter" idx="19"/>
          </p:nvPr>
        </p:nvSpPr>
        <p:spPr>
          <a:xfrm>
            <a:off x="1003200" y="1708150"/>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p:cNvSpPr>
            <a:spLocks noGrp="1"/>
          </p:cNvSpPr>
          <p:nvPr>
            <p:ph type="body" sz="quarter" idx="20"/>
          </p:nvPr>
        </p:nvSpPr>
        <p:spPr>
          <a:xfrm>
            <a:off x="10032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5" name="Text Placeholder 8"/>
          <p:cNvSpPr>
            <a:spLocks noGrp="1"/>
          </p:cNvSpPr>
          <p:nvPr>
            <p:ph type="body" sz="quarter" idx="21"/>
          </p:nvPr>
        </p:nvSpPr>
        <p:spPr>
          <a:xfrm>
            <a:off x="6220800" y="1708150"/>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22"/>
          </p:nvPr>
        </p:nvSpPr>
        <p:spPr>
          <a:xfrm>
            <a:off x="62208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1" name="Text Placeholder 8"/>
          <p:cNvSpPr>
            <a:spLocks noGrp="1"/>
          </p:cNvSpPr>
          <p:nvPr>
            <p:ph type="body" sz="quarter" idx="23"/>
          </p:nvPr>
        </p:nvSpPr>
        <p:spPr>
          <a:xfrm>
            <a:off x="1003200" y="4117976"/>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8"/>
          <p:cNvSpPr>
            <a:spLocks noGrp="1"/>
          </p:cNvSpPr>
          <p:nvPr>
            <p:ph type="body" sz="quarter" idx="24"/>
          </p:nvPr>
        </p:nvSpPr>
        <p:spPr>
          <a:xfrm>
            <a:off x="1003200" y="374192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3" name="Text Placeholder 8"/>
          <p:cNvSpPr>
            <a:spLocks noGrp="1"/>
          </p:cNvSpPr>
          <p:nvPr>
            <p:ph type="body" sz="quarter" idx="25"/>
          </p:nvPr>
        </p:nvSpPr>
        <p:spPr>
          <a:xfrm>
            <a:off x="6220800" y="4117976"/>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8"/>
          <p:cNvSpPr>
            <a:spLocks noGrp="1"/>
          </p:cNvSpPr>
          <p:nvPr>
            <p:ph type="body" sz="quarter" idx="26"/>
          </p:nvPr>
        </p:nvSpPr>
        <p:spPr>
          <a:xfrm>
            <a:off x="6220800" y="374192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955695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8624" t="16167" r="19535" b="11976"/>
          <a:stretch/>
        </p:blipFill>
        <p:spPr>
          <a:xfrm>
            <a:off x="0" y="0"/>
            <a:ext cx="12192000" cy="6858000"/>
          </a:xfrm>
          <a:prstGeom prst="rect">
            <a:avLst/>
          </a:prstGeom>
        </p:spPr>
      </p:pic>
      <p:sp>
        <p:nvSpPr>
          <p:cNvPr id="5" name="Freeform 19"/>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Shape 36"/>
          <p:cNvSpPr/>
          <p:nvPr userDrawn="1"/>
        </p:nvSpPr>
        <p:spPr>
          <a:xfrm>
            <a:off x="1887899" y="6266997"/>
            <a:ext cx="6511885" cy="43703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defTabSz="914400">
              <a:defRPr sz="800">
                <a:solidFill>
                  <a:srgbClr val="004C97"/>
                </a:solidFill>
                <a:latin typeface="Univers for KPMG"/>
                <a:ea typeface="Univers for KPMG"/>
                <a:cs typeface="Univers for KPMG"/>
                <a:sym typeface="Univers for KPMG"/>
              </a:defRPr>
            </a:lvl1pPr>
          </a:lstStyle>
          <a:p>
            <a:pPr>
              <a:defRPr sz="1800">
                <a:solidFill>
                  <a:srgbClr val="000000"/>
                </a:solidFill>
              </a:defRPr>
            </a:pPr>
            <a:r>
              <a:rPr lang="en-US" sz="542" dirty="0">
                <a:solidFill>
                  <a:srgbClr val="FFFFFF"/>
                </a:solidFill>
                <a:latin typeface="Univers for KPMG Light"/>
                <a:ea typeface="Univers for KPMG Light"/>
                <a:cs typeface="Univers for KPMG Light"/>
              </a:rPr>
              <a:t>© 2021 KPMG </a:t>
            </a:r>
            <a:r>
              <a:rPr lang="en-US" sz="542" dirty="0" err="1">
                <a:solidFill>
                  <a:srgbClr val="FFFFFF"/>
                </a:solidFill>
                <a:latin typeface="Univers for KPMG Light"/>
                <a:ea typeface="Univers for KPMG Light"/>
                <a:cs typeface="Univers for KPMG Light"/>
              </a:rPr>
              <a:t>Česká</a:t>
            </a:r>
            <a:r>
              <a:rPr lang="en-US" sz="542" dirty="0">
                <a:solidFill>
                  <a:srgbClr val="FFFFFF"/>
                </a:solidFill>
                <a:latin typeface="Univers for KPMG Light"/>
                <a:ea typeface="Univers for KPMG Light"/>
                <a:cs typeface="Univers for KPMG Light"/>
              </a:rPr>
              <a:t> </a:t>
            </a:r>
            <a:r>
              <a:rPr lang="en-US" sz="542" dirty="0" err="1">
                <a:solidFill>
                  <a:srgbClr val="FFFFFF"/>
                </a:solidFill>
                <a:latin typeface="Univers for KPMG Light"/>
                <a:ea typeface="Univers for KPMG Light"/>
                <a:cs typeface="Univers for KPMG Light"/>
              </a:rPr>
              <a:t>republika</a:t>
            </a:r>
            <a:r>
              <a:rPr lang="en-US" sz="542" dirty="0">
                <a:solidFill>
                  <a:srgbClr val="FFFFFF"/>
                </a:solidFill>
                <a:latin typeface="Univers for KPMG Light"/>
                <a:ea typeface="Univers for KPMG Light"/>
                <a:cs typeface="Univers for KPMG Light"/>
              </a:rPr>
              <a:t>, </a:t>
            </a:r>
            <a:r>
              <a:rPr lang="en-US" sz="542" dirty="0" err="1">
                <a:solidFill>
                  <a:srgbClr val="FFFFFF"/>
                </a:solidFill>
                <a:latin typeface="Univers for KPMG Light"/>
                <a:ea typeface="Univers for KPMG Light"/>
                <a:cs typeface="Univers for KPMG Light"/>
              </a:rPr>
              <a:t>s.r.o.</a:t>
            </a:r>
            <a:r>
              <a:rPr lang="en-US" sz="542" dirty="0">
                <a:solidFill>
                  <a:srgbClr val="FFFFFF"/>
                </a:solidFill>
                <a:latin typeface="Univers for KPMG Light"/>
                <a:ea typeface="Univers for KPMG Light"/>
                <a:cs typeface="Univers for KPMG Light"/>
              </a:rPr>
              <a:t>, a Czech limited liability company and a member firm of the KPMG global organization of independent member firms affiliated with KPMG International Limited, a private English company limited by guarantee. All rights reserved.</a:t>
            </a:r>
            <a:endParaRPr sz="542" dirty="0">
              <a:solidFill>
                <a:srgbClr val="FFFFFF"/>
              </a:solidFill>
              <a:latin typeface="Univers for KPMG Light"/>
              <a:ea typeface="Univers for KPMG Light"/>
              <a:cs typeface="Univers for KPMG Light"/>
            </a:endParaRPr>
          </a:p>
        </p:txBody>
      </p:sp>
    </p:spTree>
    <p:extLst>
      <p:ext uri="{BB962C8B-B14F-4D97-AF65-F5344CB8AC3E}">
        <p14:creationId xmlns:p14="http://schemas.microsoft.com/office/powerpoint/2010/main" val="403982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 Right dark vertical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4771" cy="6858000"/>
          </a:xfrm>
          <a:prstGeom prst="rect">
            <a:avLst/>
          </a:prstGeom>
        </p:spPr>
      </p:pic>
      <p:sp>
        <p:nvSpPr>
          <p:cNvPr id="8" name="Title 1"/>
          <p:cNvSpPr>
            <a:spLocks noGrp="1"/>
          </p:cNvSpPr>
          <p:nvPr>
            <p:ph type="ctrTitle" hasCustomPrompt="1"/>
          </p:nvPr>
        </p:nvSpPr>
        <p:spPr>
          <a:xfrm>
            <a:off x="980826" y="1435300"/>
            <a:ext cx="6581117" cy="3510000"/>
          </a:xfrm>
        </p:spPr>
        <p:txBody>
          <a:bodyPr anchor="t" anchorCtr="0"/>
          <a:lstStyle>
            <a:lvl1pPr algn="l">
              <a:defRPr sz="11000" baseline="0">
                <a:solidFill>
                  <a:schemeClr val="bg1"/>
                </a:solidFill>
              </a:defRPr>
            </a:lvl1pPr>
          </a:lstStyle>
          <a:p>
            <a:r>
              <a:rPr lang="en-GB" dirty="0"/>
              <a:t>Title slide 2</a:t>
            </a:r>
            <a:br>
              <a:rPr lang="en-GB" dirty="0"/>
            </a:br>
            <a:r>
              <a:rPr lang="en-GB" dirty="0"/>
              <a:t>right dark vertical image</a:t>
            </a:r>
            <a:endParaRPr lang="en-US" dirty="0"/>
          </a:p>
        </p:txBody>
      </p:sp>
      <p:sp>
        <p:nvSpPr>
          <p:cNvPr id="16" name="Freeform 19"/>
          <p:cNvSpPr>
            <a:spLocks noChangeAspect="1" noEditPoints="1"/>
          </p:cNvSpPr>
          <p:nvPr userDrawn="1"/>
        </p:nvSpPr>
        <p:spPr bwMode="auto">
          <a:xfrm>
            <a:off x="1000126"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p:ph type="body" sz="quarter" idx="11"/>
          </p:nvPr>
        </p:nvSpPr>
        <p:spPr>
          <a:xfrm>
            <a:off x="1020425" y="5390900"/>
            <a:ext cx="6541518"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2199118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386961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sz="1800" dirty="0">
              <a:latin typeface="Arial" panose="020B0604020202020204" pitchFamily="34" charset="0"/>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62771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8981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sz="1800" dirty="0">
              <a:latin typeface="Arial" panose="020B0604020202020204" pitchFamily="34" charset="0"/>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81153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3200" y="432000"/>
            <a:ext cx="10185600" cy="518400"/>
          </a:xfrm>
        </p:spPr>
        <p:txBody>
          <a:bodyPr/>
          <a:lstStyle>
            <a:lvl1pPr>
              <a:defRPr/>
            </a:lvl1pPr>
          </a:lstStyle>
          <a:p>
            <a:r>
              <a:rPr lang="en-US" dirty="0"/>
              <a:t>Colors</a:t>
            </a:r>
          </a:p>
        </p:txBody>
      </p:sp>
      <p:grpSp>
        <p:nvGrpSpPr>
          <p:cNvPr id="20" name="Group 19"/>
          <p:cNvGrpSpPr/>
          <p:nvPr userDrawn="1"/>
        </p:nvGrpSpPr>
        <p:grpSpPr>
          <a:xfrm>
            <a:off x="1215696" y="1430719"/>
            <a:ext cx="9220656" cy="4323905"/>
            <a:chOff x="752400" y="1211263"/>
            <a:chExt cx="7647063" cy="4594225"/>
          </a:xfrm>
        </p:grpSpPr>
        <p:sp>
          <p:nvSpPr>
            <p:cNvPr id="37" name="TextBox 36"/>
            <p:cNvSpPr txBox="1"/>
            <p:nvPr userDrawn="1"/>
          </p:nvSpPr>
          <p:spPr>
            <a:xfrm>
              <a:off x="752400" y="1211263"/>
              <a:ext cx="828675" cy="504825"/>
            </a:xfrm>
            <a:prstGeom prst="rect">
              <a:avLst/>
            </a:prstGeom>
            <a:noFill/>
          </p:spPr>
          <p:txBody>
            <a:bodyPr wrap="square" lIns="0" tIns="0" rIns="54007" bIns="0" rtlCol="0">
              <a:noAutofit/>
            </a:bodyPr>
            <a:lstStyle/>
            <a:p>
              <a:r>
                <a:rPr lang="en-GB" sz="1000" b="1" dirty="0">
                  <a:solidFill>
                    <a:schemeClr val="tx2"/>
                  </a:solidFill>
                </a:rPr>
                <a:t>Primary</a:t>
              </a:r>
            </a:p>
          </p:txBody>
        </p:sp>
        <p:sp>
          <p:nvSpPr>
            <p:cNvPr id="38" name="TextBox 37"/>
            <p:cNvSpPr txBox="1"/>
            <p:nvPr userDrawn="1"/>
          </p:nvSpPr>
          <p:spPr>
            <a:xfrm>
              <a:off x="752400" y="2257893"/>
              <a:ext cx="898425" cy="504825"/>
            </a:xfrm>
            <a:prstGeom prst="rect">
              <a:avLst/>
            </a:prstGeom>
            <a:noFill/>
          </p:spPr>
          <p:txBody>
            <a:bodyPr wrap="square" lIns="0" tIns="0" rIns="54007" bIns="0" rtlCol="0">
              <a:noAutofit/>
            </a:bodyPr>
            <a:lstStyle/>
            <a:p>
              <a:r>
                <a:rPr lang="en-GB" sz="1000" b="1" dirty="0">
                  <a:solidFill>
                    <a:schemeClr val="tx2"/>
                  </a:solidFill>
                </a:rPr>
                <a:t>Secondary</a:t>
              </a:r>
            </a:p>
          </p:txBody>
        </p:sp>
        <p:sp>
          <p:nvSpPr>
            <p:cNvPr id="39" name="TextBox 38"/>
            <p:cNvSpPr txBox="1"/>
            <p:nvPr userDrawn="1"/>
          </p:nvSpPr>
          <p:spPr>
            <a:xfrm>
              <a:off x="752400" y="3304523"/>
              <a:ext cx="898425" cy="504825"/>
            </a:xfrm>
            <a:prstGeom prst="rect">
              <a:avLst/>
            </a:prstGeom>
            <a:noFill/>
          </p:spPr>
          <p:txBody>
            <a:bodyPr wrap="square" lIns="0" tIns="0" rIns="54007" bIns="0" rtlCol="0">
              <a:noAutofit/>
            </a:bodyPr>
            <a:lstStyle/>
            <a:p>
              <a:r>
                <a:rPr lang="en-GB" sz="1000" b="1" dirty="0">
                  <a:solidFill>
                    <a:schemeClr val="tx2"/>
                  </a:solidFill>
                </a:rPr>
                <a:t>Tertiary</a:t>
              </a:r>
            </a:p>
          </p:txBody>
        </p:sp>
        <p:sp>
          <p:nvSpPr>
            <p:cNvPr id="40" name="Rectangle 39"/>
            <p:cNvSpPr/>
            <p:nvPr userDrawn="1"/>
          </p:nvSpPr>
          <p:spPr>
            <a:xfrm>
              <a:off x="1566545" y="1211263"/>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KPMG Blue</a:t>
              </a:r>
            </a:p>
            <a:p>
              <a:pPr algn="ctr"/>
              <a:r>
                <a:rPr lang="en-GB" sz="900">
                  <a:solidFill>
                    <a:schemeClr val="bg1"/>
                  </a:solidFill>
                </a:rPr>
                <a:t>0 / 51 / 141</a:t>
              </a:r>
              <a:endParaRPr lang="en-GB" sz="900" dirty="0">
                <a:solidFill>
                  <a:schemeClr val="bg1"/>
                </a:solidFill>
              </a:endParaRPr>
            </a:p>
          </p:txBody>
        </p:sp>
        <p:sp>
          <p:nvSpPr>
            <p:cNvPr id="41" name="Rectangle 40"/>
            <p:cNvSpPr/>
            <p:nvPr userDrawn="1"/>
          </p:nvSpPr>
          <p:spPr>
            <a:xfrm>
              <a:off x="2555365" y="1211263"/>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Medium Blue</a:t>
              </a:r>
            </a:p>
            <a:p>
              <a:pPr algn="ctr"/>
              <a:r>
                <a:rPr lang="en-GB" sz="900" dirty="0">
                  <a:solidFill>
                    <a:schemeClr val="bg1"/>
                  </a:solidFill>
                </a:rPr>
                <a:t>0 / 94 / 184</a:t>
              </a:r>
            </a:p>
          </p:txBody>
        </p:sp>
        <p:sp>
          <p:nvSpPr>
            <p:cNvPr id="42" name="Rectangle 41"/>
            <p:cNvSpPr/>
            <p:nvPr userDrawn="1"/>
          </p:nvSpPr>
          <p:spPr>
            <a:xfrm>
              <a:off x="3544185" y="1211263"/>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Light Blue</a:t>
              </a:r>
            </a:p>
            <a:p>
              <a:pPr algn="ctr"/>
              <a:r>
                <a:rPr lang="en-GB" sz="900" dirty="0">
                  <a:solidFill>
                    <a:schemeClr val="bg1"/>
                  </a:solidFill>
                </a:rPr>
                <a:t>0 / 145 / 218</a:t>
              </a:r>
            </a:p>
          </p:txBody>
        </p:sp>
        <p:sp>
          <p:nvSpPr>
            <p:cNvPr id="43" name="Rectangle 42"/>
            <p:cNvSpPr/>
            <p:nvPr userDrawn="1"/>
          </p:nvSpPr>
          <p:spPr>
            <a:xfrm>
              <a:off x="1566545" y="2257893"/>
              <a:ext cx="900000" cy="72000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Violet</a:t>
              </a:r>
            </a:p>
            <a:p>
              <a:pPr algn="ctr"/>
              <a:r>
                <a:rPr lang="en-GB" sz="900">
                  <a:solidFill>
                    <a:schemeClr val="bg1"/>
                  </a:solidFill>
                </a:rPr>
                <a:t>72 / 54 / 152</a:t>
              </a:r>
              <a:endParaRPr lang="en-GB" sz="900" dirty="0">
                <a:solidFill>
                  <a:schemeClr val="bg1"/>
                </a:solidFill>
              </a:endParaRPr>
            </a:p>
          </p:txBody>
        </p:sp>
        <p:sp>
          <p:nvSpPr>
            <p:cNvPr id="44" name="Rectangle 43"/>
            <p:cNvSpPr/>
            <p:nvPr userDrawn="1"/>
          </p:nvSpPr>
          <p:spPr>
            <a:xfrm>
              <a:off x="2555365" y="2257893"/>
              <a:ext cx="900000" cy="720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Purple</a:t>
              </a:r>
            </a:p>
            <a:p>
              <a:pPr algn="ctr"/>
              <a:r>
                <a:rPr lang="en-GB" sz="900" dirty="0">
                  <a:solidFill>
                    <a:schemeClr val="bg1"/>
                  </a:solidFill>
                </a:rPr>
                <a:t>71 / 10 / 104</a:t>
              </a:r>
            </a:p>
          </p:txBody>
        </p:sp>
        <p:sp>
          <p:nvSpPr>
            <p:cNvPr id="45" name="Rectangle 44"/>
            <p:cNvSpPr/>
            <p:nvPr userDrawn="1"/>
          </p:nvSpPr>
          <p:spPr>
            <a:xfrm>
              <a:off x="3544185" y="2257893"/>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Light Purple</a:t>
              </a:r>
            </a:p>
            <a:p>
              <a:pPr algn="ctr"/>
              <a:r>
                <a:rPr lang="en-GB" sz="900">
                  <a:solidFill>
                    <a:schemeClr val="bg1"/>
                  </a:solidFill>
                </a:rPr>
                <a:t>109 / 32 / 119</a:t>
              </a:r>
              <a:endParaRPr lang="en-GB" sz="900" dirty="0">
                <a:solidFill>
                  <a:schemeClr val="bg1"/>
                </a:solidFill>
              </a:endParaRPr>
            </a:p>
          </p:txBody>
        </p:sp>
        <p:sp>
          <p:nvSpPr>
            <p:cNvPr id="46" name="Rectangle 45"/>
            <p:cNvSpPr/>
            <p:nvPr userDrawn="1"/>
          </p:nvSpPr>
          <p:spPr>
            <a:xfrm>
              <a:off x="4533005" y="2257893"/>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Green</a:t>
              </a:r>
            </a:p>
            <a:p>
              <a:pPr algn="ctr"/>
              <a:r>
                <a:rPr lang="en-GB" sz="900">
                  <a:solidFill>
                    <a:schemeClr val="bg1"/>
                  </a:solidFill>
                </a:rPr>
                <a:t>0 / 163 / 161</a:t>
              </a:r>
              <a:endParaRPr lang="en-GB" sz="900" dirty="0">
                <a:solidFill>
                  <a:schemeClr val="bg1"/>
                </a:solidFill>
              </a:endParaRPr>
            </a:p>
          </p:txBody>
        </p:sp>
        <p:sp>
          <p:nvSpPr>
            <p:cNvPr id="47" name="Rectangle 46"/>
            <p:cNvSpPr/>
            <p:nvPr userDrawn="1"/>
          </p:nvSpPr>
          <p:spPr>
            <a:xfrm>
              <a:off x="1566545" y="3304523"/>
              <a:ext cx="900000" cy="720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Dark Green</a:t>
              </a:r>
            </a:p>
            <a:p>
              <a:pPr algn="ctr"/>
              <a:r>
                <a:rPr lang="en-GB" sz="900" dirty="0">
                  <a:solidFill>
                    <a:schemeClr val="bg1"/>
                  </a:solidFill>
                </a:rPr>
                <a:t>0 / 154 / 68</a:t>
              </a:r>
            </a:p>
          </p:txBody>
        </p:sp>
        <p:sp>
          <p:nvSpPr>
            <p:cNvPr id="48" name="Rectangle 47"/>
            <p:cNvSpPr/>
            <p:nvPr userDrawn="1"/>
          </p:nvSpPr>
          <p:spPr>
            <a:xfrm>
              <a:off x="2555365" y="3304523"/>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Light Green</a:t>
              </a:r>
            </a:p>
            <a:p>
              <a:pPr algn="ctr"/>
              <a:r>
                <a:rPr lang="en-GB" sz="900">
                  <a:solidFill>
                    <a:schemeClr val="bg1"/>
                  </a:solidFill>
                </a:rPr>
                <a:t>67 / 176 / 42</a:t>
              </a:r>
              <a:endParaRPr lang="en-GB" sz="900" dirty="0">
                <a:solidFill>
                  <a:schemeClr val="bg1"/>
                </a:solidFill>
              </a:endParaRPr>
            </a:p>
          </p:txBody>
        </p:sp>
        <p:sp>
          <p:nvSpPr>
            <p:cNvPr id="49" name="Rectangle 48"/>
            <p:cNvSpPr/>
            <p:nvPr userDrawn="1"/>
          </p:nvSpPr>
          <p:spPr>
            <a:xfrm>
              <a:off x="3544185" y="3304523"/>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Yellow</a:t>
              </a:r>
            </a:p>
            <a:p>
              <a:pPr algn="ctr"/>
              <a:r>
                <a:rPr lang="en-GB" sz="900">
                  <a:solidFill>
                    <a:schemeClr val="bg1"/>
                  </a:solidFill>
                </a:rPr>
                <a:t>234 / 170 / 0</a:t>
              </a:r>
              <a:endParaRPr lang="en-GB" sz="900" dirty="0">
                <a:solidFill>
                  <a:schemeClr val="bg1"/>
                </a:solidFill>
              </a:endParaRPr>
            </a:p>
          </p:txBody>
        </p:sp>
        <p:sp>
          <p:nvSpPr>
            <p:cNvPr id="50" name="Rectangle 49"/>
            <p:cNvSpPr/>
            <p:nvPr userDrawn="1"/>
          </p:nvSpPr>
          <p:spPr>
            <a:xfrm>
              <a:off x="4533005" y="3304523"/>
              <a:ext cx="900000" cy="720000"/>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Orange</a:t>
              </a:r>
            </a:p>
            <a:p>
              <a:pPr algn="ctr"/>
              <a:r>
                <a:rPr lang="en-GB" sz="900" dirty="0">
                  <a:solidFill>
                    <a:schemeClr val="bg1"/>
                  </a:solidFill>
                </a:rPr>
                <a:t>246 / 141 / 46</a:t>
              </a:r>
            </a:p>
          </p:txBody>
        </p:sp>
        <p:sp>
          <p:nvSpPr>
            <p:cNvPr id="51" name="Rectangle 50"/>
            <p:cNvSpPr/>
            <p:nvPr userDrawn="1"/>
          </p:nvSpPr>
          <p:spPr>
            <a:xfrm>
              <a:off x="5521825" y="3304523"/>
              <a:ext cx="900000" cy="720000"/>
            </a:xfrm>
            <a:prstGeom prst="rect">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Red</a:t>
              </a:r>
            </a:p>
            <a:p>
              <a:pPr algn="ctr"/>
              <a:r>
                <a:rPr lang="en-GB" sz="900">
                  <a:solidFill>
                    <a:schemeClr val="bg1"/>
                  </a:solidFill>
                </a:rPr>
                <a:t>188 / 32 / 75</a:t>
              </a:r>
              <a:endParaRPr lang="en-GB" sz="900" dirty="0">
                <a:solidFill>
                  <a:schemeClr val="bg1"/>
                </a:solidFill>
              </a:endParaRPr>
            </a:p>
          </p:txBody>
        </p:sp>
        <p:sp>
          <p:nvSpPr>
            <p:cNvPr id="52" name="Rectangle 51"/>
            <p:cNvSpPr/>
            <p:nvPr userDrawn="1"/>
          </p:nvSpPr>
          <p:spPr>
            <a:xfrm>
              <a:off x="6510645" y="3304523"/>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Pink</a:t>
              </a:r>
            </a:p>
            <a:p>
              <a:pPr algn="ctr"/>
              <a:r>
                <a:rPr lang="en-GB" sz="900" dirty="0">
                  <a:solidFill>
                    <a:schemeClr val="bg1"/>
                  </a:solidFill>
                </a:rPr>
                <a:t>198 / 0 / 126</a:t>
              </a:r>
            </a:p>
          </p:txBody>
        </p:sp>
        <p:sp>
          <p:nvSpPr>
            <p:cNvPr id="53" name="Rectangle 52"/>
            <p:cNvSpPr/>
            <p:nvPr userDrawn="1"/>
          </p:nvSpPr>
          <p:spPr>
            <a:xfrm>
              <a:off x="1566545" y="4285386"/>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KPMG Blue</a:t>
              </a:r>
            </a:p>
            <a:p>
              <a:pPr algn="ctr"/>
              <a:r>
                <a:rPr lang="en-GB" sz="900">
                  <a:solidFill>
                    <a:schemeClr val="bg1"/>
                  </a:solidFill>
                </a:rPr>
                <a:t>0 / 51 / 141</a:t>
              </a:r>
              <a:endParaRPr lang="en-GB" sz="900" dirty="0">
                <a:solidFill>
                  <a:schemeClr val="bg1"/>
                </a:solidFill>
              </a:endParaRPr>
            </a:p>
          </p:txBody>
        </p:sp>
        <p:sp>
          <p:nvSpPr>
            <p:cNvPr id="54" name="Rectangle 53"/>
            <p:cNvSpPr/>
            <p:nvPr userDrawn="1"/>
          </p:nvSpPr>
          <p:spPr>
            <a:xfrm>
              <a:off x="4533005" y="4285386"/>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Medium Blue</a:t>
              </a:r>
            </a:p>
            <a:p>
              <a:pPr algn="ctr"/>
              <a:r>
                <a:rPr lang="en-GB" sz="900" dirty="0">
                  <a:solidFill>
                    <a:schemeClr val="bg1"/>
                  </a:solidFill>
                </a:rPr>
                <a:t>0 / 94 / 184</a:t>
              </a:r>
            </a:p>
          </p:txBody>
        </p:sp>
        <p:sp>
          <p:nvSpPr>
            <p:cNvPr id="55" name="Rectangle 54"/>
            <p:cNvSpPr/>
            <p:nvPr userDrawn="1"/>
          </p:nvSpPr>
          <p:spPr>
            <a:xfrm>
              <a:off x="2555365" y="4285386"/>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Light Blue</a:t>
              </a:r>
            </a:p>
            <a:p>
              <a:pPr algn="ctr"/>
              <a:r>
                <a:rPr lang="en-GB" sz="900">
                  <a:solidFill>
                    <a:schemeClr val="bg1"/>
                  </a:solidFill>
                </a:rPr>
                <a:t>0 / 145 / 218</a:t>
              </a:r>
              <a:endParaRPr lang="en-GB" sz="900" dirty="0">
                <a:solidFill>
                  <a:schemeClr val="bg1"/>
                </a:solidFill>
              </a:endParaRPr>
            </a:p>
          </p:txBody>
        </p:sp>
        <p:sp>
          <p:nvSpPr>
            <p:cNvPr id="56" name="Rectangle 55"/>
            <p:cNvSpPr/>
            <p:nvPr userDrawn="1"/>
          </p:nvSpPr>
          <p:spPr>
            <a:xfrm>
              <a:off x="3544185" y="4285386"/>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Light Purple</a:t>
              </a:r>
            </a:p>
            <a:p>
              <a:pPr algn="ctr"/>
              <a:r>
                <a:rPr lang="en-GB" sz="900">
                  <a:solidFill>
                    <a:schemeClr val="bg1"/>
                  </a:solidFill>
                </a:rPr>
                <a:t>109 / 32 / 119</a:t>
              </a:r>
              <a:endParaRPr lang="en-GB" sz="900" dirty="0">
                <a:solidFill>
                  <a:schemeClr val="bg1"/>
                </a:solidFill>
              </a:endParaRPr>
            </a:p>
          </p:txBody>
        </p:sp>
        <p:sp>
          <p:nvSpPr>
            <p:cNvPr id="57" name="Rectangle 56"/>
            <p:cNvSpPr/>
            <p:nvPr userDrawn="1"/>
          </p:nvSpPr>
          <p:spPr>
            <a:xfrm>
              <a:off x="5521825" y="4285386"/>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Green</a:t>
              </a:r>
            </a:p>
            <a:p>
              <a:pPr algn="ctr"/>
              <a:r>
                <a:rPr lang="en-GB" sz="900">
                  <a:solidFill>
                    <a:schemeClr val="bg1"/>
                  </a:solidFill>
                </a:rPr>
                <a:t>0 / 163 / 161</a:t>
              </a:r>
              <a:endParaRPr lang="en-GB" sz="900" dirty="0">
                <a:solidFill>
                  <a:schemeClr val="bg1"/>
                </a:solidFill>
              </a:endParaRPr>
            </a:p>
          </p:txBody>
        </p:sp>
        <p:sp>
          <p:nvSpPr>
            <p:cNvPr id="58" name="Rectangle 57"/>
            <p:cNvSpPr/>
            <p:nvPr userDrawn="1"/>
          </p:nvSpPr>
          <p:spPr>
            <a:xfrm>
              <a:off x="7499463" y="4285386"/>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Light Green</a:t>
              </a:r>
            </a:p>
            <a:p>
              <a:pPr algn="ctr"/>
              <a:r>
                <a:rPr lang="en-GB" sz="900" dirty="0">
                  <a:solidFill>
                    <a:schemeClr val="bg1"/>
                  </a:solidFill>
                </a:rPr>
                <a:t>67 / 176 / 42</a:t>
              </a:r>
            </a:p>
          </p:txBody>
        </p:sp>
        <p:sp>
          <p:nvSpPr>
            <p:cNvPr id="59" name="Rectangle 58"/>
            <p:cNvSpPr/>
            <p:nvPr userDrawn="1"/>
          </p:nvSpPr>
          <p:spPr>
            <a:xfrm>
              <a:off x="6510645" y="4285386"/>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Yellow</a:t>
              </a:r>
            </a:p>
            <a:p>
              <a:pPr algn="ctr"/>
              <a:r>
                <a:rPr lang="en-GB" sz="900">
                  <a:solidFill>
                    <a:schemeClr val="bg1"/>
                  </a:solidFill>
                </a:rPr>
                <a:t>234 / 170 / 0</a:t>
              </a:r>
              <a:endParaRPr lang="en-GB" sz="900" dirty="0">
                <a:solidFill>
                  <a:schemeClr val="bg1"/>
                </a:solidFill>
              </a:endParaRPr>
            </a:p>
          </p:txBody>
        </p:sp>
        <p:sp>
          <p:nvSpPr>
            <p:cNvPr id="60" name="Rectangle 59"/>
            <p:cNvSpPr/>
            <p:nvPr userDrawn="1"/>
          </p:nvSpPr>
          <p:spPr>
            <a:xfrm>
              <a:off x="1566545" y="5085488"/>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Pink</a:t>
              </a:r>
            </a:p>
            <a:p>
              <a:pPr algn="ctr"/>
              <a:r>
                <a:rPr lang="en-GB" sz="900" dirty="0">
                  <a:solidFill>
                    <a:schemeClr val="bg1"/>
                  </a:solidFill>
                </a:rPr>
                <a:t>198 / 0 / 126</a:t>
              </a:r>
            </a:p>
          </p:txBody>
        </p:sp>
        <p:sp>
          <p:nvSpPr>
            <p:cNvPr id="61" name="Rectangle 60"/>
            <p:cNvSpPr/>
            <p:nvPr userDrawn="1"/>
          </p:nvSpPr>
          <p:spPr>
            <a:xfrm>
              <a:off x="2555365" y="5085488"/>
              <a:ext cx="900000" cy="720000"/>
            </a:xfrm>
            <a:prstGeom prst="rect">
              <a:avLst/>
            </a:prstGeom>
            <a:solidFill>
              <a:srgbClr val="753F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Dark</a:t>
              </a:r>
              <a:r>
                <a:rPr lang="en-GB" sz="900" baseline="0" dirty="0">
                  <a:solidFill>
                    <a:schemeClr val="bg1"/>
                  </a:solidFill>
                </a:rPr>
                <a:t> Brown</a:t>
              </a:r>
            </a:p>
            <a:p>
              <a:pPr algn="ctr"/>
              <a:r>
                <a:rPr lang="en-GB" sz="900" baseline="0" dirty="0">
                  <a:solidFill>
                    <a:schemeClr val="bg1"/>
                  </a:solidFill>
                </a:rPr>
                <a:t>117 / 63 / 25</a:t>
              </a:r>
              <a:endParaRPr lang="en-GB" sz="900" dirty="0">
                <a:solidFill>
                  <a:schemeClr val="bg1"/>
                </a:solidFill>
              </a:endParaRPr>
            </a:p>
          </p:txBody>
        </p:sp>
        <p:sp>
          <p:nvSpPr>
            <p:cNvPr id="62" name="Rectangle 61"/>
            <p:cNvSpPr/>
            <p:nvPr userDrawn="1"/>
          </p:nvSpPr>
          <p:spPr>
            <a:xfrm>
              <a:off x="3544185" y="5085488"/>
              <a:ext cx="900000" cy="720000"/>
            </a:xfrm>
            <a:prstGeom prst="rect">
              <a:avLst/>
            </a:prstGeom>
            <a:solidFill>
              <a:srgbClr val="9B64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Light </a:t>
              </a:r>
              <a:r>
                <a:rPr lang="en-GB" sz="900" baseline="0" dirty="0">
                  <a:solidFill>
                    <a:schemeClr val="bg1"/>
                  </a:solidFill>
                </a:rPr>
                <a:t>Brown</a:t>
              </a:r>
            </a:p>
            <a:p>
              <a:pPr algn="ctr"/>
              <a:r>
                <a:rPr lang="en-GB" sz="900" baseline="0" dirty="0">
                  <a:solidFill>
                    <a:schemeClr val="bg1"/>
                  </a:solidFill>
                </a:rPr>
                <a:t>155 / 100 / 46</a:t>
              </a:r>
              <a:endParaRPr lang="en-GB" sz="900" dirty="0">
                <a:solidFill>
                  <a:schemeClr val="bg1"/>
                </a:solidFill>
              </a:endParaRPr>
            </a:p>
          </p:txBody>
        </p:sp>
        <p:sp>
          <p:nvSpPr>
            <p:cNvPr id="63" name="Rectangle 62"/>
            <p:cNvSpPr/>
            <p:nvPr userDrawn="1"/>
          </p:nvSpPr>
          <p:spPr>
            <a:xfrm>
              <a:off x="5521825" y="5085488"/>
              <a:ext cx="900000" cy="720000"/>
            </a:xfrm>
            <a:prstGeom prst="rect">
              <a:avLst/>
            </a:prstGeom>
            <a:solidFill>
              <a:srgbClr val="E3BC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Beige</a:t>
              </a:r>
            </a:p>
            <a:p>
              <a:pPr algn="ctr"/>
              <a:r>
                <a:rPr lang="en-GB" sz="900" dirty="0">
                  <a:solidFill>
                    <a:schemeClr val="bg1"/>
                  </a:solidFill>
                </a:rPr>
                <a:t>227 / 188 / 159</a:t>
              </a:r>
            </a:p>
          </p:txBody>
        </p:sp>
        <p:sp>
          <p:nvSpPr>
            <p:cNvPr id="64" name="Rectangle 63"/>
            <p:cNvSpPr/>
            <p:nvPr userDrawn="1"/>
          </p:nvSpPr>
          <p:spPr>
            <a:xfrm>
              <a:off x="4533005" y="5085488"/>
              <a:ext cx="900000" cy="720000"/>
            </a:xfrm>
            <a:prstGeom prst="rect">
              <a:avLst/>
            </a:prstGeom>
            <a:solidFill>
              <a:srgbClr val="9D93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Olive</a:t>
              </a:r>
            </a:p>
            <a:p>
              <a:pPr algn="ctr"/>
              <a:r>
                <a:rPr lang="en-GB" sz="900" dirty="0">
                  <a:solidFill>
                    <a:schemeClr val="bg1"/>
                  </a:solidFill>
                </a:rPr>
                <a:t>157 / 147 / 117</a:t>
              </a:r>
            </a:p>
          </p:txBody>
        </p:sp>
        <p:sp>
          <p:nvSpPr>
            <p:cNvPr id="65" name="Rectangle 64"/>
            <p:cNvSpPr/>
            <p:nvPr userDrawn="1"/>
          </p:nvSpPr>
          <p:spPr>
            <a:xfrm>
              <a:off x="6510645" y="5085488"/>
              <a:ext cx="900000" cy="720000"/>
            </a:xfrm>
            <a:prstGeom prst="rect">
              <a:avLst/>
            </a:prstGeom>
            <a:solidFill>
              <a:srgbClr val="E368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Light Pink</a:t>
              </a:r>
            </a:p>
            <a:p>
              <a:pPr algn="ctr"/>
              <a:r>
                <a:rPr lang="en-GB" sz="900" dirty="0">
                  <a:solidFill>
                    <a:schemeClr val="bg1"/>
                  </a:solidFill>
                </a:rPr>
                <a:t>227 / 104 /</a:t>
              </a:r>
              <a:r>
                <a:rPr lang="en-GB" sz="900" baseline="0" dirty="0">
                  <a:solidFill>
                    <a:schemeClr val="bg1"/>
                  </a:solidFill>
                </a:rPr>
                <a:t> 119</a:t>
              </a:r>
              <a:endParaRPr lang="en-GB" sz="900" dirty="0">
                <a:solidFill>
                  <a:schemeClr val="bg1"/>
                </a:solidFill>
              </a:endParaRPr>
            </a:p>
          </p:txBody>
        </p:sp>
        <p:sp>
          <p:nvSpPr>
            <p:cNvPr id="66" name="TextBox 65"/>
            <p:cNvSpPr txBox="1"/>
            <p:nvPr userDrawn="1"/>
          </p:nvSpPr>
          <p:spPr>
            <a:xfrm>
              <a:off x="752400" y="4285386"/>
              <a:ext cx="814145" cy="504825"/>
            </a:xfrm>
            <a:prstGeom prst="rect">
              <a:avLst/>
            </a:prstGeom>
            <a:noFill/>
          </p:spPr>
          <p:txBody>
            <a:bodyPr wrap="square" lIns="0" tIns="0" rIns="54007" bIns="0" rtlCol="0">
              <a:noAutofit/>
            </a:bodyPr>
            <a:lstStyle/>
            <a:p>
              <a:r>
                <a:rPr lang="en-GB" sz="1000" b="1" dirty="0">
                  <a:solidFill>
                    <a:schemeClr val="tx2"/>
                  </a:solidFill>
                </a:rPr>
                <a:t>Colour</a:t>
              </a:r>
              <a:r>
                <a:rPr lang="en-GB" sz="1000" b="1" baseline="0" dirty="0">
                  <a:solidFill>
                    <a:schemeClr val="tx2"/>
                  </a:solidFill>
                </a:rPr>
                <a:t> o</a:t>
              </a:r>
              <a:r>
                <a:rPr lang="en-GB" sz="1000" b="1" dirty="0">
                  <a:solidFill>
                    <a:schemeClr val="tx2"/>
                  </a:solidFill>
                </a:rPr>
                <a:t>rder for graphs</a:t>
              </a:r>
            </a:p>
          </p:txBody>
        </p:sp>
      </p:grpSp>
    </p:spTree>
    <p:extLst>
      <p:ext uri="{BB962C8B-B14F-4D97-AF65-F5344CB8AC3E}">
        <p14:creationId xmlns:p14="http://schemas.microsoft.com/office/powerpoint/2010/main" val="4128833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16"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3" name="Text Placeholder 2"/>
          <p:cNvSpPr>
            <a:spLocks noGrp="1"/>
          </p:cNvSpPr>
          <p:nvPr>
            <p:ph type="body" sz="quarter" idx="11"/>
          </p:nvPr>
        </p:nvSpPr>
        <p:spPr>
          <a:xfrm>
            <a:off x="2729163" y="4771394"/>
            <a:ext cx="7851751" cy="643342"/>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a:p>
            <a:pPr lvl="1"/>
            <a:r>
              <a:rPr lang="en-US"/>
              <a:t>Second level</a:t>
            </a:r>
          </a:p>
        </p:txBody>
      </p:sp>
      <p:sp>
        <p:nvSpPr>
          <p:cNvPr id="14" name="Text Placeholder 2"/>
          <p:cNvSpPr>
            <a:spLocks noGrp="1"/>
          </p:cNvSpPr>
          <p:nvPr>
            <p:ph type="body" sz="quarter" idx="12"/>
          </p:nvPr>
        </p:nvSpPr>
        <p:spPr>
          <a:xfrm>
            <a:off x="2729163" y="5711030"/>
            <a:ext cx="7851751" cy="169277"/>
          </a:xfrm>
        </p:spPr>
        <p:txBody>
          <a:bodyPr>
            <a:noAutofit/>
          </a:bodyPr>
          <a:lstStyle>
            <a:lvl1pPr>
              <a:buFontTx/>
              <a:buNone/>
              <a:defRPr sz="11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sp>
        <p:nvSpPr>
          <p:cNvPr id="15" name="Text Placeholder 2"/>
          <p:cNvSpPr>
            <a:spLocks noGrp="1"/>
          </p:cNvSpPr>
          <p:nvPr>
            <p:ph type="body" sz="quarter" idx="13"/>
          </p:nvPr>
        </p:nvSpPr>
        <p:spPr>
          <a:xfrm>
            <a:off x="2729163" y="3831758"/>
            <a:ext cx="7851751" cy="643342"/>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a:p>
            <a:pPr lvl="1"/>
            <a:r>
              <a:rPr lang="en-US"/>
              <a:t>Second level</a:t>
            </a:r>
          </a:p>
        </p:txBody>
      </p:sp>
      <p:sp>
        <p:nvSpPr>
          <p:cNvPr id="11" name="TextBox 10"/>
          <p:cNvSpPr txBox="1"/>
          <p:nvPr userDrawn="1"/>
        </p:nvSpPr>
        <p:spPr>
          <a:xfrm>
            <a:off x="2594343" y="6637578"/>
            <a:ext cx="6953693" cy="13536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kern="1200" noProof="0" dirty="0">
                <a:solidFill>
                  <a:schemeClr val="tx1"/>
                </a:solidFill>
                <a:latin typeface="+mn-lt"/>
                <a:ea typeface="+mn-ea"/>
                <a:cs typeface="+mn-cs"/>
              </a:rPr>
              <a:t>Document Classification: KPMG Confidential</a:t>
            </a:r>
          </a:p>
        </p:txBody>
      </p:sp>
      <p:grpSp>
        <p:nvGrpSpPr>
          <p:cNvPr id="2" name="Group 1">
            <a:extLst>
              <a:ext uri="{FF2B5EF4-FFF2-40B4-BE49-F238E27FC236}">
                <a16:creationId xmlns:a16="http://schemas.microsoft.com/office/drawing/2014/main" id="{6ECF0639-171E-4FD9-898E-EE81783F344D}"/>
              </a:ext>
            </a:extLst>
          </p:cNvPr>
          <p:cNvGrpSpPr/>
          <p:nvPr userDrawn="1"/>
        </p:nvGrpSpPr>
        <p:grpSpPr>
          <a:xfrm>
            <a:off x="2729163" y="3243044"/>
            <a:ext cx="2117162" cy="371860"/>
            <a:chOff x="2729163" y="3243044"/>
            <a:chExt cx="2117162" cy="371860"/>
          </a:xfrm>
        </p:grpSpPr>
        <p:pic>
          <p:nvPicPr>
            <p:cNvPr id="3" name="Picture 2">
              <a:hlinkClick r:id="rId2"/>
              <a:extLst>
                <a:ext uri="{FF2B5EF4-FFF2-40B4-BE49-F238E27FC236}">
                  <a16:creationId xmlns:a16="http://schemas.microsoft.com/office/drawing/2014/main" id="{E9036902-C19D-4DB5-9461-3E09E9A49A6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81994"/>
            <a:stretch/>
          </p:blipFill>
          <p:spPr>
            <a:xfrm>
              <a:off x="2729163" y="3243047"/>
              <a:ext cx="379797" cy="371857"/>
            </a:xfrm>
            <a:prstGeom prst="rect">
              <a:avLst/>
            </a:prstGeom>
          </p:spPr>
        </p:pic>
        <p:pic>
          <p:nvPicPr>
            <p:cNvPr id="9" name="Picture 8">
              <a:hlinkClick r:id="rId4"/>
              <a:extLst>
                <a:ext uri="{FF2B5EF4-FFF2-40B4-BE49-F238E27FC236}">
                  <a16:creationId xmlns:a16="http://schemas.microsoft.com/office/drawing/2014/main" id="{9FB65D7B-B15D-4BF4-A28A-BF0C1645E64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885" t="1" r="61522" b="-1"/>
            <a:stretch/>
          </p:blipFill>
          <p:spPr>
            <a:xfrm>
              <a:off x="3108960" y="3243047"/>
              <a:ext cx="434341" cy="371857"/>
            </a:xfrm>
            <a:prstGeom prst="rect">
              <a:avLst/>
            </a:prstGeom>
          </p:spPr>
        </p:pic>
        <p:pic>
          <p:nvPicPr>
            <p:cNvPr id="12" name="Picture 11">
              <a:hlinkClick r:id="rId5"/>
              <a:extLst>
                <a:ext uri="{FF2B5EF4-FFF2-40B4-BE49-F238E27FC236}">
                  <a16:creationId xmlns:a16="http://schemas.microsoft.com/office/drawing/2014/main" id="{9C004C0A-1D8B-4B70-9726-0EE3EADF2B3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8478" r="40929"/>
            <a:stretch/>
          </p:blipFill>
          <p:spPr>
            <a:xfrm>
              <a:off x="3543301" y="3243046"/>
              <a:ext cx="434342" cy="371857"/>
            </a:xfrm>
            <a:prstGeom prst="rect">
              <a:avLst/>
            </a:prstGeom>
          </p:spPr>
        </p:pic>
        <p:pic>
          <p:nvPicPr>
            <p:cNvPr id="17" name="Picture 16">
              <a:hlinkClick r:id="rId6"/>
              <a:extLst>
                <a:ext uri="{FF2B5EF4-FFF2-40B4-BE49-F238E27FC236}">
                  <a16:creationId xmlns:a16="http://schemas.microsoft.com/office/drawing/2014/main" id="{F7FFDA56-E99C-407C-A4A5-4422202C8D2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9071" r="20336"/>
            <a:stretch/>
          </p:blipFill>
          <p:spPr>
            <a:xfrm>
              <a:off x="3977640" y="3243044"/>
              <a:ext cx="434343" cy="371857"/>
            </a:xfrm>
            <a:prstGeom prst="rect">
              <a:avLst/>
            </a:prstGeom>
          </p:spPr>
        </p:pic>
        <p:pic>
          <p:nvPicPr>
            <p:cNvPr id="18" name="Picture 17">
              <a:hlinkClick r:id="rId7"/>
              <a:extLst>
                <a:ext uri="{FF2B5EF4-FFF2-40B4-BE49-F238E27FC236}">
                  <a16:creationId xmlns:a16="http://schemas.microsoft.com/office/drawing/2014/main" id="{0C11C4DB-0A66-48B4-BD05-0D2EDE3983B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407"/>
            <a:stretch/>
          </p:blipFill>
          <p:spPr>
            <a:xfrm>
              <a:off x="4411982" y="3243044"/>
              <a:ext cx="434343" cy="371857"/>
            </a:xfrm>
            <a:prstGeom prst="rect">
              <a:avLst/>
            </a:prstGeom>
          </p:spPr>
        </p:pic>
      </p:grpSp>
    </p:spTree>
    <p:extLst>
      <p:ext uri="{BB962C8B-B14F-4D97-AF65-F5344CB8AC3E}">
        <p14:creationId xmlns:p14="http://schemas.microsoft.com/office/powerpoint/2010/main" val="3267273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5 - Singular image">
    <p:bg>
      <p:bgPr>
        <a:solidFill>
          <a:schemeClr val="accent1"/>
        </a:solidFill>
        <a:effectLst/>
      </p:bgPr>
    </p:bg>
    <p:spTree>
      <p:nvGrpSpPr>
        <p:cNvPr id="1" name=""/>
        <p:cNvGrpSpPr/>
        <p:nvPr/>
      </p:nvGrpSpPr>
      <p:grpSpPr>
        <a:xfrm>
          <a:off x="0" y="0"/>
          <a:ext cx="0" cy="0"/>
          <a:chOff x="0" y="0"/>
          <a:chExt cx="0" cy="0"/>
        </a:xfrm>
      </p:grpSpPr>
      <p:sp>
        <p:nvSpPr>
          <p:cNvPr id="17"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8" name="Title 1"/>
          <p:cNvSpPr>
            <a:spLocks noGrp="1"/>
          </p:cNvSpPr>
          <p:nvPr>
            <p:ph type="ctrTitle" hasCustomPrompt="1"/>
          </p:nvPr>
        </p:nvSpPr>
        <p:spPr>
          <a:xfrm>
            <a:off x="2709863" y="1435300"/>
            <a:ext cx="7022748" cy="3510000"/>
          </a:xfrm>
        </p:spPr>
        <p:txBody>
          <a:bodyPr anchor="t" anchorCtr="0"/>
          <a:lstStyle>
            <a:lvl1pPr algn="l">
              <a:defRPr sz="11000" baseline="0">
                <a:solidFill>
                  <a:schemeClr val="bg1"/>
                </a:solidFill>
              </a:defRPr>
            </a:lvl1pPr>
          </a:lstStyle>
          <a:p>
            <a:r>
              <a:rPr lang="en-US" dirty="0"/>
              <a:t>Title slide 5</a:t>
            </a:r>
            <a:br>
              <a:rPr lang="en-US" dirty="0"/>
            </a:br>
            <a:r>
              <a:rPr lang="en-US" dirty="0"/>
              <a:t>singular </a:t>
            </a:r>
            <a:br>
              <a:rPr lang="en-US" dirty="0"/>
            </a:br>
            <a:r>
              <a:rPr lang="en-US" dirty="0"/>
              <a:t>image</a:t>
            </a:r>
          </a:p>
        </p:txBody>
      </p:sp>
      <p:sp>
        <p:nvSpPr>
          <p:cNvPr id="16"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2749463" y="5390900"/>
            <a:ext cx="6983148"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494990079"/>
      </p:ext>
    </p:extLst>
  </p:cSld>
  <p:clrMapOvr>
    <a:masterClrMapping/>
  </p:clrMapOvr>
  <p:extLst>
    <p:ext uri="{DCECCB84-F9BA-43D5-87BE-67443E8EF086}">
      <p15:sldGuideLst xmlns:p15="http://schemas.microsoft.com/office/powerpoint/2012/main">
        <p15:guide id="1" pos="173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7"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8" name="Title 1"/>
          <p:cNvSpPr>
            <a:spLocks noGrp="1"/>
          </p:cNvSpPr>
          <p:nvPr>
            <p:ph type="ctrTitle" hasCustomPrompt="1"/>
          </p:nvPr>
        </p:nvSpPr>
        <p:spPr>
          <a:xfrm>
            <a:off x="2709863" y="1435300"/>
            <a:ext cx="8489950" cy="3510000"/>
          </a:xfrm>
        </p:spPr>
        <p:txBody>
          <a:bodyPr anchor="t" anchorCtr="0"/>
          <a:lstStyle>
            <a:lvl1pPr algn="l">
              <a:defRPr sz="11000" baseline="0">
                <a:solidFill>
                  <a:schemeClr val="bg1"/>
                </a:solidFill>
              </a:defRPr>
            </a:lvl1pPr>
          </a:lstStyle>
          <a:p>
            <a:r>
              <a:rPr lang="en-GB" dirty="0"/>
              <a:t>Title Slide 6 – </a:t>
            </a:r>
            <a:br>
              <a:rPr lang="en-GB" dirty="0"/>
            </a:br>
            <a:r>
              <a:rPr lang="en-GB" dirty="0"/>
              <a:t>no image</a:t>
            </a:r>
            <a:endParaRPr lang="en-US" dirty="0"/>
          </a:p>
        </p:txBody>
      </p:sp>
      <p:sp>
        <p:nvSpPr>
          <p:cNvPr id="10"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48723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86707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8400" y="1330126"/>
            <a:ext cx="101952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04358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1003200" y="1330126"/>
            <a:ext cx="49680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6220800" y="1330126"/>
            <a:ext cx="49680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60996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1003200" y="1330126"/>
            <a:ext cx="49680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3"/>
          </p:nvPr>
        </p:nvSpPr>
        <p:spPr>
          <a:xfrm>
            <a:off x="6220800" y="1330126"/>
            <a:ext cx="4968000" cy="454680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1468853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6220800" y="1330126"/>
            <a:ext cx="4968000" cy="4546800"/>
          </a:xfr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1003200" y="1330126"/>
            <a:ext cx="4968000" cy="454680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2290827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8400" y="431800"/>
            <a:ext cx="10195200" cy="5334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003201" y="1331360"/>
            <a:ext cx="10194470" cy="4545566"/>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Shape 8"/>
          <p:cNvSpPr txBox="1">
            <a:spLocks/>
          </p:cNvSpPr>
          <p:nvPr userDrawn="1"/>
        </p:nvSpPr>
        <p:spPr>
          <a:xfrm>
            <a:off x="10739438" y="6266997"/>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25" name="TextBox 24"/>
          <p:cNvSpPr txBox="1"/>
          <p:nvPr userDrawn="1"/>
        </p:nvSpPr>
        <p:spPr>
          <a:xfrm>
            <a:off x="2594343" y="6637578"/>
            <a:ext cx="6953693" cy="13536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kern="1200" noProof="0" dirty="0">
                <a:solidFill>
                  <a:schemeClr val="tx1"/>
                </a:solidFill>
                <a:latin typeface="+mn-lt"/>
                <a:ea typeface="+mn-ea"/>
                <a:cs typeface="+mn-cs"/>
              </a:rPr>
              <a:t>Document Classification: KPMG </a:t>
            </a:r>
            <a:r>
              <a:rPr lang="cs-CZ" sz="600" b="1" kern="1200" noProof="0" dirty="0">
                <a:solidFill>
                  <a:schemeClr val="tx1"/>
                </a:solidFill>
                <a:latin typeface="+mn-lt"/>
                <a:ea typeface="+mn-ea"/>
                <a:cs typeface="+mn-cs"/>
              </a:rPr>
              <a:t>Public</a:t>
            </a:r>
            <a:endParaRPr lang="en-GB" sz="600" b="1" kern="1200" noProof="0" dirty="0">
              <a:solidFill>
                <a:schemeClr val="tx1"/>
              </a:solidFill>
              <a:latin typeface="+mn-lt"/>
              <a:ea typeface="+mn-ea"/>
              <a:cs typeface="+mn-cs"/>
            </a:endParaRPr>
          </a:p>
        </p:txBody>
      </p:sp>
      <p:sp>
        <p:nvSpPr>
          <p:cNvPr id="26" name="Freeform 19"/>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0" name="TextBox 29"/>
          <p:cNvSpPr txBox="1"/>
          <p:nvPr userDrawn="1">
            <p:custDataLst>
              <p:tags r:id="rId27"/>
            </p:custDataLst>
          </p:nvPr>
        </p:nvSpPr>
        <p:spPr>
          <a:xfrm>
            <a:off x="2234934" y="6266997"/>
            <a:ext cx="7756800"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 202</a:t>
            </a:r>
            <a:r>
              <a:rPr lang="cs-CZ" sz="600" kern="1200" noProof="0" dirty="0">
                <a:solidFill>
                  <a:schemeClr val="bg1">
                    <a:lumMod val="65000"/>
                  </a:schemeClr>
                </a:solidFill>
                <a:latin typeface="+mn-lt"/>
                <a:ea typeface="+mn-ea"/>
                <a:cs typeface="+mn-cs"/>
              </a:rPr>
              <a:t>2</a:t>
            </a:r>
            <a:r>
              <a:rPr lang="en-US" sz="600" kern="1200" noProof="0" dirty="0">
                <a:solidFill>
                  <a:schemeClr val="bg1">
                    <a:lumMod val="65000"/>
                  </a:schemeClr>
                </a:solidFill>
                <a:latin typeface="+mn-lt"/>
                <a:ea typeface="+mn-ea"/>
                <a:cs typeface="+mn-cs"/>
              </a:rPr>
              <a:t> KPMG </a:t>
            </a:r>
            <a:r>
              <a:rPr lang="en-US" sz="600" kern="1200" noProof="0" dirty="0" err="1">
                <a:solidFill>
                  <a:schemeClr val="bg1">
                    <a:lumMod val="65000"/>
                  </a:schemeClr>
                </a:solidFill>
                <a:latin typeface="+mn-lt"/>
                <a:ea typeface="+mn-ea"/>
                <a:cs typeface="+mn-cs"/>
              </a:rPr>
              <a:t>Česká</a:t>
            </a:r>
            <a:r>
              <a:rPr lang="en-US" sz="600" kern="1200" noProof="0" dirty="0">
                <a:solidFill>
                  <a:schemeClr val="bg1">
                    <a:lumMod val="65000"/>
                  </a:schemeClr>
                </a:solidFill>
                <a:latin typeface="+mn-lt"/>
                <a:ea typeface="+mn-ea"/>
                <a:cs typeface="+mn-cs"/>
              </a:rPr>
              <a:t> </a:t>
            </a:r>
            <a:r>
              <a:rPr lang="en-US" sz="600" kern="1200" noProof="0" dirty="0" err="1">
                <a:solidFill>
                  <a:schemeClr val="bg1">
                    <a:lumMod val="65000"/>
                  </a:schemeClr>
                </a:solidFill>
                <a:latin typeface="+mn-lt"/>
                <a:ea typeface="+mn-ea"/>
                <a:cs typeface="+mn-cs"/>
              </a:rPr>
              <a:t>republika</a:t>
            </a:r>
            <a:r>
              <a:rPr lang="en-US" sz="600" kern="1200" noProof="0" dirty="0">
                <a:solidFill>
                  <a:schemeClr val="bg1">
                    <a:lumMod val="65000"/>
                  </a:schemeClr>
                </a:solidFill>
                <a:latin typeface="+mn-lt"/>
                <a:ea typeface="+mn-ea"/>
                <a:cs typeface="+mn-cs"/>
              </a:rPr>
              <a:t>, </a:t>
            </a:r>
            <a:r>
              <a:rPr lang="en-US" sz="600" kern="1200" noProof="0" dirty="0" err="1">
                <a:solidFill>
                  <a:schemeClr val="bg1">
                    <a:lumMod val="65000"/>
                  </a:schemeClr>
                </a:solidFill>
                <a:latin typeface="+mn-lt"/>
                <a:ea typeface="+mn-ea"/>
                <a:cs typeface="+mn-cs"/>
              </a:rPr>
              <a:t>s.r.o.</a:t>
            </a:r>
            <a:r>
              <a:rPr lang="en-US" sz="600" kern="1200" noProof="0" dirty="0">
                <a:solidFill>
                  <a:schemeClr val="bg1">
                    <a:lumMod val="65000"/>
                  </a:schemeClr>
                </a:solidFill>
                <a:latin typeface="+mn-lt"/>
                <a:ea typeface="+mn-ea"/>
                <a:cs typeface="+mn-cs"/>
              </a:rPr>
              <a:t>, a Czech limited liability company and a member firm of the KPMG global organization of independent member firms affiliated with KPMG International Limited, a private English company limited by guarantee. All rights reserved.</a:t>
            </a:r>
            <a:endParaRPr lang="en-GB"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675" r:id="rId3"/>
    <p:sldLayoutId id="2147483680" r:id="rId4"/>
    <p:sldLayoutId id="2147483666" r:id="rId5"/>
    <p:sldLayoutId id="2147483664" r:id="rId6"/>
    <p:sldLayoutId id="2147483689" r:id="rId7"/>
    <p:sldLayoutId id="2147483690" r:id="rId8"/>
    <p:sldLayoutId id="2147483691" r:id="rId9"/>
    <p:sldLayoutId id="2147483692" r:id="rId10"/>
    <p:sldLayoutId id="2147483693" r:id="rId11"/>
    <p:sldLayoutId id="2147483694" r:id="rId12"/>
    <p:sldLayoutId id="2147483695" r:id="rId13"/>
    <p:sldLayoutId id="2147483701" r:id="rId14"/>
    <p:sldLayoutId id="2147483697" r:id="rId15"/>
    <p:sldLayoutId id="2147483698" r:id="rId16"/>
    <p:sldLayoutId id="2147483699" r:id="rId17"/>
    <p:sldLayoutId id="2147483700" r:id="rId18"/>
    <p:sldLayoutId id="2147483662" r:id="rId19"/>
    <p:sldLayoutId id="2147483682" r:id="rId20"/>
    <p:sldLayoutId id="2147483683" r:id="rId21"/>
    <p:sldLayoutId id="2147483684" r:id="rId22"/>
    <p:sldLayoutId id="2147483685" r:id="rId23"/>
    <p:sldLayoutId id="2147483702" r:id="rId24"/>
    <p:sldLayoutId id="2147483667" r:id="rId25"/>
  </p:sldLayoutIdLst>
  <p:txStyles>
    <p:titleStyle>
      <a:lvl1pPr algn="l" defTabSz="914400" rtl="0" eaLnBrk="1" latinLnBrk="0" hangingPunct="1">
        <a:lnSpc>
          <a:spcPct val="70000"/>
        </a:lnSpc>
        <a:spcBef>
          <a:spcPct val="0"/>
        </a:spcBef>
        <a:buNone/>
        <a:defRPr sz="54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userDrawn="1">
          <p15:clr>
            <a:srgbClr val="F26B43"/>
          </p15:clr>
        </p15:guide>
        <p15:guide id="2" pos="627" userDrawn="1">
          <p15:clr>
            <a:srgbClr val="F26B43"/>
          </p15:clr>
        </p15:guide>
        <p15:guide id="3" pos="7055" userDrawn="1">
          <p15:clr>
            <a:srgbClr val="F26B43"/>
          </p15:clr>
        </p15:guide>
        <p15:guide id="4" orient="horz" pos="833" userDrawn="1">
          <p15:clr>
            <a:srgbClr val="F26B43"/>
          </p15:clr>
        </p15:guide>
        <p15:guide id="5" orient="horz" pos="608" userDrawn="1">
          <p15:clr>
            <a:srgbClr val="F26B43"/>
          </p15:clr>
        </p15:guide>
        <p15:guide id="6" orient="horz" pos="2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cs-CZ" sz="8000" dirty="0"/>
              <a:t>Nejasné otázky </a:t>
            </a:r>
            <a:br>
              <a:rPr lang="cs-CZ" sz="8000" dirty="0"/>
            </a:br>
            <a:r>
              <a:rPr lang="cs-CZ" sz="8000" dirty="0"/>
              <a:t>při přeshraničním investování do daňově transparentních struktur</a:t>
            </a:r>
          </a:p>
        </p:txBody>
      </p:sp>
      <p:sp>
        <p:nvSpPr>
          <p:cNvPr id="5" name="Subtitle 4"/>
          <p:cNvSpPr>
            <a:spLocks noGrp="1"/>
          </p:cNvSpPr>
          <p:nvPr>
            <p:ph type="body" sz="quarter" idx="11"/>
          </p:nvPr>
        </p:nvSpPr>
        <p:spPr>
          <a:xfrm>
            <a:off x="2749463" y="5051266"/>
            <a:ext cx="8450350" cy="216000"/>
          </a:xfrm>
        </p:spPr>
        <p:txBody>
          <a:bodyPr/>
          <a:lstStyle/>
          <a:p>
            <a:r>
              <a:rPr lang="cs-CZ" sz="1400" dirty="0"/>
              <a:t>Ladislav </a:t>
            </a:r>
            <a:r>
              <a:rPr lang="cs-CZ" sz="1400" dirty="0" err="1"/>
              <a:t>Malůšek</a:t>
            </a:r>
            <a:endParaRPr lang="en-GB" sz="1400" dirty="0"/>
          </a:p>
          <a:p>
            <a:pPr lvl="1"/>
            <a:r>
              <a:rPr lang="en-GB" sz="1400" dirty="0"/>
              <a:t>—</a:t>
            </a:r>
          </a:p>
          <a:p>
            <a:pPr lvl="1"/>
            <a:r>
              <a:rPr lang="cs-CZ" sz="1400" dirty="0"/>
              <a:t>10. května</a:t>
            </a:r>
            <a:r>
              <a:rPr lang="en-GB" sz="1400" dirty="0"/>
              <a:t> 20</a:t>
            </a:r>
            <a:r>
              <a:rPr lang="cs-CZ" sz="1400" dirty="0"/>
              <a:t>22</a:t>
            </a:r>
            <a:endParaRPr lang="en-GB" sz="1400" dirty="0"/>
          </a:p>
        </p:txBody>
      </p:sp>
    </p:spTree>
    <p:extLst>
      <p:ext uri="{BB962C8B-B14F-4D97-AF65-F5344CB8AC3E}">
        <p14:creationId xmlns:p14="http://schemas.microsoft.com/office/powerpoint/2010/main" val="1378628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Koncept daňové transparence </a:t>
            </a:r>
          </a:p>
        </p:txBody>
      </p:sp>
      <p:sp>
        <p:nvSpPr>
          <p:cNvPr id="3" name="Text Placeholder 2"/>
          <p:cNvSpPr>
            <a:spLocks noGrp="1"/>
          </p:cNvSpPr>
          <p:nvPr>
            <p:ph type="body" sz="quarter" idx="4294967295"/>
          </p:nvPr>
        </p:nvSpPr>
        <p:spPr>
          <a:xfrm>
            <a:off x="6496140" y="1322388"/>
            <a:ext cx="4697460" cy="4554537"/>
          </a:xfrm>
        </p:spPr>
        <p:txBody>
          <a:bodyPr/>
          <a:lstStyle/>
          <a:p>
            <a:pPr marL="285750" lvl="3" indent="-285750">
              <a:buFont typeface="Wingdings" panose="05000000000000000000" pitchFamily="2" charset="2"/>
              <a:buChar char="§"/>
            </a:pPr>
            <a:r>
              <a:rPr lang="cs-CZ" altLang="cs-CZ" dirty="0"/>
              <a:t>Tzv. „</a:t>
            </a:r>
            <a:r>
              <a:rPr lang="cs-CZ" altLang="cs-CZ" dirty="0" err="1"/>
              <a:t>look-through</a:t>
            </a:r>
            <a:r>
              <a:rPr lang="cs-CZ" altLang="cs-CZ" dirty="0"/>
              <a:t>“ přístup</a:t>
            </a:r>
          </a:p>
          <a:p>
            <a:pPr marL="285750" lvl="3" indent="-285750">
              <a:buFont typeface="Wingdings" panose="05000000000000000000" pitchFamily="2" charset="2"/>
              <a:buChar char="§"/>
            </a:pPr>
            <a:r>
              <a:rPr lang="cs-CZ" altLang="cs-CZ" dirty="0"/>
              <a:t>Chybí explicitní legislativní úprava </a:t>
            </a:r>
          </a:p>
          <a:p>
            <a:pPr marL="285750" lvl="3" indent="-285750">
              <a:buFont typeface="Wingdings" panose="05000000000000000000" pitchFamily="2" charset="2"/>
              <a:buChar char="§"/>
            </a:pPr>
            <a:r>
              <a:rPr lang="cs-CZ" altLang="cs-CZ" dirty="0"/>
              <a:t>Dovozováno pouze nepřímo</a:t>
            </a:r>
          </a:p>
          <a:p>
            <a:pPr marL="807750" lvl="5" indent="-285750">
              <a:buFontTx/>
              <a:buChar char="-"/>
            </a:pPr>
            <a:r>
              <a:rPr lang="cs-CZ" altLang="cs-CZ" dirty="0"/>
              <a:t>Pokyny MF (D-269, D-286)</a:t>
            </a:r>
          </a:p>
          <a:p>
            <a:pPr marL="807750" lvl="5" indent="-285750">
              <a:buFontTx/>
              <a:buChar char="-"/>
            </a:pPr>
            <a:r>
              <a:rPr lang="cs-CZ" altLang="cs-CZ" dirty="0"/>
              <a:t>KOOV (232/09.04.08)</a:t>
            </a:r>
          </a:p>
          <a:p>
            <a:pPr marL="285750" lvl="3" indent="-285750">
              <a:buFont typeface="Wingdings" panose="05000000000000000000" pitchFamily="2" charset="2"/>
              <a:buChar char="§"/>
            </a:pPr>
            <a:r>
              <a:rPr lang="cs-CZ" altLang="cs-CZ" dirty="0"/>
              <a:t>V mezinárodním měřítku – obecně akceptovaný přístup</a:t>
            </a:r>
          </a:p>
          <a:p>
            <a:pPr marL="0" lvl="3" indent="0">
              <a:buNone/>
            </a:pPr>
            <a:endParaRPr lang="cs-CZ" altLang="cs-CZ" dirty="0"/>
          </a:p>
          <a:p>
            <a:pPr marL="285750" lvl="3" indent="-285750">
              <a:buFont typeface="Wingdings" panose="05000000000000000000" pitchFamily="2" charset="2"/>
              <a:buChar char="§"/>
            </a:pPr>
            <a:r>
              <a:rPr lang="cs-CZ" altLang="cs-CZ" dirty="0"/>
              <a:t>Na českém trhu neexistuje zcela jednotný přístup</a:t>
            </a:r>
          </a:p>
          <a:p>
            <a:pPr marL="807750" lvl="5" indent="-285750">
              <a:buFontTx/>
              <a:buChar char="-"/>
            </a:pPr>
            <a:r>
              <a:rPr lang="cs-CZ" altLang="cs-CZ" b="1" dirty="0"/>
              <a:t>uplatnění daňové transparence</a:t>
            </a:r>
          </a:p>
          <a:p>
            <a:pPr marL="522000" lvl="5" indent="0">
              <a:buNone/>
            </a:pPr>
            <a:r>
              <a:rPr lang="cs-CZ" altLang="cs-CZ" dirty="0"/>
              <a:t>vs.</a:t>
            </a:r>
          </a:p>
          <a:p>
            <a:pPr marL="807750" lvl="5" indent="-285750">
              <a:buFontTx/>
              <a:buChar char="-"/>
            </a:pPr>
            <a:r>
              <a:rPr lang="cs-CZ" altLang="cs-CZ" b="1" dirty="0"/>
              <a:t>neuplatnění daňové transparence</a:t>
            </a:r>
          </a:p>
          <a:p>
            <a:pPr marL="807750" lvl="5" indent="-285750">
              <a:buFontTx/>
              <a:buChar char="-"/>
            </a:pPr>
            <a:endParaRPr lang="cs-CZ" altLang="cs-CZ" dirty="0"/>
          </a:p>
          <a:p>
            <a:pPr marL="285750" lvl="3" indent="-285750">
              <a:buFontTx/>
              <a:buChar char="-"/>
            </a:pPr>
            <a:endParaRPr lang="cs-CZ" altLang="cs-CZ" dirty="0"/>
          </a:p>
          <a:p>
            <a:endParaRPr lang="cs-CZ" b="0" dirty="0"/>
          </a:p>
        </p:txBody>
      </p:sp>
      <p:grpSp>
        <p:nvGrpSpPr>
          <p:cNvPr id="43" name="Group 42">
            <a:extLst>
              <a:ext uri="{FF2B5EF4-FFF2-40B4-BE49-F238E27FC236}">
                <a16:creationId xmlns:a16="http://schemas.microsoft.com/office/drawing/2014/main" id="{FA99821F-E88E-495A-9961-408870BD1819}"/>
              </a:ext>
            </a:extLst>
          </p:cNvPr>
          <p:cNvGrpSpPr/>
          <p:nvPr/>
        </p:nvGrpSpPr>
        <p:grpSpPr>
          <a:xfrm>
            <a:off x="1076339" y="1442304"/>
            <a:ext cx="4728619" cy="4387925"/>
            <a:chOff x="1076339" y="1442304"/>
            <a:chExt cx="4728619" cy="4387925"/>
          </a:xfrm>
        </p:grpSpPr>
        <p:cxnSp>
          <p:nvCxnSpPr>
            <p:cNvPr id="15" name="Gerader Verbinder 8">
              <a:extLst>
                <a:ext uri="{FF2B5EF4-FFF2-40B4-BE49-F238E27FC236}">
                  <a16:creationId xmlns:a16="http://schemas.microsoft.com/office/drawing/2014/main" id="{A819193A-BB95-4D47-8AC8-F4C6345E7CAF}"/>
                </a:ext>
              </a:extLst>
            </p:cNvPr>
            <p:cNvCxnSpPr>
              <a:cxnSpLocks/>
            </p:cNvCxnSpPr>
            <p:nvPr/>
          </p:nvCxnSpPr>
          <p:spPr>
            <a:xfrm>
              <a:off x="1076339" y="4426958"/>
              <a:ext cx="4359715" cy="8264"/>
            </a:xfrm>
            <a:prstGeom prst="line">
              <a:avLst/>
            </a:prstGeom>
            <a:ln w="19050">
              <a:solidFill>
                <a:srgbClr val="FFC000"/>
              </a:solidFill>
              <a:prstDash val="dashDot"/>
            </a:ln>
          </p:spPr>
          <p:style>
            <a:lnRef idx="1">
              <a:schemeClr val="accent1"/>
            </a:lnRef>
            <a:fillRef idx="0">
              <a:schemeClr val="accent1"/>
            </a:fillRef>
            <a:effectRef idx="0">
              <a:schemeClr val="accent1"/>
            </a:effectRef>
            <a:fontRef idx="minor">
              <a:schemeClr val="tx1"/>
            </a:fontRef>
          </p:style>
        </p:cxnSp>
        <p:sp>
          <p:nvSpPr>
            <p:cNvPr id="16" name="Ellipse 10">
              <a:extLst>
                <a:ext uri="{FF2B5EF4-FFF2-40B4-BE49-F238E27FC236}">
                  <a16:creationId xmlns:a16="http://schemas.microsoft.com/office/drawing/2014/main" id="{A06DCF5D-A401-424D-87D6-79113390AFA0}"/>
                </a:ext>
              </a:extLst>
            </p:cNvPr>
            <p:cNvSpPr/>
            <p:nvPr/>
          </p:nvSpPr>
          <p:spPr>
            <a:xfrm>
              <a:off x="2688334" y="3095953"/>
              <a:ext cx="1283693" cy="755120"/>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e-AT" sz="1000" dirty="0" err="1">
                <a:solidFill>
                  <a:schemeClr val="bg1"/>
                </a:solidFill>
              </a:endParaRPr>
            </a:p>
          </p:txBody>
        </p:sp>
        <p:sp>
          <p:nvSpPr>
            <p:cNvPr id="17" name="Textfeld 11">
              <a:extLst>
                <a:ext uri="{FF2B5EF4-FFF2-40B4-BE49-F238E27FC236}">
                  <a16:creationId xmlns:a16="http://schemas.microsoft.com/office/drawing/2014/main" id="{D1450111-23EE-4B27-A35A-A3EBEB512272}"/>
                </a:ext>
              </a:extLst>
            </p:cNvPr>
            <p:cNvSpPr txBox="1"/>
            <p:nvPr/>
          </p:nvSpPr>
          <p:spPr>
            <a:xfrm>
              <a:off x="2826047" y="3162511"/>
              <a:ext cx="1041470" cy="632405"/>
            </a:xfrm>
            <a:prstGeom prst="rect">
              <a:avLst/>
            </a:prstGeom>
            <a:noFill/>
          </p:spPr>
          <p:txBody>
            <a:bodyPr wrap="square" lIns="54610" tIns="54610" rIns="54610" bIns="54610" rtlCol="0" anchor="ctr">
              <a:noAutofit/>
            </a:bodyPr>
            <a:lstStyle/>
            <a:p>
              <a:pPr algn="ctr">
                <a:spcAft>
                  <a:spcPts val="600"/>
                </a:spcAft>
              </a:pPr>
              <a:r>
                <a:rPr lang="cs-CZ" sz="1100" b="1" dirty="0">
                  <a:solidFill>
                    <a:schemeClr val="bg1"/>
                  </a:solidFill>
                </a:rPr>
                <a:t>zahraniční DTE</a:t>
              </a:r>
              <a:endParaRPr lang="de-AT" sz="1100" b="1" dirty="0">
                <a:solidFill>
                  <a:schemeClr val="bg1"/>
                </a:solidFill>
              </a:endParaRPr>
            </a:p>
          </p:txBody>
        </p:sp>
        <p:sp>
          <p:nvSpPr>
            <p:cNvPr id="19" name="Textfeld 16">
              <a:extLst>
                <a:ext uri="{FF2B5EF4-FFF2-40B4-BE49-F238E27FC236}">
                  <a16:creationId xmlns:a16="http://schemas.microsoft.com/office/drawing/2014/main" id="{5653EBE1-6D94-4BB4-BC0B-80D61FC0435B}"/>
                </a:ext>
              </a:extLst>
            </p:cNvPr>
            <p:cNvSpPr txBox="1"/>
            <p:nvPr/>
          </p:nvSpPr>
          <p:spPr>
            <a:xfrm>
              <a:off x="1588985" y="1455016"/>
              <a:ext cx="900000" cy="432000"/>
            </a:xfrm>
            <a:prstGeom prst="rect">
              <a:avLst/>
            </a:prstGeom>
            <a:solidFill>
              <a:srgbClr val="470A68"/>
            </a:solidFill>
          </p:spPr>
          <p:txBody>
            <a:bodyPr wrap="square" lIns="54610" tIns="54610" rIns="54610" bIns="54610" rtlCol="0" anchor="ctr">
              <a:noAutofit/>
            </a:bodyPr>
            <a:lstStyle/>
            <a:p>
              <a:pPr algn="ctr">
                <a:spcAft>
                  <a:spcPts val="600"/>
                </a:spcAft>
              </a:pPr>
              <a:r>
                <a:rPr lang="cs-CZ" sz="800" dirty="0">
                  <a:solidFill>
                    <a:schemeClr val="bg1"/>
                  </a:solidFill>
                </a:rPr>
                <a:t>FOND</a:t>
              </a:r>
              <a:endParaRPr lang="de-AT" sz="800" dirty="0">
                <a:solidFill>
                  <a:schemeClr val="bg1"/>
                </a:solidFill>
              </a:endParaRPr>
            </a:p>
          </p:txBody>
        </p:sp>
        <p:cxnSp>
          <p:nvCxnSpPr>
            <p:cNvPr id="20" name="Gerade Verbindung mit Pfeil 21">
              <a:extLst>
                <a:ext uri="{FF2B5EF4-FFF2-40B4-BE49-F238E27FC236}">
                  <a16:creationId xmlns:a16="http://schemas.microsoft.com/office/drawing/2014/main" id="{501762D5-FA04-41A1-856E-3670A4386DE8}"/>
                </a:ext>
              </a:extLst>
            </p:cNvPr>
            <p:cNvCxnSpPr>
              <a:cxnSpLocks/>
              <a:stCxn id="19" idx="2"/>
            </p:cNvCxnSpPr>
            <p:nvPr/>
          </p:nvCxnSpPr>
          <p:spPr>
            <a:xfrm>
              <a:off x="2038985" y="1887016"/>
              <a:ext cx="1024073" cy="1268612"/>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feld 22">
              <a:extLst>
                <a:ext uri="{FF2B5EF4-FFF2-40B4-BE49-F238E27FC236}">
                  <a16:creationId xmlns:a16="http://schemas.microsoft.com/office/drawing/2014/main" id="{2CFCC455-BA64-4E17-9425-DC14F5C26B61}"/>
                </a:ext>
              </a:extLst>
            </p:cNvPr>
            <p:cNvSpPr txBox="1"/>
            <p:nvPr/>
          </p:nvSpPr>
          <p:spPr>
            <a:xfrm>
              <a:off x="4110742" y="5182077"/>
              <a:ext cx="900000" cy="432000"/>
            </a:xfrm>
            <a:prstGeom prst="rect">
              <a:avLst/>
            </a:prstGeom>
            <a:solidFill>
              <a:srgbClr val="0091DA"/>
            </a:solidFill>
          </p:spPr>
          <p:txBody>
            <a:bodyPr wrap="square" lIns="54610" tIns="54610" rIns="54610" bIns="54610" rtlCol="0" anchor="ctr">
              <a:noAutofit/>
            </a:bodyPr>
            <a:lstStyle/>
            <a:p>
              <a:pPr algn="ctr">
                <a:spcAft>
                  <a:spcPts val="600"/>
                </a:spcAft>
              </a:pPr>
              <a:r>
                <a:rPr lang="de-AT" sz="800" dirty="0">
                  <a:solidFill>
                    <a:schemeClr val="bg1"/>
                  </a:solidFill>
                </a:rPr>
                <a:t>SPV </a:t>
              </a:r>
            </a:p>
          </p:txBody>
        </p:sp>
        <p:cxnSp>
          <p:nvCxnSpPr>
            <p:cNvPr id="23" name="Gerade Verbindung mit Pfeil 24">
              <a:extLst>
                <a:ext uri="{FF2B5EF4-FFF2-40B4-BE49-F238E27FC236}">
                  <a16:creationId xmlns:a16="http://schemas.microsoft.com/office/drawing/2014/main" id="{D98299CF-4D93-42A7-AE87-8EA0A40113EF}"/>
                </a:ext>
              </a:extLst>
            </p:cNvPr>
            <p:cNvCxnSpPr>
              <a:cxnSpLocks/>
              <a:stCxn id="16" idx="4"/>
              <a:endCxn id="9" idx="0"/>
            </p:cNvCxnSpPr>
            <p:nvPr/>
          </p:nvCxnSpPr>
          <p:spPr>
            <a:xfrm>
              <a:off x="3330181" y="3851073"/>
              <a:ext cx="16601" cy="1328495"/>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feld 30">
              <a:extLst>
                <a:ext uri="{FF2B5EF4-FFF2-40B4-BE49-F238E27FC236}">
                  <a16:creationId xmlns:a16="http://schemas.microsoft.com/office/drawing/2014/main" id="{20DD87F8-8133-498E-B2FB-09BDD0B71F4A}"/>
                </a:ext>
              </a:extLst>
            </p:cNvPr>
            <p:cNvSpPr txBox="1"/>
            <p:nvPr/>
          </p:nvSpPr>
          <p:spPr>
            <a:xfrm>
              <a:off x="1163419" y="1443664"/>
              <a:ext cx="181914" cy="886087"/>
            </a:xfrm>
            <a:prstGeom prst="rect">
              <a:avLst/>
            </a:prstGeom>
            <a:solidFill>
              <a:srgbClr val="00338D"/>
            </a:solidFill>
          </p:spPr>
          <p:txBody>
            <a:bodyPr vert="vert270" wrap="square" lIns="54610" tIns="54610" rIns="54610" bIns="54610" rtlCol="0" anchor="ctr">
              <a:noAutofit/>
            </a:bodyPr>
            <a:lstStyle/>
            <a:p>
              <a:pPr algn="ctr">
                <a:spcAft>
                  <a:spcPts val="600"/>
                </a:spcAft>
              </a:pPr>
              <a:r>
                <a:rPr lang="en-US" sz="900" dirty="0" err="1">
                  <a:solidFill>
                    <a:schemeClr val="bg1"/>
                  </a:solidFill>
                </a:rPr>
                <a:t>Investo</a:t>
              </a:r>
              <a:r>
                <a:rPr lang="cs-CZ" sz="900" dirty="0" err="1">
                  <a:solidFill>
                    <a:schemeClr val="bg1"/>
                  </a:solidFill>
                </a:rPr>
                <a:t>ři</a:t>
              </a:r>
              <a:endParaRPr lang="en-US" sz="900" dirty="0">
                <a:solidFill>
                  <a:schemeClr val="bg1"/>
                </a:solidFill>
              </a:endParaRPr>
            </a:p>
          </p:txBody>
        </p:sp>
        <p:sp>
          <p:nvSpPr>
            <p:cNvPr id="25" name="Textfeld 31">
              <a:extLst>
                <a:ext uri="{FF2B5EF4-FFF2-40B4-BE49-F238E27FC236}">
                  <a16:creationId xmlns:a16="http://schemas.microsoft.com/office/drawing/2014/main" id="{597BE885-C775-4333-9A46-25498C1C80CD}"/>
                </a:ext>
              </a:extLst>
            </p:cNvPr>
            <p:cNvSpPr txBox="1"/>
            <p:nvPr/>
          </p:nvSpPr>
          <p:spPr>
            <a:xfrm>
              <a:off x="1163419" y="2651373"/>
              <a:ext cx="173270" cy="1624090"/>
            </a:xfrm>
            <a:prstGeom prst="rect">
              <a:avLst/>
            </a:prstGeom>
            <a:solidFill>
              <a:srgbClr val="00338D"/>
            </a:solidFill>
          </p:spPr>
          <p:txBody>
            <a:bodyPr vert="vert270" wrap="square" lIns="54610" tIns="54610" rIns="54610" bIns="54610" rtlCol="0" anchor="ctr">
              <a:noAutofit/>
            </a:bodyPr>
            <a:lstStyle/>
            <a:p>
              <a:pPr algn="ctr">
                <a:spcAft>
                  <a:spcPts val="600"/>
                </a:spcAft>
              </a:pPr>
              <a:endParaRPr lang="en-US" sz="800" dirty="0">
                <a:solidFill>
                  <a:schemeClr val="bg1"/>
                </a:solidFill>
              </a:endParaRPr>
            </a:p>
          </p:txBody>
        </p:sp>
        <p:sp>
          <p:nvSpPr>
            <p:cNvPr id="26" name="Textfeld 32">
              <a:extLst>
                <a:ext uri="{FF2B5EF4-FFF2-40B4-BE49-F238E27FC236}">
                  <a16:creationId xmlns:a16="http://schemas.microsoft.com/office/drawing/2014/main" id="{33BAE9D5-B95F-4AC5-A724-CA03795697B8}"/>
                </a:ext>
              </a:extLst>
            </p:cNvPr>
            <p:cNvSpPr txBox="1"/>
            <p:nvPr/>
          </p:nvSpPr>
          <p:spPr>
            <a:xfrm>
              <a:off x="1163419" y="4586717"/>
              <a:ext cx="173270" cy="1243512"/>
            </a:xfrm>
            <a:prstGeom prst="rect">
              <a:avLst/>
            </a:prstGeom>
            <a:solidFill>
              <a:srgbClr val="00338D"/>
            </a:solidFill>
          </p:spPr>
          <p:txBody>
            <a:bodyPr vert="vert270" wrap="square" lIns="54610" tIns="54610" rIns="54610" bIns="54610" rtlCol="0" anchor="ctr">
              <a:noAutofit/>
            </a:bodyPr>
            <a:lstStyle/>
            <a:p>
              <a:pPr algn="ctr">
                <a:spcAft>
                  <a:spcPts val="600"/>
                </a:spcAft>
              </a:pPr>
              <a:r>
                <a:rPr lang="cs-CZ" sz="900" dirty="0">
                  <a:solidFill>
                    <a:schemeClr val="bg1"/>
                  </a:solidFill>
                </a:rPr>
                <a:t>Investice DTE</a:t>
              </a:r>
              <a:endParaRPr lang="en-US" sz="900" dirty="0">
                <a:solidFill>
                  <a:schemeClr val="bg1"/>
                </a:solidFill>
              </a:endParaRPr>
            </a:p>
          </p:txBody>
        </p:sp>
        <p:cxnSp>
          <p:nvCxnSpPr>
            <p:cNvPr id="27" name="Gerader Verbinder 34">
              <a:extLst>
                <a:ext uri="{FF2B5EF4-FFF2-40B4-BE49-F238E27FC236}">
                  <a16:creationId xmlns:a16="http://schemas.microsoft.com/office/drawing/2014/main" id="{5C3AD390-E624-43B9-9D5B-54F0090F1D85}"/>
                </a:ext>
              </a:extLst>
            </p:cNvPr>
            <p:cNvCxnSpPr>
              <a:cxnSpLocks/>
            </p:cNvCxnSpPr>
            <p:nvPr/>
          </p:nvCxnSpPr>
          <p:spPr>
            <a:xfrm flipV="1">
              <a:off x="1116707" y="2480929"/>
              <a:ext cx="4278980" cy="18950"/>
            </a:xfrm>
            <a:prstGeom prst="line">
              <a:avLst/>
            </a:prstGeom>
            <a:ln w="19050">
              <a:solidFill>
                <a:srgbClr val="FFC000"/>
              </a:solidFill>
              <a:prstDash val="dashDot"/>
            </a:ln>
          </p:spPr>
          <p:style>
            <a:lnRef idx="1">
              <a:schemeClr val="accent1"/>
            </a:lnRef>
            <a:fillRef idx="0">
              <a:schemeClr val="accent1"/>
            </a:fillRef>
            <a:effectRef idx="0">
              <a:schemeClr val="accent1"/>
            </a:effectRef>
            <a:fontRef idx="minor">
              <a:schemeClr val="tx1"/>
            </a:fontRef>
          </p:style>
        </p:cxnSp>
        <p:pic>
          <p:nvPicPr>
            <p:cNvPr id="6" name="Picture 22">
              <a:extLst>
                <a:ext uri="{FF2B5EF4-FFF2-40B4-BE49-F238E27FC236}">
                  <a16:creationId xmlns:a16="http://schemas.microsoft.com/office/drawing/2014/main" id="{653E1A4D-EE1C-42A3-A576-D36994AC57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9388" y="1460513"/>
              <a:ext cx="378092" cy="2520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7" name="Graphic 6" descr="Group of men outline">
              <a:extLst>
                <a:ext uri="{FF2B5EF4-FFF2-40B4-BE49-F238E27FC236}">
                  <a16:creationId xmlns:a16="http://schemas.microsoft.com/office/drawing/2014/main" id="{B160AE18-FDA4-4287-9533-CCBC52C5C1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0742" y="1442304"/>
              <a:ext cx="497279" cy="493725"/>
            </a:xfrm>
            <a:prstGeom prst="rect">
              <a:avLst/>
            </a:prstGeom>
          </p:spPr>
        </p:pic>
        <p:cxnSp>
          <p:nvCxnSpPr>
            <p:cNvPr id="8" name="Gerade Verbindung mit Pfeil 21">
              <a:extLst>
                <a:ext uri="{FF2B5EF4-FFF2-40B4-BE49-F238E27FC236}">
                  <a16:creationId xmlns:a16="http://schemas.microsoft.com/office/drawing/2014/main" id="{4B2D6EC6-5432-4586-B7E0-2A9138117643}"/>
                </a:ext>
              </a:extLst>
            </p:cNvPr>
            <p:cNvCxnSpPr>
              <a:cxnSpLocks/>
              <a:stCxn id="7" idx="2"/>
            </p:cNvCxnSpPr>
            <p:nvPr/>
          </p:nvCxnSpPr>
          <p:spPr>
            <a:xfrm flipH="1">
              <a:off x="3610329" y="1936030"/>
              <a:ext cx="749052" cy="118323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22">
              <a:extLst>
                <a:ext uri="{FF2B5EF4-FFF2-40B4-BE49-F238E27FC236}">
                  <a16:creationId xmlns:a16="http://schemas.microsoft.com/office/drawing/2014/main" id="{CE6FD5BD-1C1D-4E9D-8737-42B62F691BD7}"/>
                </a:ext>
              </a:extLst>
            </p:cNvPr>
            <p:cNvSpPr txBox="1"/>
            <p:nvPr/>
          </p:nvSpPr>
          <p:spPr>
            <a:xfrm>
              <a:off x="2896782" y="5179568"/>
              <a:ext cx="900000" cy="432000"/>
            </a:xfrm>
            <a:prstGeom prst="rect">
              <a:avLst/>
            </a:prstGeom>
            <a:solidFill>
              <a:srgbClr val="0091DA"/>
            </a:solidFill>
          </p:spPr>
          <p:txBody>
            <a:bodyPr wrap="square" lIns="54610" tIns="54610" rIns="54610" bIns="54610" rtlCol="0" anchor="ctr">
              <a:noAutofit/>
            </a:bodyPr>
            <a:lstStyle/>
            <a:p>
              <a:pPr algn="ctr">
                <a:spcAft>
                  <a:spcPts val="600"/>
                </a:spcAft>
              </a:pPr>
              <a:r>
                <a:rPr lang="de-AT" sz="800" dirty="0">
                  <a:solidFill>
                    <a:schemeClr val="bg1"/>
                  </a:solidFill>
                </a:rPr>
                <a:t>SPV </a:t>
              </a:r>
            </a:p>
          </p:txBody>
        </p:sp>
        <p:sp>
          <p:nvSpPr>
            <p:cNvPr id="10" name="Textfeld 22">
              <a:extLst>
                <a:ext uri="{FF2B5EF4-FFF2-40B4-BE49-F238E27FC236}">
                  <a16:creationId xmlns:a16="http://schemas.microsoft.com/office/drawing/2014/main" id="{8DA99C1D-21F1-4DB8-8A9A-77FFD48454C0}"/>
                </a:ext>
              </a:extLst>
            </p:cNvPr>
            <p:cNvSpPr txBox="1"/>
            <p:nvPr/>
          </p:nvSpPr>
          <p:spPr>
            <a:xfrm>
              <a:off x="1588985" y="5179568"/>
              <a:ext cx="900000" cy="432000"/>
            </a:xfrm>
            <a:prstGeom prst="rect">
              <a:avLst/>
            </a:prstGeom>
            <a:solidFill>
              <a:srgbClr val="0091DA"/>
            </a:solidFill>
          </p:spPr>
          <p:txBody>
            <a:bodyPr wrap="square" lIns="54610" tIns="54610" rIns="54610" bIns="54610" rtlCol="0" anchor="ctr">
              <a:noAutofit/>
            </a:bodyPr>
            <a:lstStyle/>
            <a:p>
              <a:pPr algn="ctr">
                <a:spcAft>
                  <a:spcPts val="600"/>
                </a:spcAft>
              </a:pPr>
              <a:r>
                <a:rPr lang="de-AT" sz="800" dirty="0">
                  <a:solidFill>
                    <a:schemeClr val="bg1"/>
                  </a:solidFill>
                </a:rPr>
                <a:t>SPV </a:t>
              </a:r>
            </a:p>
          </p:txBody>
        </p:sp>
        <p:cxnSp>
          <p:nvCxnSpPr>
            <p:cNvPr id="11" name="Gerade Verbindung mit Pfeil 24">
              <a:extLst>
                <a:ext uri="{FF2B5EF4-FFF2-40B4-BE49-F238E27FC236}">
                  <a16:creationId xmlns:a16="http://schemas.microsoft.com/office/drawing/2014/main" id="{A31546AB-494B-4122-9CB7-167EBB54AD96}"/>
                </a:ext>
              </a:extLst>
            </p:cNvPr>
            <p:cNvCxnSpPr>
              <a:cxnSpLocks/>
              <a:stCxn id="16" idx="4"/>
              <a:endCxn id="10" idx="0"/>
            </p:cNvCxnSpPr>
            <p:nvPr/>
          </p:nvCxnSpPr>
          <p:spPr>
            <a:xfrm flipH="1">
              <a:off x="2038985" y="3851073"/>
              <a:ext cx="1291196" cy="1328495"/>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24">
              <a:extLst>
                <a:ext uri="{FF2B5EF4-FFF2-40B4-BE49-F238E27FC236}">
                  <a16:creationId xmlns:a16="http://schemas.microsoft.com/office/drawing/2014/main" id="{6EA119C8-7918-4225-8B4B-349772BDEC67}"/>
                </a:ext>
              </a:extLst>
            </p:cNvPr>
            <p:cNvCxnSpPr>
              <a:cxnSpLocks/>
              <a:stCxn id="16" idx="4"/>
              <a:endCxn id="21" idx="0"/>
            </p:cNvCxnSpPr>
            <p:nvPr/>
          </p:nvCxnSpPr>
          <p:spPr>
            <a:xfrm>
              <a:off x="3330181" y="3851073"/>
              <a:ext cx="1230561" cy="133100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9FF165B-E3F9-482F-86AE-F3EA4F721123}"/>
                </a:ext>
              </a:extLst>
            </p:cNvPr>
            <p:cNvPicPr>
              <a:picLocks noChangeAspect="1"/>
            </p:cNvPicPr>
            <p:nvPr/>
          </p:nvPicPr>
          <p:blipFill>
            <a:blip r:embed="rId5"/>
            <a:stretch>
              <a:fillRect/>
            </a:stretch>
          </p:blipFill>
          <p:spPr>
            <a:xfrm>
              <a:off x="4919679" y="2850265"/>
              <a:ext cx="423548" cy="252000"/>
            </a:xfrm>
            <a:prstGeom prst="rect">
              <a:avLst/>
            </a:prstGeom>
            <a:ln>
              <a:solidFill>
                <a:srgbClr val="002060"/>
              </a:solidFill>
            </a:ln>
          </p:spPr>
        </p:pic>
        <p:sp>
          <p:nvSpPr>
            <p:cNvPr id="14" name="TextBox 13">
              <a:extLst>
                <a:ext uri="{FF2B5EF4-FFF2-40B4-BE49-F238E27FC236}">
                  <a16:creationId xmlns:a16="http://schemas.microsoft.com/office/drawing/2014/main" id="{33B34FFD-19AE-4EEE-B5A7-E30F223331ED}"/>
                </a:ext>
              </a:extLst>
            </p:cNvPr>
            <p:cNvSpPr txBox="1"/>
            <p:nvPr/>
          </p:nvSpPr>
          <p:spPr>
            <a:xfrm>
              <a:off x="4723712" y="4478473"/>
              <a:ext cx="959400" cy="230832"/>
            </a:xfrm>
            <a:prstGeom prst="rect">
              <a:avLst/>
            </a:prstGeom>
            <a:noFill/>
          </p:spPr>
          <p:txBody>
            <a:bodyPr wrap="square" rtlCol="0">
              <a:spAutoFit/>
            </a:bodyPr>
            <a:lstStyle/>
            <a:p>
              <a:r>
                <a:rPr lang="cs-CZ" sz="900" dirty="0">
                  <a:solidFill>
                    <a:srgbClr val="002060"/>
                  </a:solidFill>
                </a:rPr>
                <a:t>zahraničí</a:t>
              </a:r>
            </a:p>
          </p:txBody>
        </p:sp>
        <p:sp>
          <p:nvSpPr>
            <p:cNvPr id="30" name="Textfeld 16">
              <a:extLst>
                <a:ext uri="{FF2B5EF4-FFF2-40B4-BE49-F238E27FC236}">
                  <a16:creationId xmlns:a16="http://schemas.microsoft.com/office/drawing/2014/main" id="{98330944-2234-402A-8A69-590177408851}"/>
                </a:ext>
              </a:extLst>
            </p:cNvPr>
            <p:cNvSpPr txBox="1"/>
            <p:nvPr/>
          </p:nvSpPr>
          <p:spPr>
            <a:xfrm>
              <a:off x="2865354" y="1458012"/>
              <a:ext cx="900000" cy="432000"/>
            </a:xfrm>
            <a:prstGeom prst="rect">
              <a:avLst/>
            </a:prstGeom>
            <a:solidFill>
              <a:schemeClr val="accent4"/>
            </a:solidFill>
          </p:spPr>
          <p:txBody>
            <a:bodyPr wrap="square" lIns="54610" tIns="54610" rIns="54610" bIns="54610" rtlCol="0" anchor="ctr">
              <a:noAutofit/>
            </a:bodyPr>
            <a:lstStyle/>
            <a:p>
              <a:pPr algn="ctr">
                <a:spcAft>
                  <a:spcPts val="600"/>
                </a:spcAft>
              </a:pPr>
              <a:r>
                <a:rPr lang="cs-CZ" sz="800" dirty="0">
                  <a:solidFill>
                    <a:schemeClr val="bg1"/>
                  </a:solidFill>
                </a:rPr>
                <a:t>Obchodní korporace</a:t>
              </a:r>
              <a:endParaRPr lang="de-AT" sz="800" dirty="0">
                <a:solidFill>
                  <a:schemeClr val="bg1"/>
                </a:solidFill>
              </a:endParaRPr>
            </a:p>
          </p:txBody>
        </p:sp>
        <p:cxnSp>
          <p:nvCxnSpPr>
            <p:cNvPr id="31" name="Gerade Verbindung mit Pfeil 21">
              <a:extLst>
                <a:ext uri="{FF2B5EF4-FFF2-40B4-BE49-F238E27FC236}">
                  <a16:creationId xmlns:a16="http://schemas.microsoft.com/office/drawing/2014/main" id="{29309C9C-C1AE-4E51-B3BE-E97FB85C2F1F}"/>
                </a:ext>
              </a:extLst>
            </p:cNvPr>
            <p:cNvCxnSpPr>
              <a:cxnSpLocks/>
              <a:stCxn id="30" idx="2"/>
              <a:endCxn id="16" idx="0"/>
            </p:cNvCxnSpPr>
            <p:nvPr/>
          </p:nvCxnSpPr>
          <p:spPr>
            <a:xfrm>
              <a:off x="3315354" y="1890012"/>
              <a:ext cx="14827" cy="120594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Nalezený obrázek pro lucemburská vlajka">
              <a:extLst>
                <a:ext uri="{FF2B5EF4-FFF2-40B4-BE49-F238E27FC236}">
                  <a16:creationId xmlns:a16="http://schemas.microsoft.com/office/drawing/2014/main" id="{B880A150-4CCB-4CAB-8AAE-4FF8741977B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9679" y="3283923"/>
              <a:ext cx="398721" cy="25200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82A213E1-98B6-45C7-B501-6832279473D9}"/>
                </a:ext>
              </a:extLst>
            </p:cNvPr>
            <p:cNvSpPr txBox="1"/>
            <p:nvPr/>
          </p:nvSpPr>
          <p:spPr>
            <a:xfrm>
              <a:off x="4949364" y="3611464"/>
              <a:ext cx="855594" cy="230832"/>
            </a:xfrm>
            <a:prstGeom prst="rect">
              <a:avLst/>
            </a:prstGeom>
            <a:noFill/>
          </p:spPr>
          <p:txBody>
            <a:bodyPr wrap="square" rtlCol="0">
              <a:spAutoFit/>
            </a:bodyPr>
            <a:lstStyle/>
            <a:p>
              <a:r>
                <a:rPr lang="cs-CZ" sz="900" dirty="0">
                  <a:solidFill>
                    <a:srgbClr val="002060"/>
                  </a:solidFill>
                </a:rPr>
                <a:t>…..</a:t>
              </a:r>
            </a:p>
          </p:txBody>
        </p:sp>
        <p:sp>
          <p:nvSpPr>
            <p:cNvPr id="42" name="TextBox 41">
              <a:extLst>
                <a:ext uri="{FF2B5EF4-FFF2-40B4-BE49-F238E27FC236}">
                  <a16:creationId xmlns:a16="http://schemas.microsoft.com/office/drawing/2014/main" id="{81A9AC38-02B8-4A94-AD42-64A8B13390E4}"/>
                </a:ext>
              </a:extLst>
            </p:cNvPr>
            <p:cNvSpPr txBox="1"/>
            <p:nvPr/>
          </p:nvSpPr>
          <p:spPr>
            <a:xfrm>
              <a:off x="4840268" y="1788260"/>
              <a:ext cx="855594" cy="369332"/>
            </a:xfrm>
            <a:prstGeom prst="rect">
              <a:avLst/>
            </a:prstGeom>
            <a:noFill/>
          </p:spPr>
          <p:txBody>
            <a:bodyPr wrap="square" rtlCol="0">
              <a:spAutoFit/>
            </a:bodyPr>
            <a:lstStyle/>
            <a:p>
              <a:r>
                <a:rPr lang="cs-CZ" sz="900" dirty="0">
                  <a:solidFill>
                    <a:srgbClr val="002060"/>
                  </a:solidFill>
                </a:rPr>
                <a:t>Minoritní účasti &lt;10 </a:t>
              </a:r>
              <a:r>
                <a:rPr lang="en-US" sz="900" dirty="0">
                  <a:solidFill>
                    <a:srgbClr val="002060"/>
                  </a:solidFill>
                </a:rPr>
                <a:t>%</a:t>
              </a:r>
              <a:endParaRPr lang="cs-CZ" sz="900" dirty="0">
                <a:solidFill>
                  <a:srgbClr val="002060"/>
                </a:solidFill>
              </a:endParaRPr>
            </a:p>
          </p:txBody>
        </p:sp>
      </p:grpSp>
    </p:spTree>
    <p:extLst>
      <p:ext uri="{BB962C8B-B14F-4D97-AF65-F5344CB8AC3E}">
        <p14:creationId xmlns:p14="http://schemas.microsoft.com/office/powerpoint/2010/main" val="7167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094416-1C3E-4E1B-AF6B-147EF8B7B787}"/>
              </a:ext>
            </a:extLst>
          </p:cNvPr>
          <p:cNvSpPr/>
          <p:nvPr/>
        </p:nvSpPr>
        <p:spPr>
          <a:xfrm>
            <a:off x="998400" y="1322388"/>
            <a:ext cx="4914720" cy="4666933"/>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cs-CZ" sz="1500" dirty="0" err="1">
              <a:solidFill>
                <a:schemeClr val="bg1"/>
              </a:solidFill>
            </a:endParaRPr>
          </a:p>
        </p:txBody>
      </p:sp>
      <p:sp>
        <p:nvSpPr>
          <p:cNvPr id="6" name="Rectangle 5">
            <a:extLst>
              <a:ext uri="{FF2B5EF4-FFF2-40B4-BE49-F238E27FC236}">
                <a16:creationId xmlns:a16="http://schemas.microsoft.com/office/drawing/2014/main" id="{3D9F6EAE-EC21-485D-A176-6C20F6FF10DF}"/>
              </a:ext>
            </a:extLst>
          </p:cNvPr>
          <p:cNvSpPr/>
          <p:nvPr/>
        </p:nvSpPr>
        <p:spPr>
          <a:xfrm>
            <a:off x="6285093" y="1322387"/>
            <a:ext cx="4914720" cy="4666933"/>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cs-CZ" sz="1500" dirty="0" err="1">
              <a:solidFill>
                <a:schemeClr val="bg1"/>
              </a:solidFill>
            </a:endParaRPr>
          </a:p>
        </p:txBody>
      </p:sp>
      <p:sp>
        <p:nvSpPr>
          <p:cNvPr id="2" name="Title 1">
            <a:extLst>
              <a:ext uri="{FF2B5EF4-FFF2-40B4-BE49-F238E27FC236}">
                <a16:creationId xmlns:a16="http://schemas.microsoft.com/office/drawing/2014/main" id="{19F7D298-DCF4-4359-8B08-4D3F50047F31}"/>
              </a:ext>
            </a:extLst>
          </p:cNvPr>
          <p:cNvSpPr>
            <a:spLocks noGrp="1"/>
          </p:cNvSpPr>
          <p:nvPr>
            <p:ph type="title"/>
          </p:nvPr>
        </p:nvSpPr>
        <p:spPr/>
        <p:txBody>
          <a:bodyPr/>
          <a:lstStyle/>
          <a:p>
            <a:r>
              <a:rPr lang="cs-CZ" dirty="0"/>
              <a:t>Daňová transparence – praktické dopady</a:t>
            </a:r>
          </a:p>
        </p:txBody>
      </p:sp>
      <p:sp>
        <p:nvSpPr>
          <p:cNvPr id="3" name="Text Placeholder 2">
            <a:extLst>
              <a:ext uri="{FF2B5EF4-FFF2-40B4-BE49-F238E27FC236}">
                <a16:creationId xmlns:a16="http://schemas.microsoft.com/office/drawing/2014/main" id="{3C894149-81B8-4DFC-A2A5-93C6F54BBBCE}"/>
              </a:ext>
            </a:extLst>
          </p:cNvPr>
          <p:cNvSpPr>
            <a:spLocks noGrp="1"/>
          </p:cNvSpPr>
          <p:nvPr>
            <p:ph type="body" sz="quarter" idx="4294967295"/>
          </p:nvPr>
        </p:nvSpPr>
        <p:spPr>
          <a:xfrm>
            <a:off x="1120140" y="1440181"/>
            <a:ext cx="4663440" cy="4213860"/>
          </a:xfrm>
        </p:spPr>
        <p:txBody>
          <a:bodyPr/>
          <a:lstStyle/>
          <a:p>
            <a:pPr marL="0" lvl="2" indent="0">
              <a:buClr>
                <a:srgbClr val="00338D"/>
              </a:buClr>
              <a:buNone/>
              <a:defRPr/>
            </a:pPr>
            <a:r>
              <a:rPr lang="cs-CZ" altLang="cs-CZ" sz="1400" b="1" dirty="0">
                <a:solidFill>
                  <a:srgbClr val="00338D"/>
                </a:solidFill>
                <a:latin typeface="Arial"/>
              </a:rPr>
              <a:t>Respektování principů daňové transparence</a:t>
            </a:r>
          </a:p>
          <a:p>
            <a:pPr marL="534150" lvl="4" indent="-285750">
              <a:buClr>
                <a:srgbClr val="00338D"/>
              </a:buClr>
              <a:buFont typeface="Wingdings" panose="05000000000000000000" pitchFamily="2" charset="2"/>
              <a:buChar char="§"/>
              <a:defRPr/>
            </a:pPr>
            <a:r>
              <a:rPr lang="cs-CZ" altLang="cs-CZ" sz="1400" dirty="0">
                <a:solidFill>
                  <a:srgbClr val="00338D"/>
                </a:solidFill>
                <a:latin typeface="Arial"/>
              </a:rPr>
              <a:t>Nezbytná podrobná dokumentace od zahraniční DTE</a:t>
            </a:r>
          </a:p>
          <a:p>
            <a:pPr marL="534150" lvl="4" indent="-285750">
              <a:buClr>
                <a:srgbClr val="00338D"/>
              </a:buClr>
              <a:buFont typeface="Wingdings" panose="05000000000000000000" pitchFamily="2" charset="2"/>
              <a:buChar char="§"/>
              <a:defRPr/>
            </a:pPr>
            <a:r>
              <a:rPr lang="cs-CZ" altLang="cs-CZ" sz="1400" dirty="0">
                <a:solidFill>
                  <a:srgbClr val="00338D"/>
                </a:solidFill>
                <a:latin typeface="Arial"/>
              </a:rPr>
              <a:t>Zdanění i bez realizace výplaty investorovi (případně zdanění časově předchází realizaci)</a:t>
            </a:r>
          </a:p>
          <a:p>
            <a:pPr marL="534150" lvl="4" indent="-285750">
              <a:buClr>
                <a:srgbClr val="00338D"/>
              </a:buClr>
              <a:buFont typeface="Wingdings" panose="05000000000000000000" pitchFamily="2" charset="2"/>
              <a:buChar char="§"/>
              <a:defRPr/>
            </a:pPr>
            <a:r>
              <a:rPr lang="cs-CZ" altLang="cs-CZ" sz="1400" dirty="0">
                <a:solidFill>
                  <a:srgbClr val="00338D"/>
                </a:solidFill>
                <a:latin typeface="Arial"/>
              </a:rPr>
              <a:t>Rozpor mezi účetním a daňovým pohledem</a:t>
            </a:r>
          </a:p>
          <a:p>
            <a:pPr marL="1081350" lvl="6" indent="-285750">
              <a:buClr>
                <a:srgbClr val="00338D"/>
              </a:buClr>
              <a:buFont typeface="Courier New" panose="02070309020205020404" pitchFamily="49" charset="0"/>
              <a:buChar char="-"/>
              <a:defRPr/>
            </a:pPr>
            <a:r>
              <a:rPr lang="cs-CZ" altLang="cs-CZ" sz="1400" dirty="0">
                <a:solidFill>
                  <a:srgbClr val="00338D"/>
                </a:solidFill>
                <a:latin typeface="Arial"/>
              </a:rPr>
              <a:t>Účetnictví nezná transparentní entitu, pohlíží na investici do DTE jako na finanční nástroj</a:t>
            </a:r>
          </a:p>
          <a:p>
            <a:pPr marL="1081350" lvl="6" indent="-285750">
              <a:buClr>
                <a:srgbClr val="00338D"/>
              </a:buClr>
              <a:buFont typeface="Courier New" panose="02070309020205020404" pitchFamily="49" charset="0"/>
              <a:buChar char="-"/>
              <a:defRPr/>
            </a:pPr>
            <a:r>
              <a:rPr lang="cs-CZ" altLang="cs-CZ" sz="1400" dirty="0">
                <a:solidFill>
                  <a:srgbClr val="00338D"/>
                </a:solidFill>
                <a:latin typeface="Arial"/>
              </a:rPr>
              <a:t>Komplexní úprava výsledku hospodaření na základ daně </a:t>
            </a:r>
          </a:p>
          <a:p>
            <a:pPr marL="1354950" lvl="7" indent="-285750">
              <a:buClr>
                <a:srgbClr val="00338D"/>
              </a:buClr>
              <a:buFont typeface="Courier New" panose="02070309020205020404" pitchFamily="49" charset="0"/>
              <a:buChar char="-"/>
              <a:defRPr/>
            </a:pPr>
            <a:r>
              <a:rPr lang="cs-CZ" altLang="cs-CZ" sz="1400" dirty="0">
                <a:solidFill>
                  <a:srgbClr val="00338D"/>
                </a:solidFill>
                <a:latin typeface="Arial"/>
              </a:rPr>
              <a:t>Vyloučení účetních zápisů k finančnímu nástroji</a:t>
            </a:r>
          </a:p>
          <a:p>
            <a:pPr marL="1354950" lvl="7" indent="-285750">
              <a:buClr>
                <a:srgbClr val="00338D"/>
              </a:buClr>
              <a:buFont typeface="Courier New" panose="02070309020205020404" pitchFamily="49" charset="0"/>
              <a:buChar char="-"/>
              <a:defRPr/>
            </a:pPr>
            <a:r>
              <a:rPr lang="cs-CZ" altLang="cs-CZ" sz="1400" dirty="0">
                <a:solidFill>
                  <a:srgbClr val="00338D"/>
                </a:solidFill>
                <a:latin typeface="Arial"/>
              </a:rPr>
              <a:t>Mimoúčetní zohlednění poměrné části příjmů a výdajů fondu za období</a:t>
            </a:r>
            <a:endParaRPr lang="cs-CZ" dirty="0"/>
          </a:p>
        </p:txBody>
      </p:sp>
      <p:sp>
        <p:nvSpPr>
          <p:cNvPr id="4" name="Text Placeholder 2">
            <a:extLst>
              <a:ext uri="{FF2B5EF4-FFF2-40B4-BE49-F238E27FC236}">
                <a16:creationId xmlns:a16="http://schemas.microsoft.com/office/drawing/2014/main" id="{543C5DAA-2467-48D5-9438-31950B8CE287}"/>
              </a:ext>
            </a:extLst>
          </p:cNvPr>
          <p:cNvSpPr txBox="1">
            <a:spLocks/>
          </p:cNvSpPr>
          <p:nvPr/>
        </p:nvSpPr>
        <p:spPr>
          <a:xfrm>
            <a:off x="6400620" y="1440181"/>
            <a:ext cx="4595040" cy="421386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00338D"/>
              </a:buClr>
              <a:buFont typeface="Arial" panose="020B0604020202020204" pitchFamily="34" charset="0"/>
              <a:buNone/>
              <a:defRPr/>
            </a:pPr>
            <a:r>
              <a:rPr lang="cs-CZ" altLang="cs-CZ" sz="1400" b="1" dirty="0">
                <a:solidFill>
                  <a:srgbClr val="00338D"/>
                </a:solidFill>
                <a:latin typeface="Arial"/>
              </a:rPr>
              <a:t>Neuplatnění daňové transparence</a:t>
            </a:r>
          </a:p>
          <a:p>
            <a:pPr marL="534150" lvl="4" indent="-285750">
              <a:buClr>
                <a:srgbClr val="00338D"/>
              </a:buClr>
              <a:buFont typeface="Wingdings" panose="05000000000000000000" pitchFamily="2" charset="2"/>
              <a:buChar char="§"/>
              <a:defRPr/>
            </a:pPr>
            <a:r>
              <a:rPr lang="cs-CZ" altLang="cs-CZ" sz="1400" dirty="0">
                <a:solidFill>
                  <a:srgbClr val="00338D"/>
                </a:solidFill>
                <a:latin typeface="Arial"/>
              </a:rPr>
              <a:t>Vychází z účetnictví, bez složitých úprav, administrativně jednodušší</a:t>
            </a:r>
          </a:p>
          <a:p>
            <a:pPr marL="534150" lvl="4" indent="-285750">
              <a:buClr>
                <a:srgbClr val="00338D"/>
              </a:buClr>
              <a:buFont typeface="Wingdings" panose="05000000000000000000" pitchFamily="2" charset="2"/>
              <a:buChar char="§"/>
              <a:defRPr/>
            </a:pPr>
            <a:r>
              <a:rPr lang="cs-CZ" altLang="cs-CZ" sz="1400" dirty="0">
                <a:solidFill>
                  <a:srgbClr val="00338D"/>
                </a:solidFill>
                <a:latin typeface="Arial"/>
              </a:rPr>
              <a:t>Není nutný natolik detailní přehled/dokumentace od zahraničního fondu</a:t>
            </a:r>
          </a:p>
          <a:p>
            <a:pPr marL="534150" lvl="4" indent="-285750">
              <a:buClr>
                <a:srgbClr val="00338D"/>
              </a:buClr>
              <a:buFont typeface="Wingdings" panose="05000000000000000000" pitchFamily="2" charset="2"/>
              <a:buChar char="§"/>
              <a:defRPr/>
            </a:pPr>
            <a:r>
              <a:rPr lang="cs-CZ" sz="1400" dirty="0">
                <a:solidFill>
                  <a:srgbClr val="00338D"/>
                </a:solidFill>
                <a:latin typeface="Arial"/>
              </a:rPr>
              <a:t>Transformace charakteru příjmů jeho „průtokem“ přes DTE – klíčové pro způsob zdanění</a:t>
            </a:r>
          </a:p>
          <a:p>
            <a:pPr marL="534150" lvl="4" indent="-285750">
              <a:buClr>
                <a:srgbClr val="00338D"/>
              </a:buClr>
              <a:buFont typeface="Wingdings" panose="05000000000000000000" pitchFamily="2" charset="2"/>
              <a:buChar char="§"/>
              <a:defRPr/>
            </a:pPr>
            <a:endParaRPr lang="cs-CZ" dirty="0"/>
          </a:p>
        </p:txBody>
      </p:sp>
    </p:spTree>
    <p:extLst>
      <p:ext uri="{BB962C8B-B14F-4D97-AF65-F5344CB8AC3E}">
        <p14:creationId xmlns:p14="http://schemas.microsoft.com/office/powerpoint/2010/main" val="409379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B1186453-4530-47DF-A9FA-239275223BE7}"/>
              </a:ext>
            </a:extLst>
          </p:cNvPr>
          <p:cNvGrpSpPr/>
          <p:nvPr/>
        </p:nvGrpSpPr>
        <p:grpSpPr>
          <a:xfrm>
            <a:off x="1056323" y="1404265"/>
            <a:ext cx="4728619" cy="4387925"/>
            <a:chOff x="1076339" y="1442304"/>
            <a:chExt cx="4728619" cy="4387925"/>
          </a:xfrm>
        </p:grpSpPr>
        <p:cxnSp>
          <p:nvCxnSpPr>
            <p:cNvPr id="51" name="Gerader Verbinder 8">
              <a:extLst>
                <a:ext uri="{FF2B5EF4-FFF2-40B4-BE49-F238E27FC236}">
                  <a16:creationId xmlns:a16="http://schemas.microsoft.com/office/drawing/2014/main" id="{8C59C9BF-23E1-4282-B948-4A2DC70D6709}"/>
                </a:ext>
              </a:extLst>
            </p:cNvPr>
            <p:cNvCxnSpPr>
              <a:cxnSpLocks/>
            </p:cNvCxnSpPr>
            <p:nvPr/>
          </p:nvCxnSpPr>
          <p:spPr>
            <a:xfrm>
              <a:off x="1076339" y="4426958"/>
              <a:ext cx="4359715" cy="8264"/>
            </a:xfrm>
            <a:prstGeom prst="line">
              <a:avLst/>
            </a:prstGeom>
            <a:ln w="19050">
              <a:solidFill>
                <a:srgbClr val="FFC000"/>
              </a:solidFill>
              <a:prstDash val="dashDot"/>
            </a:ln>
          </p:spPr>
          <p:style>
            <a:lnRef idx="1">
              <a:schemeClr val="accent1"/>
            </a:lnRef>
            <a:fillRef idx="0">
              <a:schemeClr val="accent1"/>
            </a:fillRef>
            <a:effectRef idx="0">
              <a:schemeClr val="accent1"/>
            </a:effectRef>
            <a:fontRef idx="minor">
              <a:schemeClr val="tx1"/>
            </a:fontRef>
          </p:style>
        </p:cxnSp>
        <p:sp>
          <p:nvSpPr>
            <p:cNvPr id="52" name="Ellipse 10">
              <a:extLst>
                <a:ext uri="{FF2B5EF4-FFF2-40B4-BE49-F238E27FC236}">
                  <a16:creationId xmlns:a16="http://schemas.microsoft.com/office/drawing/2014/main" id="{6DAB860F-EC5B-41FA-BD56-C061FEF2DFD8}"/>
                </a:ext>
              </a:extLst>
            </p:cNvPr>
            <p:cNvSpPr/>
            <p:nvPr/>
          </p:nvSpPr>
          <p:spPr>
            <a:xfrm>
              <a:off x="2688334" y="3095953"/>
              <a:ext cx="1283693" cy="755120"/>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e-AT" sz="1000" dirty="0" err="1">
                <a:solidFill>
                  <a:schemeClr val="bg1"/>
                </a:solidFill>
              </a:endParaRPr>
            </a:p>
          </p:txBody>
        </p:sp>
        <p:sp>
          <p:nvSpPr>
            <p:cNvPr id="53" name="Textfeld 11">
              <a:extLst>
                <a:ext uri="{FF2B5EF4-FFF2-40B4-BE49-F238E27FC236}">
                  <a16:creationId xmlns:a16="http://schemas.microsoft.com/office/drawing/2014/main" id="{70AB58B0-66DB-4A0E-B90D-85DEE78BB847}"/>
                </a:ext>
              </a:extLst>
            </p:cNvPr>
            <p:cNvSpPr txBox="1"/>
            <p:nvPr/>
          </p:nvSpPr>
          <p:spPr>
            <a:xfrm>
              <a:off x="2826047" y="3162511"/>
              <a:ext cx="1041470" cy="632405"/>
            </a:xfrm>
            <a:prstGeom prst="rect">
              <a:avLst/>
            </a:prstGeom>
            <a:noFill/>
          </p:spPr>
          <p:txBody>
            <a:bodyPr wrap="square" lIns="54610" tIns="54610" rIns="54610" bIns="54610" rtlCol="0" anchor="ctr">
              <a:noAutofit/>
            </a:bodyPr>
            <a:lstStyle/>
            <a:p>
              <a:pPr algn="ctr">
                <a:spcAft>
                  <a:spcPts val="600"/>
                </a:spcAft>
              </a:pPr>
              <a:r>
                <a:rPr lang="cs-CZ" sz="1100" b="1" dirty="0">
                  <a:solidFill>
                    <a:schemeClr val="bg1"/>
                  </a:solidFill>
                </a:rPr>
                <a:t>zahraniční DTE</a:t>
              </a:r>
              <a:endParaRPr lang="de-AT" sz="1100" b="1" dirty="0">
                <a:solidFill>
                  <a:schemeClr val="bg1"/>
                </a:solidFill>
              </a:endParaRPr>
            </a:p>
          </p:txBody>
        </p:sp>
        <p:sp>
          <p:nvSpPr>
            <p:cNvPr id="54" name="Textfeld 16">
              <a:extLst>
                <a:ext uri="{FF2B5EF4-FFF2-40B4-BE49-F238E27FC236}">
                  <a16:creationId xmlns:a16="http://schemas.microsoft.com/office/drawing/2014/main" id="{7626255A-ECA2-4A1F-9C1F-506B9F08405D}"/>
                </a:ext>
              </a:extLst>
            </p:cNvPr>
            <p:cNvSpPr txBox="1"/>
            <p:nvPr/>
          </p:nvSpPr>
          <p:spPr>
            <a:xfrm>
              <a:off x="1588985" y="1455016"/>
              <a:ext cx="900000" cy="432000"/>
            </a:xfrm>
            <a:prstGeom prst="rect">
              <a:avLst/>
            </a:prstGeom>
            <a:solidFill>
              <a:srgbClr val="470A68"/>
            </a:solidFill>
          </p:spPr>
          <p:txBody>
            <a:bodyPr wrap="square" lIns="54610" tIns="54610" rIns="54610" bIns="54610" rtlCol="0" anchor="ctr">
              <a:noAutofit/>
            </a:bodyPr>
            <a:lstStyle/>
            <a:p>
              <a:pPr algn="ctr">
                <a:spcAft>
                  <a:spcPts val="600"/>
                </a:spcAft>
              </a:pPr>
              <a:r>
                <a:rPr lang="cs-CZ" sz="800" dirty="0">
                  <a:solidFill>
                    <a:schemeClr val="bg1"/>
                  </a:solidFill>
                </a:rPr>
                <a:t>FOND</a:t>
              </a:r>
              <a:endParaRPr lang="de-AT" sz="800" dirty="0">
                <a:solidFill>
                  <a:schemeClr val="bg1"/>
                </a:solidFill>
              </a:endParaRPr>
            </a:p>
          </p:txBody>
        </p:sp>
        <p:cxnSp>
          <p:nvCxnSpPr>
            <p:cNvPr id="55" name="Gerade Verbindung mit Pfeil 21">
              <a:extLst>
                <a:ext uri="{FF2B5EF4-FFF2-40B4-BE49-F238E27FC236}">
                  <a16:creationId xmlns:a16="http://schemas.microsoft.com/office/drawing/2014/main" id="{C516C361-0A51-4CE3-A2D5-02DCD6F89693}"/>
                </a:ext>
              </a:extLst>
            </p:cNvPr>
            <p:cNvCxnSpPr>
              <a:cxnSpLocks/>
              <a:stCxn id="54" idx="2"/>
            </p:cNvCxnSpPr>
            <p:nvPr/>
          </p:nvCxnSpPr>
          <p:spPr>
            <a:xfrm>
              <a:off x="2038985" y="1887016"/>
              <a:ext cx="1024073" cy="1268612"/>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Textfeld 22">
              <a:extLst>
                <a:ext uri="{FF2B5EF4-FFF2-40B4-BE49-F238E27FC236}">
                  <a16:creationId xmlns:a16="http://schemas.microsoft.com/office/drawing/2014/main" id="{E71B44CB-16BD-4E1A-8916-19F4213D5C4E}"/>
                </a:ext>
              </a:extLst>
            </p:cNvPr>
            <p:cNvSpPr txBox="1"/>
            <p:nvPr/>
          </p:nvSpPr>
          <p:spPr>
            <a:xfrm>
              <a:off x="4110742" y="5182077"/>
              <a:ext cx="900000" cy="432000"/>
            </a:xfrm>
            <a:prstGeom prst="rect">
              <a:avLst/>
            </a:prstGeom>
            <a:solidFill>
              <a:srgbClr val="0091DA"/>
            </a:solidFill>
          </p:spPr>
          <p:txBody>
            <a:bodyPr wrap="square" lIns="54610" tIns="54610" rIns="54610" bIns="54610" rtlCol="0" anchor="ctr">
              <a:noAutofit/>
            </a:bodyPr>
            <a:lstStyle/>
            <a:p>
              <a:pPr algn="ctr">
                <a:spcAft>
                  <a:spcPts val="600"/>
                </a:spcAft>
              </a:pPr>
              <a:r>
                <a:rPr lang="de-AT" sz="800" dirty="0">
                  <a:solidFill>
                    <a:schemeClr val="bg1"/>
                  </a:solidFill>
                </a:rPr>
                <a:t>SPV </a:t>
              </a:r>
            </a:p>
          </p:txBody>
        </p:sp>
        <p:cxnSp>
          <p:nvCxnSpPr>
            <p:cNvPr id="57" name="Gerade Verbindung mit Pfeil 24">
              <a:extLst>
                <a:ext uri="{FF2B5EF4-FFF2-40B4-BE49-F238E27FC236}">
                  <a16:creationId xmlns:a16="http://schemas.microsoft.com/office/drawing/2014/main" id="{845FD96A-DBD2-42E0-9852-5EEBB3BC90A0}"/>
                </a:ext>
              </a:extLst>
            </p:cNvPr>
            <p:cNvCxnSpPr>
              <a:cxnSpLocks/>
              <a:stCxn id="52" idx="4"/>
              <a:endCxn id="67" idx="0"/>
            </p:cNvCxnSpPr>
            <p:nvPr/>
          </p:nvCxnSpPr>
          <p:spPr>
            <a:xfrm>
              <a:off x="3330181" y="3851073"/>
              <a:ext cx="16601" cy="1328495"/>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feld 30">
              <a:extLst>
                <a:ext uri="{FF2B5EF4-FFF2-40B4-BE49-F238E27FC236}">
                  <a16:creationId xmlns:a16="http://schemas.microsoft.com/office/drawing/2014/main" id="{6F91BB13-40DB-4DD2-9C16-03EA71882BC2}"/>
                </a:ext>
              </a:extLst>
            </p:cNvPr>
            <p:cNvSpPr txBox="1"/>
            <p:nvPr/>
          </p:nvSpPr>
          <p:spPr>
            <a:xfrm>
              <a:off x="1163419" y="1443664"/>
              <a:ext cx="181914" cy="886087"/>
            </a:xfrm>
            <a:prstGeom prst="rect">
              <a:avLst/>
            </a:prstGeom>
            <a:solidFill>
              <a:srgbClr val="00338D"/>
            </a:solidFill>
          </p:spPr>
          <p:txBody>
            <a:bodyPr vert="vert270" wrap="square" lIns="54610" tIns="54610" rIns="54610" bIns="54610" rtlCol="0" anchor="ctr">
              <a:noAutofit/>
            </a:bodyPr>
            <a:lstStyle/>
            <a:p>
              <a:pPr algn="ctr">
                <a:spcAft>
                  <a:spcPts val="600"/>
                </a:spcAft>
              </a:pPr>
              <a:r>
                <a:rPr lang="en-US" sz="900" dirty="0" err="1">
                  <a:solidFill>
                    <a:schemeClr val="bg1"/>
                  </a:solidFill>
                </a:rPr>
                <a:t>Investo</a:t>
              </a:r>
              <a:r>
                <a:rPr lang="cs-CZ" sz="900" dirty="0" err="1">
                  <a:solidFill>
                    <a:schemeClr val="bg1"/>
                  </a:solidFill>
                </a:rPr>
                <a:t>ři</a:t>
              </a:r>
              <a:endParaRPr lang="en-US" sz="900" dirty="0">
                <a:solidFill>
                  <a:schemeClr val="bg1"/>
                </a:solidFill>
              </a:endParaRPr>
            </a:p>
          </p:txBody>
        </p:sp>
        <p:sp>
          <p:nvSpPr>
            <p:cNvPr id="61" name="Textfeld 31">
              <a:extLst>
                <a:ext uri="{FF2B5EF4-FFF2-40B4-BE49-F238E27FC236}">
                  <a16:creationId xmlns:a16="http://schemas.microsoft.com/office/drawing/2014/main" id="{564C4669-DA58-4A13-B331-E827DDF584A7}"/>
                </a:ext>
              </a:extLst>
            </p:cNvPr>
            <p:cNvSpPr txBox="1"/>
            <p:nvPr/>
          </p:nvSpPr>
          <p:spPr>
            <a:xfrm>
              <a:off x="1163419" y="2651373"/>
              <a:ext cx="173270" cy="1624090"/>
            </a:xfrm>
            <a:prstGeom prst="rect">
              <a:avLst/>
            </a:prstGeom>
            <a:solidFill>
              <a:srgbClr val="00338D"/>
            </a:solidFill>
          </p:spPr>
          <p:txBody>
            <a:bodyPr vert="vert270" wrap="square" lIns="54610" tIns="54610" rIns="54610" bIns="54610" rtlCol="0" anchor="ctr">
              <a:noAutofit/>
            </a:bodyPr>
            <a:lstStyle/>
            <a:p>
              <a:pPr algn="ctr">
                <a:spcAft>
                  <a:spcPts val="600"/>
                </a:spcAft>
              </a:pPr>
              <a:endParaRPr lang="en-US" sz="800" dirty="0">
                <a:solidFill>
                  <a:schemeClr val="bg1"/>
                </a:solidFill>
              </a:endParaRPr>
            </a:p>
          </p:txBody>
        </p:sp>
        <p:sp>
          <p:nvSpPr>
            <p:cNvPr id="62" name="Textfeld 32">
              <a:extLst>
                <a:ext uri="{FF2B5EF4-FFF2-40B4-BE49-F238E27FC236}">
                  <a16:creationId xmlns:a16="http://schemas.microsoft.com/office/drawing/2014/main" id="{6D60AFFD-136E-430A-B770-D0F2AF39B9AF}"/>
                </a:ext>
              </a:extLst>
            </p:cNvPr>
            <p:cNvSpPr txBox="1"/>
            <p:nvPr/>
          </p:nvSpPr>
          <p:spPr>
            <a:xfrm>
              <a:off x="1163419" y="4586717"/>
              <a:ext cx="173270" cy="1243512"/>
            </a:xfrm>
            <a:prstGeom prst="rect">
              <a:avLst/>
            </a:prstGeom>
            <a:solidFill>
              <a:srgbClr val="00338D"/>
            </a:solidFill>
          </p:spPr>
          <p:txBody>
            <a:bodyPr vert="vert270" wrap="square" lIns="54610" tIns="54610" rIns="54610" bIns="54610" rtlCol="0" anchor="ctr">
              <a:noAutofit/>
            </a:bodyPr>
            <a:lstStyle/>
            <a:p>
              <a:pPr algn="ctr">
                <a:spcAft>
                  <a:spcPts val="600"/>
                </a:spcAft>
              </a:pPr>
              <a:r>
                <a:rPr lang="cs-CZ" sz="900" dirty="0">
                  <a:solidFill>
                    <a:schemeClr val="bg1"/>
                  </a:solidFill>
                </a:rPr>
                <a:t>Investice DTE</a:t>
              </a:r>
              <a:endParaRPr lang="en-US" sz="900" dirty="0">
                <a:solidFill>
                  <a:schemeClr val="bg1"/>
                </a:solidFill>
              </a:endParaRPr>
            </a:p>
          </p:txBody>
        </p:sp>
        <p:cxnSp>
          <p:nvCxnSpPr>
            <p:cNvPr id="63" name="Gerader Verbinder 34">
              <a:extLst>
                <a:ext uri="{FF2B5EF4-FFF2-40B4-BE49-F238E27FC236}">
                  <a16:creationId xmlns:a16="http://schemas.microsoft.com/office/drawing/2014/main" id="{9D2123D7-4244-47B2-93FB-4C4B31ED6C37}"/>
                </a:ext>
              </a:extLst>
            </p:cNvPr>
            <p:cNvCxnSpPr>
              <a:cxnSpLocks/>
            </p:cNvCxnSpPr>
            <p:nvPr/>
          </p:nvCxnSpPr>
          <p:spPr>
            <a:xfrm flipV="1">
              <a:off x="1116707" y="2480929"/>
              <a:ext cx="4278980" cy="18950"/>
            </a:xfrm>
            <a:prstGeom prst="line">
              <a:avLst/>
            </a:prstGeom>
            <a:ln w="19050">
              <a:solidFill>
                <a:srgbClr val="FFC000"/>
              </a:solidFill>
              <a:prstDash val="dashDot"/>
            </a:ln>
          </p:spPr>
          <p:style>
            <a:lnRef idx="1">
              <a:schemeClr val="accent1"/>
            </a:lnRef>
            <a:fillRef idx="0">
              <a:schemeClr val="accent1"/>
            </a:fillRef>
            <a:effectRef idx="0">
              <a:schemeClr val="accent1"/>
            </a:effectRef>
            <a:fontRef idx="minor">
              <a:schemeClr val="tx1"/>
            </a:fontRef>
          </p:style>
        </p:cxnSp>
        <p:pic>
          <p:nvPicPr>
            <p:cNvPr id="64" name="Picture 22">
              <a:extLst>
                <a:ext uri="{FF2B5EF4-FFF2-40B4-BE49-F238E27FC236}">
                  <a16:creationId xmlns:a16="http://schemas.microsoft.com/office/drawing/2014/main" id="{571EC2A1-8A3D-44A7-8D83-BB9EBACFBB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9388" y="1460513"/>
              <a:ext cx="378092" cy="2520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65" name="Graphic 64" descr="Group of men outline">
              <a:extLst>
                <a:ext uri="{FF2B5EF4-FFF2-40B4-BE49-F238E27FC236}">
                  <a16:creationId xmlns:a16="http://schemas.microsoft.com/office/drawing/2014/main" id="{710DB005-6498-47A0-9358-C6024434A9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0742" y="1442304"/>
              <a:ext cx="497279" cy="493725"/>
            </a:xfrm>
            <a:prstGeom prst="rect">
              <a:avLst/>
            </a:prstGeom>
          </p:spPr>
        </p:pic>
        <p:cxnSp>
          <p:nvCxnSpPr>
            <p:cNvPr id="66" name="Gerade Verbindung mit Pfeil 21">
              <a:extLst>
                <a:ext uri="{FF2B5EF4-FFF2-40B4-BE49-F238E27FC236}">
                  <a16:creationId xmlns:a16="http://schemas.microsoft.com/office/drawing/2014/main" id="{0FD74F9F-8ECD-400F-A61F-69214E4A6F6E}"/>
                </a:ext>
              </a:extLst>
            </p:cNvPr>
            <p:cNvCxnSpPr>
              <a:cxnSpLocks/>
              <a:stCxn id="65" idx="2"/>
            </p:cNvCxnSpPr>
            <p:nvPr/>
          </p:nvCxnSpPr>
          <p:spPr>
            <a:xfrm flipH="1">
              <a:off x="3610329" y="1936030"/>
              <a:ext cx="749052" cy="118323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Textfeld 22">
              <a:extLst>
                <a:ext uri="{FF2B5EF4-FFF2-40B4-BE49-F238E27FC236}">
                  <a16:creationId xmlns:a16="http://schemas.microsoft.com/office/drawing/2014/main" id="{31AD18EF-DA3E-4004-846E-37CB30CB1B9C}"/>
                </a:ext>
              </a:extLst>
            </p:cNvPr>
            <p:cNvSpPr txBox="1"/>
            <p:nvPr/>
          </p:nvSpPr>
          <p:spPr>
            <a:xfrm>
              <a:off x="2896782" y="5179568"/>
              <a:ext cx="900000" cy="432000"/>
            </a:xfrm>
            <a:prstGeom prst="rect">
              <a:avLst/>
            </a:prstGeom>
            <a:solidFill>
              <a:srgbClr val="0091DA"/>
            </a:solidFill>
          </p:spPr>
          <p:txBody>
            <a:bodyPr wrap="square" lIns="54610" tIns="54610" rIns="54610" bIns="54610" rtlCol="0" anchor="ctr">
              <a:noAutofit/>
            </a:bodyPr>
            <a:lstStyle/>
            <a:p>
              <a:pPr algn="ctr">
                <a:spcAft>
                  <a:spcPts val="600"/>
                </a:spcAft>
              </a:pPr>
              <a:r>
                <a:rPr lang="de-AT" sz="800" dirty="0">
                  <a:solidFill>
                    <a:schemeClr val="bg1"/>
                  </a:solidFill>
                </a:rPr>
                <a:t>SPV </a:t>
              </a:r>
            </a:p>
          </p:txBody>
        </p:sp>
        <p:sp>
          <p:nvSpPr>
            <p:cNvPr id="68" name="Textfeld 22">
              <a:extLst>
                <a:ext uri="{FF2B5EF4-FFF2-40B4-BE49-F238E27FC236}">
                  <a16:creationId xmlns:a16="http://schemas.microsoft.com/office/drawing/2014/main" id="{80D4F29C-2C77-4463-9503-B68F776F8C9A}"/>
                </a:ext>
              </a:extLst>
            </p:cNvPr>
            <p:cNvSpPr txBox="1"/>
            <p:nvPr/>
          </p:nvSpPr>
          <p:spPr>
            <a:xfrm>
              <a:off x="1588985" y="5179568"/>
              <a:ext cx="900000" cy="432000"/>
            </a:xfrm>
            <a:prstGeom prst="rect">
              <a:avLst/>
            </a:prstGeom>
            <a:solidFill>
              <a:srgbClr val="0091DA"/>
            </a:solidFill>
          </p:spPr>
          <p:txBody>
            <a:bodyPr wrap="square" lIns="54610" tIns="54610" rIns="54610" bIns="54610" rtlCol="0" anchor="ctr">
              <a:noAutofit/>
            </a:bodyPr>
            <a:lstStyle/>
            <a:p>
              <a:pPr algn="ctr">
                <a:spcAft>
                  <a:spcPts val="600"/>
                </a:spcAft>
              </a:pPr>
              <a:r>
                <a:rPr lang="de-AT" sz="800" dirty="0">
                  <a:solidFill>
                    <a:schemeClr val="bg1"/>
                  </a:solidFill>
                </a:rPr>
                <a:t>SPV </a:t>
              </a:r>
            </a:p>
          </p:txBody>
        </p:sp>
        <p:cxnSp>
          <p:nvCxnSpPr>
            <p:cNvPr id="69" name="Gerade Verbindung mit Pfeil 24">
              <a:extLst>
                <a:ext uri="{FF2B5EF4-FFF2-40B4-BE49-F238E27FC236}">
                  <a16:creationId xmlns:a16="http://schemas.microsoft.com/office/drawing/2014/main" id="{3DDB0218-D869-4C81-BEEF-497CE2E197C1}"/>
                </a:ext>
              </a:extLst>
            </p:cNvPr>
            <p:cNvCxnSpPr>
              <a:cxnSpLocks/>
              <a:stCxn id="52" idx="4"/>
              <a:endCxn id="68" idx="0"/>
            </p:cNvCxnSpPr>
            <p:nvPr/>
          </p:nvCxnSpPr>
          <p:spPr>
            <a:xfrm flipH="1">
              <a:off x="2038985" y="3851073"/>
              <a:ext cx="1291196" cy="1328495"/>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24">
              <a:extLst>
                <a:ext uri="{FF2B5EF4-FFF2-40B4-BE49-F238E27FC236}">
                  <a16:creationId xmlns:a16="http://schemas.microsoft.com/office/drawing/2014/main" id="{450AEF52-A62C-4BBD-A940-BD57DDF5F1C4}"/>
                </a:ext>
              </a:extLst>
            </p:cNvPr>
            <p:cNvCxnSpPr>
              <a:cxnSpLocks/>
              <a:stCxn id="52" idx="4"/>
              <a:endCxn id="56" idx="0"/>
            </p:cNvCxnSpPr>
            <p:nvPr/>
          </p:nvCxnSpPr>
          <p:spPr>
            <a:xfrm>
              <a:off x="3330181" y="3851073"/>
              <a:ext cx="1230561" cy="133100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id="{A9C9B383-34F5-4E65-954E-1D4C471E857A}"/>
                </a:ext>
              </a:extLst>
            </p:cNvPr>
            <p:cNvPicPr>
              <a:picLocks noChangeAspect="1"/>
            </p:cNvPicPr>
            <p:nvPr/>
          </p:nvPicPr>
          <p:blipFill>
            <a:blip r:embed="rId5"/>
            <a:stretch>
              <a:fillRect/>
            </a:stretch>
          </p:blipFill>
          <p:spPr>
            <a:xfrm>
              <a:off x="4919679" y="2850265"/>
              <a:ext cx="423548" cy="252000"/>
            </a:xfrm>
            <a:prstGeom prst="rect">
              <a:avLst/>
            </a:prstGeom>
            <a:ln>
              <a:solidFill>
                <a:srgbClr val="002060"/>
              </a:solidFill>
            </a:ln>
          </p:spPr>
        </p:pic>
        <p:sp>
          <p:nvSpPr>
            <p:cNvPr id="72" name="TextBox 71">
              <a:extLst>
                <a:ext uri="{FF2B5EF4-FFF2-40B4-BE49-F238E27FC236}">
                  <a16:creationId xmlns:a16="http://schemas.microsoft.com/office/drawing/2014/main" id="{E1AFB1BD-8441-4D90-897E-BD9BE621F015}"/>
                </a:ext>
              </a:extLst>
            </p:cNvPr>
            <p:cNvSpPr txBox="1"/>
            <p:nvPr/>
          </p:nvSpPr>
          <p:spPr>
            <a:xfrm>
              <a:off x="4723712" y="4478473"/>
              <a:ext cx="959400" cy="230832"/>
            </a:xfrm>
            <a:prstGeom prst="rect">
              <a:avLst/>
            </a:prstGeom>
            <a:noFill/>
          </p:spPr>
          <p:txBody>
            <a:bodyPr wrap="square" rtlCol="0">
              <a:spAutoFit/>
            </a:bodyPr>
            <a:lstStyle/>
            <a:p>
              <a:r>
                <a:rPr lang="cs-CZ" sz="900" dirty="0">
                  <a:solidFill>
                    <a:srgbClr val="002060"/>
                  </a:solidFill>
                </a:rPr>
                <a:t>zahraničí</a:t>
              </a:r>
            </a:p>
          </p:txBody>
        </p:sp>
        <p:sp>
          <p:nvSpPr>
            <p:cNvPr id="73" name="Textfeld 16">
              <a:extLst>
                <a:ext uri="{FF2B5EF4-FFF2-40B4-BE49-F238E27FC236}">
                  <a16:creationId xmlns:a16="http://schemas.microsoft.com/office/drawing/2014/main" id="{A56E7090-21CA-4F22-85FB-A15D8E67D719}"/>
                </a:ext>
              </a:extLst>
            </p:cNvPr>
            <p:cNvSpPr txBox="1"/>
            <p:nvPr/>
          </p:nvSpPr>
          <p:spPr>
            <a:xfrm>
              <a:off x="2865354" y="1458012"/>
              <a:ext cx="900000" cy="432000"/>
            </a:xfrm>
            <a:prstGeom prst="rect">
              <a:avLst/>
            </a:prstGeom>
            <a:solidFill>
              <a:schemeClr val="accent4"/>
            </a:solidFill>
          </p:spPr>
          <p:txBody>
            <a:bodyPr wrap="square" lIns="54610" tIns="54610" rIns="54610" bIns="54610" rtlCol="0" anchor="ctr">
              <a:noAutofit/>
            </a:bodyPr>
            <a:lstStyle/>
            <a:p>
              <a:pPr algn="ctr">
                <a:spcAft>
                  <a:spcPts val="600"/>
                </a:spcAft>
              </a:pPr>
              <a:r>
                <a:rPr lang="cs-CZ" sz="800" dirty="0">
                  <a:solidFill>
                    <a:schemeClr val="bg1"/>
                  </a:solidFill>
                </a:rPr>
                <a:t>Obchodní korporace</a:t>
              </a:r>
              <a:endParaRPr lang="de-AT" sz="800" dirty="0">
                <a:solidFill>
                  <a:schemeClr val="bg1"/>
                </a:solidFill>
              </a:endParaRPr>
            </a:p>
          </p:txBody>
        </p:sp>
        <p:cxnSp>
          <p:nvCxnSpPr>
            <p:cNvPr id="74" name="Gerade Verbindung mit Pfeil 21">
              <a:extLst>
                <a:ext uri="{FF2B5EF4-FFF2-40B4-BE49-F238E27FC236}">
                  <a16:creationId xmlns:a16="http://schemas.microsoft.com/office/drawing/2014/main" id="{EC065E1B-5818-4287-B7A4-4334DBA2F5FE}"/>
                </a:ext>
              </a:extLst>
            </p:cNvPr>
            <p:cNvCxnSpPr>
              <a:cxnSpLocks/>
              <a:stCxn id="73" idx="2"/>
              <a:endCxn id="52" idx="0"/>
            </p:cNvCxnSpPr>
            <p:nvPr/>
          </p:nvCxnSpPr>
          <p:spPr>
            <a:xfrm>
              <a:off x="3315354" y="1890012"/>
              <a:ext cx="14827" cy="120594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5" name="Picture 2" descr="Nalezený obrázek pro lucemburská vlajka">
              <a:extLst>
                <a:ext uri="{FF2B5EF4-FFF2-40B4-BE49-F238E27FC236}">
                  <a16:creationId xmlns:a16="http://schemas.microsoft.com/office/drawing/2014/main" id="{34BDCF94-0619-45B0-BA6C-D0ADCA7EFBE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9679" y="3283923"/>
              <a:ext cx="398721" cy="252000"/>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9C9D74C9-C9C2-4BD5-BCC9-888EB2FAFB8C}"/>
                </a:ext>
              </a:extLst>
            </p:cNvPr>
            <p:cNvSpPr txBox="1"/>
            <p:nvPr/>
          </p:nvSpPr>
          <p:spPr>
            <a:xfrm>
              <a:off x="4949364" y="3611464"/>
              <a:ext cx="855594" cy="230832"/>
            </a:xfrm>
            <a:prstGeom prst="rect">
              <a:avLst/>
            </a:prstGeom>
            <a:noFill/>
          </p:spPr>
          <p:txBody>
            <a:bodyPr wrap="square" rtlCol="0">
              <a:spAutoFit/>
            </a:bodyPr>
            <a:lstStyle/>
            <a:p>
              <a:r>
                <a:rPr lang="cs-CZ" sz="900" dirty="0">
                  <a:solidFill>
                    <a:srgbClr val="002060"/>
                  </a:solidFill>
                </a:rPr>
                <a:t>…..</a:t>
              </a:r>
            </a:p>
          </p:txBody>
        </p:sp>
        <p:sp>
          <p:nvSpPr>
            <p:cNvPr id="78" name="TextBox 77">
              <a:extLst>
                <a:ext uri="{FF2B5EF4-FFF2-40B4-BE49-F238E27FC236}">
                  <a16:creationId xmlns:a16="http://schemas.microsoft.com/office/drawing/2014/main" id="{49EC333F-2F62-4A41-BF37-37A9BF0D6409}"/>
                </a:ext>
              </a:extLst>
            </p:cNvPr>
            <p:cNvSpPr txBox="1"/>
            <p:nvPr/>
          </p:nvSpPr>
          <p:spPr>
            <a:xfrm>
              <a:off x="4840268" y="1788260"/>
              <a:ext cx="855594" cy="369332"/>
            </a:xfrm>
            <a:prstGeom prst="rect">
              <a:avLst/>
            </a:prstGeom>
            <a:noFill/>
          </p:spPr>
          <p:txBody>
            <a:bodyPr wrap="square" rtlCol="0">
              <a:spAutoFit/>
            </a:bodyPr>
            <a:lstStyle/>
            <a:p>
              <a:r>
                <a:rPr lang="cs-CZ" sz="900" dirty="0">
                  <a:solidFill>
                    <a:srgbClr val="002060"/>
                  </a:solidFill>
                </a:rPr>
                <a:t>Minoritní účasti &lt;10 </a:t>
              </a:r>
              <a:r>
                <a:rPr lang="en-US" sz="900" dirty="0">
                  <a:solidFill>
                    <a:srgbClr val="002060"/>
                  </a:solidFill>
                </a:rPr>
                <a:t>%</a:t>
              </a:r>
              <a:endParaRPr lang="cs-CZ" sz="900" dirty="0">
                <a:solidFill>
                  <a:srgbClr val="002060"/>
                </a:solidFill>
              </a:endParaRPr>
            </a:p>
          </p:txBody>
        </p:sp>
      </p:grpSp>
      <p:sp>
        <p:nvSpPr>
          <p:cNvPr id="2" name="Title 1"/>
          <p:cNvSpPr>
            <a:spLocks noGrp="1"/>
          </p:cNvSpPr>
          <p:nvPr>
            <p:ph type="title"/>
          </p:nvPr>
        </p:nvSpPr>
        <p:spPr/>
        <p:txBody>
          <a:bodyPr/>
          <a:lstStyle/>
          <a:p>
            <a:r>
              <a:rPr lang="cs-CZ" dirty="0"/>
              <a:t>Koncept daňové transparentnosti – PŘÍKLAD 1 </a:t>
            </a:r>
          </a:p>
        </p:txBody>
      </p:sp>
      <p:sp>
        <p:nvSpPr>
          <p:cNvPr id="3" name="Text Placeholder 2"/>
          <p:cNvSpPr>
            <a:spLocks noGrp="1"/>
          </p:cNvSpPr>
          <p:nvPr>
            <p:ph type="body" sz="quarter" idx="4294967295"/>
          </p:nvPr>
        </p:nvSpPr>
        <p:spPr>
          <a:xfrm>
            <a:off x="6323323" y="1812913"/>
            <a:ext cx="4854575" cy="4064012"/>
          </a:xfrm>
        </p:spPr>
        <p:txBody>
          <a:bodyPr/>
          <a:lstStyle/>
          <a:p>
            <a:pPr marL="0" lvl="3" indent="0">
              <a:buNone/>
            </a:pPr>
            <a:r>
              <a:rPr lang="cs-CZ" altLang="cs-CZ" b="1" dirty="0"/>
              <a:t>Uplatnění daňové transparence</a:t>
            </a:r>
          </a:p>
          <a:p>
            <a:pPr marL="285750" lvl="3" indent="-285750">
              <a:buFont typeface="Wingdings" panose="05000000000000000000" pitchFamily="2" charset="2"/>
              <a:buChar char="§"/>
            </a:pPr>
            <a:r>
              <a:rPr lang="cs-CZ" altLang="cs-CZ" dirty="0"/>
              <a:t>Fond</a:t>
            </a:r>
          </a:p>
          <a:p>
            <a:pPr marL="534150" lvl="4" indent="-285750">
              <a:buFont typeface="Courier New" panose="02070309020205020404" pitchFamily="49" charset="0"/>
              <a:buChar char="-"/>
            </a:pPr>
            <a:r>
              <a:rPr lang="cs-CZ" altLang="cs-CZ" dirty="0"/>
              <a:t>zvýšení základu daně o příjem z prodeje podílu / CP (</a:t>
            </a:r>
            <a:r>
              <a:rPr lang="en-US" altLang="cs-CZ" dirty="0"/>
              <a:t>+</a:t>
            </a:r>
            <a:r>
              <a:rPr lang="cs-CZ" altLang="cs-CZ" dirty="0"/>
              <a:t> uplatnění souvisejících nákladů)</a:t>
            </a:r>
          </a:p>
          <a:p>
            <a:pPr marL="534150" lvl="4" indent="-285750">
              <a:buFont typeface="Courier New" panose="02070309020205020404" pitchFamily="49" charset="0"/>
              <a:buChar char="-"/>
            </a:pPr>
            <a:r>
              <a:rPr lang="cs-CZ" altLang="cs-CZ" dirty="0"/>
              <a:t>zdanění v obecném základu daně 5% sazbou daně</a:t>
            </a:r>
          </a:p>
          <a:p>
            <a:pPr marL="248400" lvl="4" indent="0">
              <a:buNone/>
            </a:pPr>
            <a:endParaRPr lang="cs-CZ" altLang="cs-CZ" dirty="0"/>
          </a:p>
          <a:p>
            <a:pPr marL="0" lvl="3" indent="0">
              <a:buNone/>
            </a:pPr>
            <a:r>
              <a:rPr lang="cs-CZ" altLang="cs-CZ" b="1" dirty="0"/>
              <a:t>Neuplatnění daňové transparence</a:t>
            </a:r>
          </a:p>
          <a:p>
            <a:pPr marL="285750" lvl="3" indent="-285750">
              <a:buFont typeface="Wingdings" panose="05000000000000000000" pitchFamily="2" charset="2"/>
              <a:buChar char="§"/>
            </a:pPr>
            <a:r>
              <a:rPr lang="cs-CZ" altLang="cs-CZ" dirty="0"/>
              <a:t>Až při distribuci podílu na zisku z DTE</a:t>
            </a:r>
          </a:p>
          <a:p>
            <a:pPr marL="285750" lvl="3" indent="-285750">
              <a:buFont typeface="Wingdings" panose="05000000000000000000" pitchFamily="2" charset="2"/>
              <a:buChar char="§"/>
            </a:pPr>
            <a:r>
              <a:rPr lang="cs-CZ" altLang="cs-CZ" dirty="0"/>
              <a:t>Fond: zdanění v samostatném základu daně – 15% sazba daně</a:t>
            </a:r>
          </a:p>
        </p:txBody>
      </p:sp>
      <mc:AlternateContent xmlns:mc="http://schemas.openxmlformats.org/markup-compatibility/2006" xmlns:p14="http://schemas.microsoft.com/office/powerpoint/2010/main">
        <mc:Choice Requires="p14">
          <p:contentPart p14:bwMode="auto" r:id="rId7">
            <p14:nvContentPartPr>
              <p14:cNvPr id="58" name="Ink 57">
                <a:extLst>
                  <a:ext uri="{FF2B5EF4-FFF2-40B4-BE49-F238E27FC236}">
                    <a16:creationId xmlns:a16="http://schemas.microsoft.com/office/drawing/2014/main" id="{0948B5B7-9731-4E1F-901A-110A7B1AEC42}"/>
                  </a:ext>
                </a:extLst>
              </p14:cNvPr>
              <p14:cNvContentPartPr/>
              <p14:nvPr/>
            </p14:nvContentPartPr>
            <p14:xfrm>
              <a:off x="-746301" y="97350"/>
              <a:ext cx="360" cy="16200"/>
            </p14:xfrm>
          </p:contentPart>
        </mc:Choice>
        <mc:Fallback xmlns="">
          <p:pic>
            <p:nvPicPr>
              <p:cNvPr id="58" name="Ink 57">
                <a:extLst>
                  <a:ext uri="{FF2B5EF4-FFF2-40B4-BE49-F238E27FC236}">
                    <a16:creationId xmlns:a16="http://schemas.microsoft.com/office/drawing/2014/main" id="{0948B5B7-9731-4E1F-901A-110A7B1AEC42}"/>
                  </a:ext>
                </a:extLst>
              </p:cNvPr>
              <p:cNvPicPr/>
              <p:nvPr/>
            </p:nvPicPr>
            <p:blipFill>
              <a:blip r:embed="rId8"/>
              <a:stretch>
                <a:fillRect/>
              </a:stretch>
            </p:blipFill>
            <p:spPr>
              <a:xfrm>
                <a:off x="-755301" y="88546"/>
                <a:ext cx="18000" cy="33457"/>
              </a:xfrm>
              <a:prstGeom prst="rect">
                <a:avLst/>
              </a:prstGeom>
            </p:spPr>
          </p:pic>
        </mc:Fallback>
      </mc:AlternateContent>
      <p:sp>
        <p:nvSpPr>
          <p:cNvPr id="28" name="Oval 27">
            <a:extLst>
              <a:ext uri="{FF2B5EF4-FFF2-40B4-BE49-F238E27FC236}">
                <a16:creationId xmlns:a16="http://schemas.microsoft.com/office/drawing/2014/main" id="{C4B2A00A-52FC-42DE-8E92-EA477AF4D31A}"/>
              </a:ext>
            </a:extLst>
          </p:cNvPr>
          <p:cNvSpPr/>
          <p:nvPr/>
        </p:nvSpPr>
        <p:spPr>
          <a:xfrm>
            <a:off x="3879841" y="4945377"/>
            <a:ext cx="1314624" cy="836660"/>
          </a:xfrm>
          <a:prstGeom prst="ellipse">
            <a:avLst/>
          </a:prstGeom>
          <a:noFill/>
          <a:ln>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cs-CZ" sz="1500" dirty="0" err="1">
              <a:solidFill>
                <a:schemeClr val="bg1"/>
              </a:solidFill>
            </a:endParaRPr>
          </a:p>
        </p:txBody>
      </p:sp>
      <p:cxnSp>
        <p:nvCxnSpPr>
          <p:cNvPr id="43" name="Straight Arrow Connector 42">
            <a:extLst>
              <a:ext uri="{FF2B5EF4-FFF2-40B4-BE49-F238E27FC236}">
                <a16:creationId xmlns:a16="http://schemas.microsoft.com/office/drawing/2014/main" id="{7D964672-C0C2-4093-84B7-729C375231A7}"/>
              </a:ext>
            </a:extLst>
          </p:cNvPr>
          <p:cNvCxnSpPr>
            <a:stCxn id="28" idx="4"/>
          </p:cNvCxnSpPr>
          <p:nvPr/>
        </p:nvCxnSpPr>
        <p:spPr>
          <a:xfrm flipH="1">
            <a:off x="3431615" y="5782037"/>
            <a:ext cx="1105538" cy="253003"/>
          </a:xfrm>
          <a:prstGeom prst="straightConnector1">
            <a:avLst/>
          </a:prstGeom>
          <a:ln w="12700">
            <a:solidFill>
              <a:schemeClr val="accent4"/>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9" name="Text Placeholder 2">
            <a:extLst>
              <a:ext uri="{FF2B5EF4-FFF2-40B4-BE49-F238E27FC236}">
                <a16:creationId xmlns:a16="http://schemas.microsoft.com/office/drawing/2014/main" id="{75DA0080-F90A-4728-A645-C8E3A2F616DF}"/>
              </a:ext>
            </a:extLst>
          </p:cNvPr>
          <p:cNvSpPr txBox="1">
            <a:spLocks/>
          </p:cNvSpPr>
          <p:nvPr/>
        </p:nvSpPr>
        <p:spPr>
          <a:xfrm>
            <a:off x="6323322" y="1311156"/>
            <a:ext cx="4854575" cy="43906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buFont typeface="Arial" panose="020B0604020202020204" pitchFamily="34" charset="0"/>
              <a:buNone/>
            </a:pPr>
            <a:r>
              <a:rPr lang="cs-CZ" altLang="cs-CZ" sz="2000" dirty="0">
                <a:latin typeface="Arial Black" panose="020B0A04020102020204" pitchFamily="34" charset="0"/>
              </a:rPr>
              <a:t>PRODEJ SPV</a:t>
            </a:r>
          </a:p>
        </p:txBody>
      </p:sp>
    </p:spTree>
    <p:extLst>
      <p:ext uri="{BB962C8B-B14F-4D97-AF65-F5344CB8AC3E}">
        <p14:creationId xmlns:p14="http://schemas.microsoft.com/office/powerpoint/2010/main" val="373187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25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2000"/>
                                        <p:tgtEl>
                                          <p:spTgt spid="28"/>
                                        </p:tgtEl>
                                      </p:cBhvr>
                                    </p:animEffect>
                                  </p:childTnLst>
                                </p:cTn>
                              </p:par>
                            </p:childTnLst>
                          </p:cTn>
                        </p:par>
                        <p:par>
                          <p:cTn id="8" fill="hold">
                            <p:stCondLst>
                              <p:cond delay="2250"/>
                            </p:stCondLst>
                            <p:childTnLst>
                              <p:par>
                                <p:cTn id="9" presetID="22" presetClass="entr" presetSubtype="2"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right)">
                                      <p:cBhvr>
                                        <p:cTn id="1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Koncept daňové transparentnosti – PŘÍKLAD 2</a:t>
            </a:r>
            <a:br>
              <a:rPr lang="cs-CZ" dirty="0"/>
            </a:br>
            <a:br>
              <a:rPr lang="cs-CZ" dirty="0"/>
            </a:br>
            <a:br>
              <a:rPr lang="cs-CZ" dirty="0"/>
            </a:br>
            <a:r>
              <a:rPr lang="cs-CZ" dirty="0"/>
              <a:t> </a:t>
            </a:r>
          </a:p>
        </p:txBody>
      </p:sp>
      <p:sp>
        <p:nvSpPr>
          <p:cNvPr id="3" name="Text Placeholder 2"/>
          <p:cNvSpPr>
            <a:spLocks noGrp="1"/>
          </p:cNvSpPr>
          <p:nvPr>
            <p:ph type="body" sz="quarter" idx="4294967295"/>
          </p:nvPr>
        </p:nvSpPr>
        <p:spPr>
          <a:xfrm>
            <a:off x="6317442" y="1848977"/>
            <a:ext cx="4876158" cy="4027948"/>
          </a:xfrm>
        </p:spPr>
        <p:txBody>
          <a:bodyPr/>
          <a:lstStyle/>
          <a:p>
            <a:pPr marL="0" lvl="3" indent="0">
              <a:buNone/>
            </a:pPr>
            <a:r>
              <a:rPr lang="cs-CZ" altLang="cs-CZ" b="1" dirty="0"/>
              <a:t>Uplatnění daňové transparence</a:t>
            </a:r>
          </a:p>
          <a:p>
            <a:pPr marL="285750" lvl="3" indent="-285750">
              <a:buFont typeface="Wingdings" panose="05000000000000000000" pitchFamily="2" charset="2"/>
              <a:buChar char="§"/>
            </a:pPr>
            <a:r>
              <a:rPr lang="cs-CZ" altLang="cs-CZ" dirty="0"/>
              <a:t>Fond: </a:t>
            </a:r>
          </a:p>
          <a:p>
            <a:pPr marL="534150" lvl="4" indent="-285750">
              <a:buFont typeface="Courier New" panose="02070309020205020404" pitchFamily="49" charset="0"/>
              <a:buChar char="-"/>
            </a:pPr>
            <a:r>
              <a:rPr lang="cs-CZ" altLang="cs-CZ" dirty="0"/>
              <a:t>zvýšení základu daně o úroky</a:t>
            </a:r>
          </a:p>
          <a:p>
            <a:pPr marL="534150" lvl="4" indent="-285750">
              <a:buFont typeface="Courier New" panose="02070309020205020404" pitchFamily="49" charset="0"/>
              <a:buChar char="-"/>
            </a:pPr>
            <a:r>
              <a:rPr lang="cs-CZ" altLang="cs-CZ" dirty="0"/>
              <a:t>zdanění v obecném základu daně 5% sazbou daně</a:t>
            </a:r>
          </a:p>
          <a:p>
            <a:pPr marL="248400" lvl="4" indent="0">
              <a:buNone/>
            </a:pPr>
            <a:endParaRPr lang="cs-CZ" altLang="cs-CZ" dirty="0"/>
          </a:p>
          <a:p>
            <a:pPr marL="0" lvl="3" indent="0">
              <a:buNone/>
            </a:pPr>
            <a:r>
              <a:rPr lang="cs-CZ" altLang="cs-CZ" b="1" dirty="0"/>
              <a:t>Neuplatnění daňové transparence</a:t>
            </a:r>
          </a:p>
          <a:p>
            <a:pPr marL="285750" lvl="3" indent="-285750">
              <a:buFont typeface="Wingdings" panose="05000000000000000000" pitchFamily="2" charset="2"/>
              <a:buChar char="§"/>
            </a:pPr>
            <a:r>
              <a:rPr lang="cs-CZ" altLang="cs-CZ" dirty="0"/>
              <a:t>Až při distribuci podílu na zisku z DTE</a:t>
            </a:r>
          </a:p>
          <a:p>
            <a:pPr marL="285750" lvl="3" indent="-285750">
              <a:buFont typeface="Wingdings" panose="05000000000000000000" pitchFamily="2" charset="2"/>
              <a:buChar char="§"/>
            </a:pPr>
            <a:r>
              <a:rPr lang="cs-CZ" altLang="cs-CZ" dirty="0"/>
              <a:t>Fond: zdanění v samostatném základu daně – 15% sazba daně</a:t>
            </a:r>
          </a:p>
          <a:p>
            <a:pPr marL="285750" lvl="3" indent="-285750">
              <a:buFont typeface="Wingdings" panose="05000000000000000000" pitchFamily="2" charset="2"/>
              <a:buChar char="§"/>
            </a:pPr>
            <a:endParaRPr lang="cs-CZ" altLang="cs-CZ" dirty="0"/>
          </a:p>
        </p:txBody>
      </p:sp>
      <p:grpSp>
        <p:nvGrpSpPr>
          <p:cNvPr id="38" name="Group 37">
            <a:extLst>
              <a:ext uri="{FF2B5EF4-FFF2-40B4-BE49-F238E27FC236}">
                <a16:creationId xmlns:a16="http://schemas.microsoft.com/office/drawing/2014/main" id="{1F5B4A3D-809F-4B08-B1D9-3A1275C96D36}"/>
              </a:ext>
            </a:extLst>
          </p:cNvPr>
          <p:cNvGrpSpPr/>
          <p:nvPr/>
        </p:nvGrpSpPr>
        <p:grpSpPr>
          <a:xfrm>
            <a:off x="1056323" y="1404265"/>
            <a:ext cx="4728619" cy="4387925"/>
            <a:chOff x="1076339" y="1442304"/>
            <a:chExt cx="4728619" cy="4387925"/>
          </a:xfrm>
        </p:grpSpPr>
        <p:cxnSp>
          <p:nvCxnSpPr>
            <p:cNvPr id="39" name="Gerader Verbinder 8">
              <a:extLst>
                <a:ext uri="{FF2B5EF4-FFF2-40B4-BE49-F238E27FC236}">
                  <a16:creationId xmlns:a16="http://schemas.microsoft.com/office/drawing/2014/main" id="{A4EC1DF1-E541-47F4-A792-5CE5A4BB38DA}"/>
                </a:ext>
              </a:extLst>
            </p:cNvPr>
            <p:cNvCxnSpPr>
              <a:cxnSpLocks/>
            </p:cNvCxnSpPr>
            <p:nvPr/>
          </p:nvCxnSpPr>
          <p:spPr>
            <a:xfrm>
              <a:off x="1076339" y="4426958"/>
              <a:ext cx="4359715" cy="8264"/>
            </a:xfrm>
            <a:prstGeom prst="line">
              <a:avLst/>
            </a:prstGeom>
            <a:ln w="19050">
              <a:solidFill>
                <a:srgbClr val="FFC000"/>
              </a:solidFill>
              <a:prstDash val="dashDot"/>
            </a:ln>
          </p:spPr>
          <p:style>
            <a:lnRef idx="1">
              <a:schemeClr val="accent1"/>
            </a:lnRef>
            <a:fillRef idx="0">
              <a:schemeClr val="accent1"/>
            </a:fillRef>
            <a:effectRef idx="0">
              <a:schemeClr val="accent1"/>
            </a:effectRef>
            <a:fontRef idx="minor">
              <a:schemeClr val="tx1"/>
            </a:fontRef>
          </p:style>
        </p:cxnSp>
        <p:sp>
          <p:nvSpPr>
            <p:cNvPr id="40" name="Ellipse 10">
              <a:extLst>
                <a:ext uri="{FF2B5EF4-FFF2-40B4-BE49-F238E27FC236}">
                  <a16:creationId xmlns:a16="http://schemas.microsoft.com/office/drawing/2014/main" id="{D760D95E-3A65-4B4C-8BED-C75AAE9C0E61}"/>
                </a:ext>
              </a:extLst>
            </p:cNvPr>
            <p:cNvSpPr/>
            <p:nvPr/>
          </p:nvSpPr>
          <p:spPr>
            <a:xfrm>
              <a:off x="2688334" y="3095953"/>
              <a:ext cx="1283693" cy="755120"/>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e-AT" sz="1000" dirty="0" err="1">
                <a:solidFill>
                  <a:schemeClr val="bg1"/>
                </a:solidFill>
              </a:endParaRPr>
            </a:p>
          </p:txBody>
        </p:sp>
        <p:sp>
          <p:nvSpPr>
            <p:cNvPr id="41" name="Textfeld 11">
              <a:extLst>
                <a:ext uri="{FF2B5EF4-FFF2-40B4-BE49-F238E27FC236}">
                  <a16:creationId xmlns:a16="http://schemas.microsoft.com/office/drawing/2014/main" id="{818B6E81-44D1-4884-AC14-7BA4E7A04865}"/>
                </a:ext>
              </a:extLst>
            </p:cNvPr>
            <p:cNvSpPr txBox="1"/>
            <p:nvPr/>
          </p:nvSpPr>
          <p:spPr>
            <a:xfrm>
              <a:off x="2826047" y="3162511"/>
              <a:ext cx="1041470" cy="632405"/>
            </a:xfrm>
            <a:prstGeom prst="rect">
              <a:avLst/>
            </a:prstGeom>
            <a:noFill/>
          </p:spPr>
          <p:txBody>
            <a:bodyPr wrap="square" lIns="54610" tIns="54610" rIns="54610" bIns="54610" rtlCol="0" anchor="ctr">
              <a:noAutofit/>
            </a:bodyPr>
            <a:lstStyle/>
            <a:p>
              <a:pPr algn="ctr">
                <a:spcAft>
                  <a:spcPts val="600"/>
                </a:spcAft>
              </a:pPr>
              <a:r>
                <a:rPr lang="cs-CZ" sz="1100" b="1" dirty="0">
                  <a:solidFill>
                    <a:schemeClr val="bg1"/>
                  </a:solidFill>
                </a:rPr>
                <a:t>zahraniční DTE</a:t>
              </a:r>
              <a:endParaRPr lang="de-AT" sz="1100" b="1" dirty="0">
                <a:solidFill>
                  <a:schemeClr val="bg1"/>
                </a:solidFill>
              </a:endParaRPr>
            </a:p>
          </p:txBody>
        </p:sp>
        <p:sp>
          <p:nvSpPr>
            <p:cNvPr id="42" name="Textfeld 16">
              <a:extLst>
                <a:ext uri="{FF2B5EF4-FFF2-40B4-BE49-F238E27FC236}">
                  <a16:creationId xmlns:a16="http://schemas.microsoft.com/office/drawing/2014/main" id="{962ADEC6-55F5-427E-BCDC-679948EDBDE6}"/>
                </a:ext>
              </a:extLst>
            </p:cNvPr>
            <p:cNvSpPr txBox="1"/>
            <p:nvPr/>
          </p:nvSpPr>
          <p:spPr>
            <a:xfrm>
              <a:off x="1588985" y="1455016"/>
              <a:ext cx="900000" cy="432000"/>
            </a:xfrm>
            <a:prstGeom prst="rect">
              <a:avLst/>
            </a:prstGeom>
            <a:solidFill>
              <a:srgbClr val="470A68"/>
            </a:solidFill>
          </p:spPr>
          <p:txBody>
            <a:bodyPr wrap="square" lIns="54610" tIns="54610" rIns="54610" bIns="54610" rtlCol="0" anchor="ctr">
              <a:noAutofit/>
            </a:bodyPr>
            <a:lstStyle/>
            <a:p>
              <a:pPr algn="ctr">
                <a:spcAft>
                  <a:spcPts val="600"/>
                </a:spcAft>
              </a:pPr>
              <a:r>
                <a:rPr lang="cs-CZ" sz="800" dirty="0">
                  <a:solidFill>
                    <a:schemeClr val="bg1"/>
                  </a:solidFill>
                </a:rPr>
                <a:t>FOND</a:t>
              </a:r>
              <a:endParaRPr lang="de-AT" sz="800" dirty="0">
                <a:solidFill>
                  <a:schemeClr val="bg1"/>
                </a:solidFill>
              </a:endParaRPr>
            </a:p>
          </p:txBody>
        </p:sp>
        <p:cxnSp>
          <p:nvCxnSpPr>
            <p:cNvPr id="43" name="Gerade Verbindung mit Pfeil 21">
              <a:extLst>
                <a:ext uri="{FF2B5EF4-FFF2-40B4-BE49-F238E27FC236}">
                  <a16:creationId xmlns:a16="http://schemas.microsoft.com/office/drawing/2014/main" id="{7119B8FC-05AD-44F6-B213-674C78512AF0}"/>
                </a:ext>
              </a:extLst>
            </p:cNvPr>
            <p:cNvCxnSpPr>
              <a:cxnSpLocks/>
              <a:stCxn id="42" idx="2"/>
            </p:cNvCxnSpPr>
            <p:nvPr/>
          </p:nvCxnSpPr>
          <p:spPr>
            <a:xfrm>
              <a:off x="2038985" y="1887016"/>
              <a:ext cx="1024073" cy="1268612"/>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feld 22">
              <a:extLst>
                <a:ext uri="{FF2B5EF4-FFF2-40B4-BE49-F238E27FC236}">
                  <a16:creationId xmlns:a16="http://schemas.microsoft.com/office/drawing/2014/main" id="{47BA7A22-49B9-4CBB-999F-2C954A692C53}"/>
                </a:ext>
              </a:extLst>
            </p:cNvPr>
            <p:cNvSpPr txBox="1"/>
            <p:nvPr/>
          </p:nvSpPr>
          <p:spPr>
            <a:xfrm>
              <a:off x="4110742" y="5182077"/>
              <a:ext cx="900000" cy="432000"/>
            </a:xfrm>
            <a:prstGeom prst="rect">
              <a:avLst/>
            </a:prstGeom>
            <a:solidFill>
              <a:srgbClr val="0091DA"/>
            </a:solidFill>
          </p:spPr>
          <p:txBody>
            <a:bodyPr wrap="square" lIns="54610" tIns="54610" rIns="54610" bIns="54610" rtlCol="0" anchor="ctr">
              <a:noAutofit/>
            </a:bodyPr>
            <a:lstStyle/>
            <a:p>
              <a:pPr algn="ctr">
                <a:spcAft>
                  <a:spcPts val="600"/>
                </a:spcAft>
              </a:pPr>
              <a:r>
                <a:rPr lang="de-AT" sz="800" dirty="0">
                  <a:solidFill>
                    <a:schemeClr val="bg1"/>
                  </a:solidFill>
                </a:rPr>
                <a:t>SPV </a:t>
              </a:r>
            </a:p>
          </p:txBody>
        </p:sp>
        <p:cxnSp>
          <p:nvCxnSpPr>
            <p:cNvPr id="45" name="Gerade Verbindung mit Pfeil 24">
              <a:extLst>
                <a:ext uri="{FF2B5EF4-FFF2-40B4-BE49-F238E27FC236}">
                  <a16:creationId xmlns:a16="http://schemas.microsoft.com/office/drawing/2014/main" id="{C427AF45-00A0-45AC-8646-020715A553E9}"/>
                </a:ext>
              </a:extLst>
            </p:cNvPr>
            <p:cNvCxnSpPr>
              <a:cxnSpLocks/>
              <a:stCxn id="40" idx="4"/>
              <a:endCxn id="56" idx="0"/>
            </p:cNvCxnSpPr>
            <p:nvPr/>
          </p:nvCxnSpPr>
          <p:spPr>
            <a:xfrm>
              <a:off x="3330181" y="3851073"/>
              <a:ext cx="16601" cy="1328495"/>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Textfeld 30">
              <a:extLst>
                <a:ext uri="{FF2B5EF4-FFF2-40B4-BE49-F238E27FC236}">
                  <a16:creationId xmlns:a16="http://schemas.microsoft.com/office/drawing/2014/main" id="{642771CC-0646-4282-9DFF-71110BDC15D0}"/>
                </a:ext>
              </a:extLst>
            </p:cNvPr>
            <p:cNvSpPr txBox="1"/>
            <p:nvPr/>
          </p:nvSpPr>
          <p:spPr>
            <a:xfrm>
              <a:off x="1163419" y="1443664"/>
              <a:ext cx="181914" cy="886087"/>
            </a:xfrm>
            <a:prstGeom prst="rect">
              <a:avLst/>
            </a:prstGeom>
            <a:solidFill>
              <a:srgbClr val="00338D"/>
            </a:solidFill>
          </p:spPr>
          <p:txBody>
            <a:bodyPr vert="vert270" wrap="square" lIns="54610" tIns="54610" rIns="54610" bIns="54610" rtlCol="0" anchor="ctr">
              <a:noAutofit/>
            </a:bodyPr>
            <a:lstStyle/>
            <a:p>
              <a:pPr algn="ctr">
                <a:spcAft>
                  <a:spcPts val="600"/>
                </a:spcAft>
              </a:pPr>
              <a:r>
                <a:rPr lang="en-US" sz="900" dirty="0" err="1">
                  <a:solidFill>
                    <a:schemeClr val="bg1"/>
                  </a:solidFill>
                </a:rPr>
                <a:t>Investo</a:t>
              </a:r>
              <a:r>
                <a:rPr lang="cs-CZ" sz="900" dirty="0" err="1">
                  <a:solidFill>
                    <a:schemeClr val="bg1"/>
                  </a:solidFill>
                </a:rPr>
                <a:t>ři</a:t>
              </a:r>
              <a:endParaRPr lang="en-US" sz="900" dirty="0">
                <a:solidFill>
                  <a:schemeClr val="bg1"/>
                </a:solidFill>
              </a:endParaRPr>
            </a:p>
          </p:txBody>
        </p:sp>
        <p:sp>
          <p:nvSpPr>
            <p:cNvPr id="50" name="Textfeld 31">
              <a:extLst>
                <a:ext uri="{FF2B5EF4-FFF2-40B4-BE49-F238E27FC236}">
                  <a16:creationId xmlns:a16="http://schemas.microsoft.com/office/drawing/2014/main" id="{BB20D9BF-0817-4A13-A4DB-03C90E06A4B8}"/>
                </a:ext>
              </a:extLst>
            </p:cNvPr>
            <p:cNvSpPr txBox="1"/>
            <p:nvPr/>
          </p:nvSpPr>
          <p:spPr>
            <a:xfrm>
              <a:off x="1163419" y="2651373"/>
              <a:ext cx="173270" cy="1624090"/>
            </a:xfrm>
            <a:prstGeom prst="rect">
              <a:avLst/>
            </a:prstGeom>
            <a:solidFill>
              <a:srgbClr val="00338D"/>
            </a:solidFill>
          </p:spPr>
          <p:txBody>
            <a:bodyPr vert="vert270" wrap="square" lIns="54610" tIns="54610" rIns="54610" bIns="54610" rtlCol="0" anchor="ctr">
              <a:noAutofit/>
            </a:bodyPr>
            <a:lstStyle/>
            <a:p>
              <a:pPr algn="ctr">
                <a:spcAft>
                  <a:spcPts val="600"/>
                </a:spcAft>
              </a:pPr>
              <a:endParaRPr lang="en-US" sz="800" dirty="0">
                <a:solidFill>
                  <a:schemeClr val="bg1"/>
                </a:solidFill>
              </a:endParaRPr>
            </a:p>
          </p:txBody>
        </p:sp>
        <p:sp>
          <p:nvSpPr>
            <p:cNvPr id="51" name="Textfeld 32">
              <a:extLst>
                <a:ext uri="{FF2B5EF4-FFF2-40B4-BE49-F238E27FC236}">
                  <a16:creationId xmlns:a16="http://schemas.microsoft.com/office/drawing/2014/main" id="{BB3780E9-670F-429F-9EA7-29A8ADB9030E}"/>
                </a:ext>
              </a:extLst>
            </p:cNvPr>
            <p:cNvSpPr txBox="1"/>
            <p:nvPr/>
          </p:nvSpPr>
          <p:spPr>
            <a:xfrm>
              <a:off x="1163419" y="4586717"/>
              <a:ext cx="173270" cy="1243512"/>
            </a:xfrm>
            <a:prstGeom prst="rect">
              <a:avLst/>
            </a:prstGeom>
            <a:solidFill>
              <a:srgbClr val="00338D"/>
            </a:solidFill>
          </p:spPr>
          <p:txBody>
            <a:bodyPr vert="vert270" wrap="square" lIns="54610" tIns="54610" rIns="54610" bIns="54610" rtlCol="0" anchor="ctr">
              <a:noAutofit/>
            </a:bodyPr>
            <a:lstStyle/>
            <a:p>
              <a:pPr algn="ctr">
                <a:spcAft>
                  <a:spcPts val="600"/>
                </a:spcAft>
              </a:pPr>
              <a:r>
                <a:rPr lang="cs-CZ" sz="900" dirty="0">
                  <a:solidFill>
                    <a:schemeClr val="bg1"/>
                  </a:solidFill>
                </a:rPr>
                <a:t>Investice DTE</a:t>
              </a:r>
              <a:endParaRPr lang="en-US" sz="900" dirty="0">
                <a:solidFill>
                  <a:schemeClr val="bg1"/>
                </a:solidFill>
              </a:endParaRPr>
            </a:p>
          </p:txBody>
        </p:sp>
        <p:cxnSp>
          <p:nvCxnSpPr>
            <p:cNvPr id="52" name="Gerader Verbinder 34">
              <a:extLst>
                <a:ext uri="{FF2B5EF4-FFF2-40B4-BE49-F238E27FC236}">
                  <a16:creationId xmlns:a16="http://schemas.microsoft.com/office/drawing/2014/main" id="{07DA3288-F9FA-4C26-B15C-10E5B6931952}"/>
                </a:ext>
              </a:extLst>
            </p:cNvPr>
            <p:cNvCxnSpPr>
              <a:cxnSpLocks/>
            </p:cNvCxnSpPr>
            <p:nvPr/>
          </p:nvCxnSpPr>
          <p:spPr>
            <a:xfrm flipV="1">
              <a:off x="1116707" y="2480929"/>
              <a:ext cx="4278980" cy="18950"/>
            </a:xfrm>
            <a:prstGeom prst="line">
              <a:avLst/>
            </a:prstGeom>
            <a:ln w="19050">
              <a:solidFill>
                <a:srgbClr val="FFC000"/>
              </a:solidFill>
              <a:prstDash val="dashDot"/>
            </a:ln>
          </p:spPr>
          <p:style>
            <a:lnRef idx="1">
              <a:schemeClr val="accent1"/>
            </a:lnRef>
            <a:fillRef idx="0">
              <a:schemeClr val="accent1"/>
            </a:fillRef>
            <a:effectRef idx="0">
              <a:schemeClr val="accent1"/>
            </a:effectRef>
            <a:fontRef idx="minor">
              <a:schemeClr val="tx1"/>
            </a:fontRef>
          </p:style>
        </p:cxnSp>
        <p:pic>
          <p:nvPicPr>
            <p:cNvPr id="53" name="Picture 22">
              <a:extLst>
                <a:ext uri="{FF2B5EF4-FFF2-40B4-BE49-F238E27FC236}">
                  <a16:creationId xmlns:a16="http://schemas.microsoft.com/office/drawing/2014/main" id="{88C7B12C-8A06-4CE6-931E-33B9CA4FAE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9388" y="1460513"/>
              <a:ext cx="378092" cy="2520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54" name="Graphic 53" descr="Group of men outline">
              <a:extLst>
                <a:ext uri="{FF2B5EF4-FFF2-40B4-BE49-F238E27FC236}">
                  <a16:creationId xmlns:a16="http://schemas.microsoft.com/office/drawing/2014/main" id="{252CA47C-FD5C-43DF-A8BA-55D3045640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0742" y="1442304"/>
              <a:ext cx="497279" cy="493725"/>
            </a:xfrm>
            <a:prstGeom prst="rect">
              <a:avLst/>
            </a:prstGeom>
          </p:spPr>
        </p:pic>
        <p:cxnSp>
          <p:nvCxnSpPr>
            <p:cNvPr id="55" name="Gerade Verbindung mit Pfeil 21">
              <a:extLst>
                <a:ext uri="{FF2B5EF4-FFF2-40B4-BE49-F238E27FC236}">
                  <a16:creationId xmlns:a16="http://schemas.microsoft.com/office/drawing/2014/main" id="{021CA0D1-DB05-46FA-AFE1-283DF30210EF}"/>
                </a:ext>
              </a:extLst>
            </p:cNvPr>
            <p:cNvCxnSpPr>
              <a:cxnSpLocks/>
              <a:stCxn id="54" idx="2"/>
            </p:cNvCxnSpPr>
            <p:nvPr/>
          </p:nvCxnSpPr>
          <p:spPr>
            <a:xfrm flipH="1">
              <a:off x="3610329" y="1936030"/>
              <a:ext cx="749052" cy="118323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Textfeld 22">
              <a:extLst>
                <a:ext uri="{FF2B5EF4-FFF2-40B4-BE49-F238E27FC236}">
                  <a16:creationId xmlns:a16="http://schemas.microsoft.com/office/drawing/2014/main" id="{A2D4B68A-6608-40C4-8963-585921637102}"/>
                </a:ext>
              </a:extLst>
            </p:cNvPr>
            <p:cNvSpPr txBox="1"/>
            <p:nvPr/>
          </p:nvSpPr>
          <p:spPr>
            <a:xfrm>
              <a:off x="2896782" y="5179568"/>
              <a:ext cx="900000" cy="432000"/>
            </a:xfrm>
            <a:prstGeom prst="rect">
              <a:avLst/>
            </a:prstGeom>
            <a:solidFill>
              <a:srgbClr val="0091DA"/>
            </a:solidFill>
          </p:spPr>
          <p:txBody>
            <a:bodyPr wrap="square" lIns="54610" tIns="54610" rIns="54610" bIns="54610" rtlCol="0" anchor="ctr">
              <a:noAutofit/>
            </a:bodyPr>
            <a:lstStyle/>
            <a:p>
              <a:pPr algn="ctr">
                <a:spcAft>
                  <a:spcPts val="600"/>
                </a:spcAft>
              </a:pPr>
              <a:r>
                <a:rPr lang="de-AT" sz="800" dirty="0">
                  <a:solidFill>
                    <a:schemeClr val="bg1"/>
                  </a:solidFill>
                </a:rPr>
                <a:t>SPV </a:t>
              </a:r>
            </a:p>
          </p:txBody>
        </p:sp>
        <p:sp>
          <p:nvSpPr>
            <p:cNvPr id="57" name="Textfeld 22">
              <a:extLst>
                <a:ext uri="{FF2B5EF4-FFF2-40B4-BE49-F238E27FC236}">
                  <a16:creationId xmlns:a16="http://schemas.microsoft.com/office/drawing/2014/main" id="{8EAFB425-974A-42D4-B99B-B358BBC8E528}"/>
                </a:ext>
              </a:extLst>
            </p:cNvPr>
            <p:cNvSpPr txBox="1"/>
            <p:nvPr/>
          </p:nvSpPr>
          <p:spPr>
            <a:xfrm>
              <a:off x="1588985" y="5179568"/>
              <a:ext cx="900000" cy="432000"/>
            </a:xfrm>
            <a:prstGeom prst="rect">
              <a:avLst/>
            </a:prstGeom>
            <a:solidFill>
              <a:srgbClr val="0091DA"/>
            </a:solidFill>
          </p:spPr>
          <p:txBody>
            <a:bodyPr wrap="square" lIns="54610" tIns="54610" rIns="54610" bIns="54610" rtlCol="0" anchor="ctr">
              <a:noAutofit/>
            </a:bodyPr>
            <a:lstStyle/>
            <a:p>
              <a:pPr algn="ctr">
                <a:spcAft>
                  <a:spcPts val="600"/>
                </a:spcAft>
              </a:pPr>
              <a:r>
                <a:rPr lang="de-AT" sz="800" dirty="0">
                  <a:solidFill>
                    <a:schemeClr val="bg1"/>
                  </a:solidFill>
                </a:rPr>
                <a:t>SPV </a:t>
              </a:r>
            </a:p>
          </p:txBody>
        </p:sp>
        <p:cxnSp>
          <p:nvCxnSpPr>
            <p:cNvPr id="59" name="Gerade Verbindung mit Pfeil 24">
              <a:extLst>
                <a:ext uri="{FF2B5EF4-FFF2-40B4-BE49-F238E27FC236}">
                  <a16:creationId xmlns:a16="http://schemas.microsoft.com/office/drawing/2014/main" id="{619B1B38-24E2-48FD-9D6C-48A63D764CA9}"/>
                </a:ext>
              </a:extLst>
            </p:cNvPr>
            <p:cNvCxnSpPr>
              <a:cxnSpLocks/>
              <a:stCxn id="40" idx="4"/>
              <a:endCxn id="57" idx="0"/>
            </p:cNvCxnSpPr>
            <p:nvPr/>
          </p:nvCxnSpPr>
          <p:spPr>
            <a:xfrm flipH="1">
              <a:off x="2038985" y="3851073"/>
              <a:ext cx="1291196" cy="1328495"/>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Gerade Verbindung mit Pfeil 24">
              <a:extLst>
                <a:ext uri="{FF2B5EF4-FFF2-40B4-BE49-F238E27FC236}">
                  <a16:creationId xmlns:a16="http://schemas.microsoft.com/office/drawing/2014/main" id="{098A3FDE-B7B0-4995-AE70-D8DDC6BE5656}"/>
                </a:ext>
              </a:extLst>
            </p:cNvPr>
            <p:cNvCxnSpPr>
              <a:cxnSpLocks/>
              <a:stCxn id="40" idx="4"/>
              <a:endCxn id="44" idx="0"/>
            </p:cNvCxnSpPr>
            <p:nvPr/>
          </p:nvCxnSpPr>
          <p:spPr>
            <a:xfrm>
              <a:off x="3330181" y="3851073"/>
              <a:ext cx="1230561" cy="133100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2" name="Picture 61">
              <a:extLst>
                <a:ext uri="{FF2B5EF4-FFF2-40B4-BE49-F238E27FC236}">
                  <a16:creationId xmlns:a16="http://schemas.microsoft.com/office/drawing/2014/main" id="{33921CE2-B65B-4A36-8CBE-06BA1CFC6800}"/>
                </a:ext>
              </a:extLst>
            </p:cNvPr>
            <p:cNvPicPr>
              <a:picLocks noChangeAspect="1"/>
            </p:cNvPicPr>
            <p:nvPr/>
          </p:nvPicPr>
          <p:blipFill>
            <a:blip r:embed="rId5"/>
            <a:stretch>
              <a:fillRect/>
            </a:stretch>
          </p:blipFill>
          <p:spPr>
            <a:xfrm>
              <a:off x="4919679" y="2850265"/>
              <a:ext cx="423548" cy="252000"/>
            </a:xfrm>
            <a:prstGeom prst="rect">
              <a:avLst/>
            </a:prstGeom>
            <a:ln>
              <a:solidFill>
                <a:srgbClr val="002060"/>
              </a:solidFill>
            </a:ln>
          </p:spPr>
        </p:pic>
        <p:sp>
          <p:nvSpPr>
            <p:cNvPr id="63" name="TextBox 62">
              <a:extLst>
                <a:ext uri="{FF2B5EF4-FFF2-40B4-BE49-F238E27FC236}">
                  <a16:creationId xmlns:a16="http://schemas.microsoft.com/office/drawing/2014/main" id="{3656CBA1-28B0-4EC7-8B2C-115E444EF015}"/>
                </a:ext>
              </a:extLst>
            </p:cNvPr>
            <p:cNvSpPr txBox="1"/>
            <p:nvPr/>
          </p:nvSpPr>
          <p:spPr>
            <a:xfrm>
              <a:off x="4723712" y="4478473"/>
              <a:ext cx="959400" cy="230832"/>
            </a:xfrm>
            <a:prstGeom prst="rect">
              <a:avLst/>
            </a:prstGeom>
            <a:noFill/>
          </p:spPr>
          <p:txBody>
            <a:bodyPr wrap="square" rtlCol="0">
              <a:spAutoFit/>
            </a:bodyPr>
            <a:lstStyle/>
            <a:p>
              <a:r>
                <a:rPr lang="cs-CZ" sz="900" dirty="0">
                  <a:solidFill>
                    <a:srgbClr val="002060"/>
                  </a:solidFill>
                </a:rPr>
                <a:t>zahraničí</a:t>
              </a:r>
            </a:p>
          </p:txBody>
        </p:sp>
        <p:sp>
          <p:nvSpPr>
            <p:cNvPr id="64" name="Textfeld 16">
              <a:extLst>
                <a:ext uri="{FF2B5EF4-FFF2-40B4-BE49-F238E27FC236}">
                  <a16:creationId xmlns:a16="http://schemas.microsoft.com/office/drawing/2014/main" id="{CD51330A-67A1-45AD-848F-5BB34BA20591}"/>
                </a:ext>
              </a:extLst>
            </p:cNvPr>
            <p:cNvSpPr txBox="1"/>
            <p:nvPr/>
          </p:nvSpPr>
          <p:spPr>
            <a:xfrm>
              <a:off x="2865354" y="1458012"/>
              <a:ext cx="900000" cy="432000"/>
            </a:xfrm>
            <a:prstGeom prst="rect">
              <a:avLst/>
            </a:prstGeom>
            <a:solidFill>
              <a:schemeClr val="accent4"/>
            </a:solidFill>
          </p:spPr>
          <p:txBody>
            <a:bodyPr wrap="square" lIns="54610" tIns="54610" rIns="54610" bIns="54610" rtlCol="0" anchor="ctr">
              <a:noAutofit/>
            </a:bodyPr>
            <a:lstStyle/>
            <a:p>
              <a:pPr algn="ctr">
                <a:spcAft>
                  <a:spcPts val="600"/>
                </a:spcAft>
              </a:pPr>
              <a:r>
                <a:rPr lang="cs-CZ" sz="800" dirty="0">
                  <a:solidFill>
                    <a:schemeClr val="bg1"/>
                  </a:solidFill>
                </a:rPr>
                <a:t>Obchodní korporace</a:t>
              </a:r>
              <a:endParaRPr lang="de-AT" sz="800" dirty="0">
                <a:solidFill>
                  <a:schemeClr val="bg1"/>
                </a:solidFill>
              </a:endParaRPr>
            </a:p>
          </p:txBody>
        </p:sp>
        <p:cxnSp>
          <p:nvCxnSpPr>
            <p:cNvPr id="65" name="Gerade Verbindung mit Pfeil 21">
              <a:extLst>
                <a:ext uri="{FF2B5EF4-FFF2-40B4-BE49-F238E27FC236}">
                  <a16:creationId xmlns:a16="http://schemas.microsoft.com/office/drawing/2014/main" id="{65EAD525-0DF1-42D7-80A1-4F89490E6A0C}"/>
                </a:ext>
              </a:extLst>
            </p:cNvPr>
            <p:cNvCxnSpPr>
              <a:cxnSpLocks/>
              <a:stCxn id="64" idx="2"/>
              <a:endCxn id="40" idx="0"/>
            </p:cNvCxnSpPr>
            <p:nvPr/>
          </p:nvCxnSpPr>
          <p:spPr>
            <a:xfrm>
              <a:off x="3315354" y="1890012"/>
              <a:ext cx="14827" cy="120594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6" name="Picture 2" descr="Nalezený obrázek pro lucemburská vlajka">
              <a:extLst>
                <a:ext uri="{FF2B5EF4-FFF2-40B4-BE49-F238E27FC236}">
                  <a16:creationId xmlns:a16="http://schemas.microsoft.com/office/drawing/2014/main" id="{9770140A-F1E9-4110-9EB7-D133389B59D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9679" y="3283923"/>
              <a:ext cx="398721" cy="25200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579A2641-C771-4776-8834-88E31DDA4CF3}"/>
                </a:ext>
              </a:extLst>
            </p:cNvPr>
            <p:cNvSpPr txBox="1"/>
            <p:nvPr/>
          </p:nvSpPr>
          <p:spPr>
            <a:xfrm>
              <a:off x="4949364" y="3611464"/>
              <a:ext cx="855594" cy="230832"/>
            </a:xfrm>
            <a:prstGeom prst="rect">
              <a:avLst/>
            </a:prstGeom>
            <a:noFill/>
          </p:spPr>
          <p:txBody>
            <a:bodyPr wrap="square" rtlCol="0">
              <a:spAutoFit/>
            </a:bodyPr>
            <a:lstStyle/>
            <a:p>
              <a:r>
                <a:rPr lang="cs-CZ" sz="900" dirty="0">
                  <a:solidFill>
                    <a:srgbClr val="002060"/>
                  </a:solidFill>
                </a:rPr>
                <a:t>…..</a:t>
              </a:r>
            </a:p>
          </p:txBody>
        </p:sp>
        <p:sp>
          <p:nvSpPr>
            <p:cNvPr id="68" name="TextBox 67">
              <a:extLst>
                <a:ext uri="{FF2B5EF4-FFF2-40B4-BE49-F238E27FC236}">
                  <a16:creationId xmlns:a16="http://schemas.microsoft.com/office/drawing/2014/main" id="{DF43A436-DE89-443A-8888-6EB2D5D0AEBD}"/>
                </a:ext>
              </a:extLst>
            </p:cNvPr>
            <p:cNvSpPr txBox="1"/>
            <p:nvPr/>
          </p:nvSpPr>
          <p:spPr>
            <a:xfrm>
              <a:off x="4840268" y="1788260"/>
              <a:ext cx="855594" cy="369332"/>
            </a:xfrm>
            <a:prstGeom prst="rect">
              <a:avLst/>
            </a:prstGeom>
            <a:noFill/>
          </p:spPr>
          <p:txBody>
            <a:bodyPr wrap="square" rtlCol="0">
              <a:spAutoFit/>
            </a:bodyPr>
            <a:lstStyle/>
            <a:p>
              <a:r>
                <a:rPr lang="cs-CZ" sz="900" dirty="0">
                  <a:solidFill>
                    <a:srgbClr val="002060"/>
                  </a:solidFill>
                </a:rPr>
                <a:t>Minoritní účasti &lt;10 </a:t>
              </a:r>
              <a:r>
                <a:rPr lang="en-US" sz="900" dirty="0">
                  <a:solidFill>
                    <a:srgbClr val="002060"/>
                  </a:solidFill>
                </a:rPr>
                <a:t>%</a:t>
              </a:r>
              <a:endParaRPr lang="cs-CZ" sz="900" dirty="0">
                <a:solidFill>
                  <a:srgbClr val="002060"/>
                </a:solidFill>
              </a:endParaRPr>
            </a:p>
          </p:txBody>
        </p:sp>
      </p:grpSp>
      <p:cxnSp>
        <p:nvCxnSpPr>
          <p:cNvPr id="69" name="Straight Arrow Connector 68">
            <a:extLst>
              <a:ext uri="{FF2B5EF4-FFF2-40B4-BE49-F238E27FC236}">
                <a16:creationId xmlns:a16="http://schemas.microsoft.com/office/drawing/2014/main" id="{8F77178D-8267-494E-86AC-5E1863AFA32D}"/>
              </a:ext>
            </a:extLst>
          </p:cNvPr>
          <p:cNvCxnSpPr>
            <a:cxnSpLocks/>
          </p:cNvCxnSpPr>
          <p:nvPr/>
        </p:nvCxnSpPr>
        <p:spPr>
          <a:xfrm flipV="1">
            <a:off x="1803633" y="3813034"/>
            <a:ext cx="1002398" cy="1086138"/>
          </a:xfrm>
          <a:prstGeom prst="straightConnector1">
            <a:avLst/>
          </a:prstGeom>
          <a:ln w="127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0" name="Text Placeholder 2">
            <a:extLst>
              <a:ext uri="{FF2B5EF4-FFF2-40B4-BE49-F238E27FC236}">
                <a16:creationId xmlns:a16="http://schemas.microsoft.com/office/drawing/2014/main" id="{95823A8F-3E1C-457B-9D73-A6A20CB21660}"/>
              </a:ext>
            </a:extLst>
          </p:cNvPr>
          <p:cNvSpPr txBox="1">
            <a:spLocks/>
          </p:cNvSpPr>
          <p:nvPr/>
        </p:nvSpPr>
        <p:spPr>
          <a:xfrm>
            <a:off x="6301740" y="1311156"/>
            <a:ext cx="4876158" cy="43906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buFont typeface="Arial" panose="020B0604020202020204" pitchFamily="34" charset="0"/>
              <a:buNone/>
            </a:pPr>
            <a:r>
              <a:rPr lang="cs-CZ" altLang="cs-CZ" sz="2000" dirty="0">
                <a:latin typeface="Arial Black" panose="020B0A04020102020204" pitchFamily="34" charset="0"/>
              </a:rPr>
              <a:t>ÚROKY</a:t>
            </a:r>
          </a:p>
        </p:txBody>
      </p:sp>
    </p:spTree>
    <p:extLst>
      <p:ext uri="{BB962C8B-B14F-4D97-AF65-F5344CB8AC3E}">
        <p14:creationId xmlns:p14="http://schemas.microsoft.com/office/powerpoint/2010/main" val="128610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69"/>
                                        </p:tgtEl>
                                        <p:attrNameLst>
                                          <p:attrName>style.visibility</p:attrName>
                                        </p:attrNameLst>
                                      </p:cBhvr>
                                      <p:to>
                                        <p:strVal val="visible"/>
                                      </p:to>
                                    </p:set>
                                    <p:animEffect transition="in" filter="wipe(down)">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Koncept daňové transparentnosti – PŘÍKLAD 3</a:t>
            </a:r>
            <a:br>
              <a:rPr lang="cs-CZ" dirty="0"/>
            </a:br>
            <a:br>
              <a:rPr lang="cs-CZ" dirty="0"/>
            </a:br>
            <a:br>
              <a:rPr lang="cs-CZ" dirty="0"/>
            </a:br>
            <a:r>
              <a:rPr lang="cs-CZ" dirty="0"/>
              <a:t> </a:t>
            </a:r>
          </a:p>
        </p:txBody>
      </p:sp>
      <p:sp>
        <p:nvSpPr>
          <p:cNvPr id="3" name="Text Placeholder 2"/>
          <p:cNvSpPr>
            <a:spLocks noGrp="1"/>
          </p:cNvSpPr>
          <p:nvPr>
            <p:ph type="body" sz="quarter" idx="4294967295"/>
          </p:nvPr>
        </p:nvSpPr>
        <p:spPr>
          <a:xfrm>
            <a:off x="6297949" y="1769171"/>
            <a:ext cx="4750648" cy="4107754"/>
          </a:xfrm>
        </p:spPr>
        <p:txBody>
          <a:bodyPr/>
          <a:lstStyle/>
          <a:p>
            <a:pPr marL="0" lvl="3" indent="0">
              <a:buNone/>
            </a:pPr>
            <a:r>
              <a:rPr lang="cs-CZ" altLang="cs-CZ" b="1" dirty="0"/>
              <a:t>Uplatnění daňové transparence</a:t>
            </a:r>
          </a:p>
          <a:p>
            <a:pPr marL="285750" lvl="3" indent="-285750">
              <a:buFont typeface="Wingdings" panose="05000000000000000000" pitchFamily="2" charset="2"/>
              <a:buChar char="§"/>
            </a:pPr>
            <a:r>
              <a:rPr lang="cs-CZ" altLang="cs-CZ" dirty="0"/>
              <a:t>Fond: zdanění zahraničních dividend v SZD – 15% sazba daně</a:t>
            </a:r>
          </a:p>
          <a:p>
            <a:pPr marL="248400" lvl="4" indent="0">
              <a:buNone/>
            </a:pPr>
            <a:endParaRPr lang="cs-CZ" altLang="cs-CZ" dirty="0"/>
          </a:p>
          <a:p>
            <a:pPr marL="0" lvl="3" indent="0">
              <a:buNone/>
            </a:pPr>
            <a:r>
              <a:rPr lang="cs-CZ" altLang="cs-CZ" b="1" dirty="0"/>
              <a:t>Neuplatnění daňové transparence </a:t>
            </a:r>
          </a:p>
          <a:p>
            <a:pPr marL="285750" lvl="3" indent="-285750">
              <a:buFont typeface="Wingdings" panose="05000000000000000000" pitchFamily="2" charset="2"/>
              <a:buChar char="§"/>
            </a:pPr>
            <a:r>
              <a:rPr lang="cs-CZ" altLang="cs-CZ" dirty="0"/>
              <a:t>Až při distribuci podílu na zisku z DTE</a:t>
            </a:r>
          </a:p>
          <a:p>
            <a:pPr marL="285750" lvl="3" indent="-285750">
              <a:buFont typeface="Wingdings" panose="05000000000000000000" pitchFamily="2" charset="2"/>
              <a:buChar char="§"/>
            </a:pPr>
            <a:r>
              <a:rPr lang="cs-CZ" altLang="cs-CZ" dirty="0"/>
              <a:t>Fond: zdanění v samostatném základu daně – 15% sazba daně</a:t>
            </a:r>
          </a:p>
          <a:p>
            <a:pPr marL="285750" lvl="3" indent="-285750">
              <a:buFont typeface="Wingdings" panose="05000000000000000000" pitchFamily="2" charset="2"/>
              <a:buChar char="§"/>
            </a:pPr>
            <a:endParaRPr lang="cs-CZ" altLang="cs-CZ" dirty="0"/>
          </a:p>
          <a:p>
            <a:pPr marL="0" lvl="3" indent="0">
              <a:buNone/>
            </a:pPr>
            <a:r>
              <a:rPr lang="cs-CZ" altLang="cs-CZ" dirty="0"/>
              <a:t>V obou variantách se ale může lišit zdaňovací období, ve kterém budou podíly na zisku zdaněny</a:t>
            </a:r>
          </a:p>
        </p:txBody>
      </p:sp>
      <p:grpSp>
        <p:nvGrpSpPr>
          <p:cNvPr id="39" name="Group 38">
            <a:extLst>
              <a:ext uri="{FF2B5EF4-FFF2-40B4-BE49-F238E27FC236}">
                <a16:creationId xmlns:a16="http://schemas.microsoft.com/office/drawing/2014/main" id="{192C2ED1-EDCD-4A46-B84D-FFA809710157}"/>
              </a:ext>
            </a:extLst>
          </p:cNvPr>
          <p:cNvGrpSpPr/>
          <p:nvPr/>
        </p:nvGrpSpPr>
        <p:grpSpPr>
          <a:xfrm>
            <a:off x="1056323" y="1404265"/>
            <a:ext cx="4728619" cy="4387925"/>
            <a:chOff x="1076339" y="1442304"/>
            <a:chExt cx="4728619" cy="4387925"/>
          </a:xfrm>
        </p:grpSpPr>
        <p:cxnSp>
          <p:nvCxnSpPr>
            <p:cNvPr id="40" name="Gerader Verbinder 8">
              <a:extLst>
                <a:ext uri="{FF2B5EF4-FFF2-40B4-BE49-F238E27FC236}">
                  <a16:creationId xmlns:a16="http://schemas.microsoft.com/office/drawing/2014/main" id="{1D194061-8F9A-4CAA-B9B7-A1D02C9314A6}"/>
                </a:ext>
              </a:extLst>
            </p:cNvPr>
            <p:cNvCxnSpPr>
              <a:cxnSpLocks/>
            </p:cNvCxnSpPr>
            <p:nvPr/>
          </p:nvCxnSpPr>
          <p:spPr>
            <a:xfrm>
              <a:off x="1076339" y="4426958"/>
              <a:ext cx="4359715" cy="8264"/>
            </a:xfrm>
            <a:prstGeom prst="line">
              <a:avLst/>
            </a:prstGeom>
            <a:ln w="19050">
              <a:solidFill>
                <a:srgbClr val="FFC000"/>
              </a:solidFill>
              <a:prstDash val="dashDot"/>
            </a:ln>
          </p:spPr>
          <p:style>
            <a:lnRef idx="1">
              <a:schemeClr val="accent1"/>
            </a:lnRef>
            <a:fillRef idx="0">
              <a:schemeClr val="accent1"/>
            </a:fillRef>
            <a:effectRef idx="0">
              <a:schemeClr val="accent1"/>
            </a:effectRef>
            <a:fontRef idx="minor">
              <a:schemeClr val="tx1"/>
            </a:fontRef>
          </p:style>
        </p:cxnSp>
        <p:sp>
          <p:nvSpPr>
            <p:cNvPr id="41" name="Ellipse 10">
              <a:extLst>
                <a:ext uri="{FF2B5EF4-FFF2-40B4-BE49-F238E27FC236}">
                  <a16:creationId xmlns:a16="http://schemas.microsoft.com/office/drawing/2014/main" id="{4DB38818-15F9-48A1-875C-1C7793F65BE8}"/>
                </a:ext>
              </a:extLst>
            </p:cNvPr>
            <p:cNvSpPr/>
            <p:nvPr/>
          </p:nvSpPr>
          <p:spPr>
            <a:xfrm>
              <a:off x="2688334" y="3095953"/>
              <a:ext cx="1283693" cy="755120"/>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e-AT" sz="1000" dirty="0" err="1">
                <a:solidFill>
                  <a:schemeClr val="bg1"/>
                </a:solidFill>
              </a:endParaRPr>
            </a:p>
          </p:txBody>
        </p:sp>
        <p:sp>
          <p:nvSpPr>
            <p:cNvPr id="42" name="Textfeld 11">
              <a:extLst>
                <a:ext uri="{FF2B5EF4-FFF2-40B4-BE49-F238E27FC236}">
                  <a16:creationId xmlns:a16="http://schemas.microsoft.com/office/drawing/2014/main" id="{3C52B963-E262-4167-8870-489626B611DF}"/>
                </a:ext>
              </a:extLst>
            </p:cNvPr>
            <p:cNvSpPr txBox="1"/>
            <p:nvPr/>
          </p:nvSpPr>
          <p:spPr>
            <a:xfrm>
              <a:off x="2826047" y="3162511"/>
              <a:ext cx="1041470" cy="632405"/>
            </a:xfrm>
            <a:prstGeom prst="rect">
              <a:avLst/>
            </a:prstGeom>
            <a:noFill/>
          </p:spPr>
          <p:txBody>
            <a:bodyPr wrap="square" lIns="54610" tIns="54610" rIns="54610" bIns="54610" rtlCol="0" anchor="ctr">
              <a:noAutofit/>
            </a:bodyPr>
            <a:lstStyle/>
            <a:p>
              <a:pPr algn="ctr">
                <a:spcAft>
                  <a:spcPts val="600"/>
                </a:spcAft>
              </a:pPr>
              <a:r>
                <a:rPr lang="cs-CZ" sz="1100" b="1" dirty="0">
                  <a:solidFill>
                    <a:schemeClr val="bg1"/>
                  </a:solidFill>
                </a:rPr>
                <a:t>zahraniční DTE</a:t>
              </a:r>
              <a:endParaRPr lang="de-AT" sz="1100" b="1" dirty="0">
                <a:solidFill>
                  <a:schemeClr val="bg1"/>
                </a:solidFill>
              </a:endParaRPr>
            </a:p>
          </p:txBody>
        </p:sp>
        <p:sp>
          <p:nvSpPr>
            <p:cNvPr id="44" name="Textfeld 16">
              <a:extLst>
                <a:ext uri="{FF2B5EF4-FFF2-40B4-BE49-F238E27FC236}">
                  <a16:creationId xmlns:a16="http://schemas.microsoft.com/office/drawing/2014/main" id="{FD7BB143-A353-47EF-AC91-6FE1EC2B078E}"/>
                </a:ext>
              </a:extLst>
            </p:cNvPr>
            <p:cNvSpPr txBox="1"/>
            <p:nvPr/>
          </p:nvSpPr>
          <p:spPr>
            <a:xfrm>
              <a:off x="1588985" y="1455016"/>
              <a:ext cx="900000" cy="432000"/>
            </a:xfrm>
            <a:prstGeom prst="rect">
              <a:avLst/>
            </a:prstGeom>
            <a:solidFill>
              <a:srgbClr val="470A68"/>
            </a:solidFill>
          </p:spPr>
          <p:txBody>
            <a:bodyPr wrap="square" lIns="54610" tIns="54610" rIns="54610" bIns="54610" rtlCol="0" anchor="ctr">
              <a:noAutofit/>
            </a:bodyPr>
            <a:lstStyle/>
            <a:p>
              <a:pPr algn="ctr">
                <a:spcAft>
                  <a:spcPts val="600"/>
                </a:spcAft>
              </a:pPr>
              <a:r>
                <a:rPr lang="cs-CZ" sz="800" dirty="0">
                  <a:solidFill>
                    <a:schemeClr val="bg1"/>
                  </a:solidFill>
                </a:rPr>
                <a:t>FOND</a:t>
              </a:r>
              <a:endParaRPr lang="de-AT" sz="800" dirty="0">
                <a:solidFill>
                  <a:schemeClr val="bg1"/>
                </a:solidFill>
              </a:endParaRPr>
            </a:p>
          </p:txBody>
        </p:sp>
        <p:cxnSp>
          <p:nvCxnSpPr>
            <p:cNvPr id="45" name="Gerade Verbindung mit Pfeil 21">
              <a:extLst>
                <a:ext uri="{FF2B5EF4-FFF2-40B4-BE49-F238E27FC236}">
                  <a16:creationId xmlns:a16="http://schemas.microsoft.com/office/drawing/2014/main" id="{E6460C29-958B-4FA5-BFCF-742288993D34}"/>
                </a:ext>
              </a:extLst>
            </p:cNvPr>
            <p:cNvCxnSpPr>
              <a:cxnSpLocks/>
              <a:stCxn id="44" idx="2"/>
            </p:cNvCxnSpPr>
            <p:nvPr/>
          </p:nvCxnSpPr>
          <p:spPr>
            <a:xfrm>
              <a:off x="2038985" y="1887016"/>
              <a:ext cx="1024073" cy="1268612"/>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Textfeld 22">
              <a:extLst>
                <a:ext uri="{FF2B5EF4-FFF2-40B4-BE49-F238E27FC236}">
                  <a16:creationId xmlns:a16="http://schemas.microsoft.com/office/drawing/2014/main" id="{2EC855BA-0558-49C6-AFD8-04D8F3AE00FA}"/>
                </a:ext>
              </a:extLst>
            </p:cNvPr>
            <p:cNvSpPr txBox="1"/>
            <p:nvPr/>
          </p:nvSpPr>
          <p:spPr>
            <a:xfrm>
              <a:off x="4110742" y="5182077"/>
              <a:ext cx="900000" cy="432000"/>
            </a:xfrm>
            <a:prstGeom prst="rect">
              <a:avLst/>
            </a:prstGeom>
            <a:solidFill>
              <a:srgbClr val="0091DA"/>
            </a:solidFill>
          </p:spPr>
          <p:txBody>
            <a:bodyPr wrap="square" lIns="54610" tIns="54610" rIns="54610" bIns="54610" rtlCol="0" anchor="ctr">
              <a:noAutofit/>
            </a:bodyPr>
            <a:lstStyle/>
            <a:p>
              <a:pPr algn="ctr">
                <a:spcAft>
                  <a:spcPts val="600"/>
                </a:spcAft>
              </a:pPr>
              <a:r>
                <a:rPr lang="de-AT" sz="800" dirty="0">
                  <a:solidFill>
                    <a:schemeClr val="bg1"/>
                  </a:solidFill>
                </a:rPr>
                <a:t>SPV </a:t>
              </a:r>
            </a:p>
          </p:txBody>
        </p:sp>
        <p:cxnSp>
          <p:nvCxnSpPr>
            <p:cNvPr id="47" name="Gerade Verbindung mit Pfeil 24">
              <a:extLst>
                <a:ext uri="{FF2B5EF4-FFF2-40B4-BE49-F238E27FC236}">
                  <a16:creationId xmlns:a16="http://schemas.microsoft.com/office/drawing/2014/main" id="{79A45629-0785-4B7E-B595-1CDD4A08E4D7}"/>
                </a:ext>
              </a:extLst>
            </p:cNvPr>
            <p:cNvCxnSpPr>
              <a:cxnSpLocks/>
              <a:stCxn id="41" idx="4"/>
              <a:endCxn id="56" idx="0"/>
            </p:cNvCxnSpPr>
            <p:nvPr/>
          </p:nvCxnSpPr>
          <p:spPr>
            <a:xfrm>
              <a:off x="3330181" y="3851073"/>
              <a:ext cx="16601" cy="1328495"/>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Textfeld 30">
              <a:extLst>
                <a:ext uri="{FF2B5EF4-FFF2-40B4-BE49-F238E27FC236}">
                  <a16:creationId xmlns:a16="http://schemas.microsoft.com/office/drawing/2014/main" id="{34ECAA27-5B72-41E4-B44F-00BDC085AFAF}"/>
                </a:ext>
              </a:extLst>
            </p:cNvPr>
            <p:cNvSpPr txBox="1"/>
            <p:nvPr/>
          </p:nvSpPr>
          <p:spPr>
            <a:xfrm>
              <a:off x="1163419" y="1443664"/>
              <a:ext cx="181914" cy="886087"/>
            </a:xfrm>
            <a:prstGeom prst="rect">
              <a:avLst/>
            </a:prstGeom>
            <a:solidFill>
              <a:srgbClr val="00338D"/>
            </a:solidFill>
          </p:spPr>
          <p:txBody>
            <a:bodyPr vert="vert270" wrap="square" lIns="54610" tIns="54610" rIns="54610" bIns="54610" rtlCol="0" anchor="ctr">
              <a:noAutofit/>
            </a:bodyPr>
            <a:lstStyle/>
            <a:p>
              <a:pPr algn="ctr">
                <a:spcAft>
                  <a:spcPts val="600"/>
                </a:spcAft>
              </a:pPr>
              <a:r>
                <a:rPr lang="en-US" sz="900" dirty="0" err="1">
                  <a:solidFill>
                    <a:schemeClr val="bg1"/>
                  </a:solidFill>
                </a:rPr>
                <a:t>Investo</a:t>
              </a:r>
              <a:r>
                <a:rPr lang="cs-CZ" sz="900" dirty="0" err="1">
                  <a:solidFill>
                    <a:schemeClr val="bg1"/>
                  </a:solidFill>
                </a:rPr>
                <a:t>ři</a:t>
              </a:r>
              <a:endParaRPr lang="en-US" sz="900" dirty="0">
                <a:solidFill>
                  <a:schemeClr val="bg1"/>
                </a:solidFill>
              </a:endParaRPr>
            </a:p>
          </p:txBody>
        </p:sp>
        <p:sp>
          <p:nvSpPr>
            <p:cNvPr id="49" name="Textfeld 31">
              <a:extLst>
                <a:ext uri="{FF2B5EF4-FFF2-40B4-BE49-F238E27FC236}">
                  <a16:creationId xmlns:a16="http://schemas.microsoft.com/office/drawing/2014/main" id="{A63A592B-4564-45DB-8247-7BD9ED401450}"/>
                </a:ext>
              </a:extLst>
            </p:cNvPr>
            <p:cNvSpPr txBox="1"/>
            <p:nvPr/>
          </p:nvSpPr>
          <p:spPr>
            <a:xfrm>
              <a:off x="1163419" y="2651373"/>
              <a:ext cx="173270" cy="1624090"/>
            </a:xfrm>
            <a:prstGeom prst="rect">
              <a:avLst/>
            </a:prstGeom>
            <a:solidFill>
              <a:srgbClr val="00338D"/>
            </a:solidFill>
          </p:spPr>
          <p:txBody>
            <a:bodyPr vert="vert270" wrap="square" lIns="54610" tIns="54610" rIns="54610" bIns="54610" rtlCol="0" anchor="ctr">
              <a:noAutofit/>
            </a:bodyPr>
            <a:lstStyle/>
            <a:p>
              <a:pPr algn="ctr">
                <a:spcAft>
                  <a:spcPts val="600"/>
                </a:spcAft>
              </a:pPr>
              <a:endParaRPr lang="en-US" sz="800" dirty="0">
                <a:solidFill>
                  <a:schemeClr val="bg1"/>
                </a:solidFill>
              </a:endParaRPr>
            </a:p>
          </p:txBody>
        </p:sp>
        <p:sp>
          <p:nvSpPr>
            <p:cNvPr id="50" name="Textfeld 32">
              <a:extLst>
                <a:ext uri="{FF2B5EF4-FFF2-40B4-BE49-F238E27FC236}">
                  <a16:creationId xmlns:a16="http://schemas.microsoft.com/office/drawing/2014/main" id="{A7E23782-5D73-459C-83FC-320A8AB740D4}"/>
                </a:ext>
              </a:extLst>
            </p:cNvPr>
            <p:cNvSpPr txBox="1"/>
            <p:nvPr/>
          </p:nvSpPr>
          <p:spPr>
            <a:xfrm>
              <a:off x="1163419" y="4586717"/>
              <a:ext cx="173270" cy="1243512"/>
            </a:xfrm>
            <a:prstGeom prst="rect">
              <a:avLst/>
            </a:prstGeom>
            <a:solidFill>
              <a:srgbClr val="00338D"/>
            </a:solidFill>
          </p:spPr>
          <p:txBody>
            <a:bodyPr vert="vert270" wrap="square" lIns="54610" tIns="54610" rIns="54610" bIns="54610" rtlCol="0" anchor="ctr">
              <a:noAutofit/>
            </a:bodyPr>
            <a:lstStyle/>
            <a:p>
              <a:pPr algn="ctr">
                <a:spcAft>
                  <a:spcPts val="600"/>
                </a:spcAft>
              </a:pPr>
              <a:r>
                <a:rPr lang="cs-CZ" sz="900" dirty="0">
                  <a:solidFill>
                    <a:schemeClr val="bg1"/>
                  </a:solidFill>
                </a:rPr>
                <a:t>Investice DTE</a:t>
              </a:r>
              <a:endParaRPr lang="en-US" sz="900" dirty="0">
                <a:solidFill>
                  <a:schemeClr val="bg1"/>
                </a:solidFill>
              </a:endParaRPr>
            </a:p>
          </p:txBody>
        </p:sp>
        <p:cxnSp>
          <p:nvCxnSpPr>
            <p:cNvPr id="51" name="Gerader Verbinder 34">
              <a:extLst>
                <a:ext uri="{FF2B5EF4-FFF2-40B4-BE49-F238E27FC236}">
                  <a16:creationId xmlns:a16="http://schemas.microsoft.com/office/drawing/2014/main" id="{398E6FD3-98C9-40A2-9618-0EA132868414}"/>
                </a:ext>
              </a:extLst>
            </p:cNvPr>
            <p:cNvCxnSpPr>
              <a:cxnSpLocks/>
            </p:cNvCxnSpPr>
            <p:nvPr/>
          </p:nvCxnSpPr>
          <p:spPr>
            <a:xfrm flipV="1">
              <a:off x="1116707" y="2480929"/>
              <a:ext cx="4278980" cy="18950"/>
            </a:xfrm>
            <a:prstGeom prst="line">
              <a:avLst/>
            </a:prstGeom>
            <a:ln w="19050">
              <a:solidFill>
                <a:srgbClr val="FFC000"/>
              </a:solidFill>
              <a:prstDash val="dashDot"/>
            </a:ln>
          </p:spPr>
          <p:style>
            <a:lnRef idx="1">
              <a:schemeClr val="accent1"/>
            </a:lnRef>
            <a:fillRef idx="0">
              <a:schemeClr val="accent1"/>
            </a:fillRef>
            <a:effectRef idx="0">
              <a:schemeClr val="accent1"/>
            </a:effectRef>
            <a:fontRef idx="minor">
              <a:schemeClr val="tx1"/>
            </a:fontRef>
          </p:style>
        </p:cxnSp>
        <p:pic>
          <p:nvPicPr>
            <p:cNvPr id="53" name="Picture 22">
              <a:extLst>
                <a:ext uri="{FF2B5EF4-FFF2-40B4-BE49-F238E27FC236}">
                  <a16:creationId xmlns:a16="http://schemas.microsoft.com/office/drawing/2014/main" id="{FD389649-2393-4585-9188-4BE227C894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9388" y="1460513"/>
              <a:ext cx="378092" cy="2520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54" name="Graphic 53" descr="Group of men outline">
              <a:extLst>
                <a:ext uri="{FF2B5EF4-FFF2-40B4-BE49-F238E27FC236}">
                  <a16:creationId xmlns:a16="http://schemas.microsoft.com/office/drawing/2014/main" id="{B8EA4627-F983-4A55-A0AB-C49964711A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0742" y="1442304"/>
              <a:ext cx="497279" cy="493725"/>
            </a:xfrm>
            <a:prstGeom prst="rect">
              <a:avLst/>
            </a:prstGeom>
          </p:spPr>
        </p:pic>
        <p:cxnSp>
          <p:nvCxnSpPr>
            <p:cNvPr id="55" name="Gerade Verbindung mit Pfeil 21">
              <a:extLst>
                <a:ext uri="{FF2B5EF4-FFF2-40B4-BE49-F238E27FC236}">
                  <a16:creationId xmlns:a16="http://schemas.microsoft.com/office/drawing/2014/main" id="{BD5426E6-178A-451F-B47A-E51EB88AC5B0}"/>
                </a:ext>
              </a:extLst>
            </p:cNvPr>
            <p:cNvCxnSpPr>
              <a:cxnSpLocks/>
              <a:stCxn id="54" idx="2"/>
            </p:cNvCxnSpPr>
            <p:nvPr/>
          </p:nvCxnSpPr>
          <p:spPr>
            <a:xfrm flipH="1">
              <a:off x="3610329" y="1936030"/>
              <a:ext cx="749052" cy="118323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Textfeld 22">
              <a:extLst>
                <a:ext uri="{FF2B5EF4-FFF2-40B4-BE49-F238E27FC236}">
                  <a16:creationId xmlns:a16="http://schemas.microsoft.com/office/drawing/2014/main" id="{5C1EB823-977E-4017-AF9D-2453ADBB24AF}"/>
                </a:ext>
              </a:extLst>
            </p:cNvPr>
            <p:cNvSpPr txBox="1"/>
            <p:nvPr/>
          </p:nvSpPr>
          <p:spPr>
            <a:xfrm>
              <a:off x="2896782" y="5179568"/>
              <a:ext cx="900000" cy="432000"/>
            </a:xfrm>
            <a:prstGeom prst="rect">
              <a:avLst/>
            </a:prstGeom>
            <a:solidFill>
              <a:srgbClr val="0091DA"/>
            </a:solidFill>
          </p:spPr>
          <p:txBody>
            <a:bodyPr wrap="square" lIns="54610" tIns="54610" rIns="54610" bIns="54610" rtlCol="0" anchor="ctr">
              <a:noAutofit/>
            </a:bodyPr>
            <a:lstStyle/>
            <a:p>
              <a:pPr algn="ctr">
                <a:spcAft>
                  <a:spcPts val="600"/>
                </a:spcAft>
              </a:pPr>
              <a:r>
                <a:rPr lang="de-AT" sz="800" dirty="0">
                  <a:solidFill>
                    <a:schemeClr val="bg1"/>
                  </a:solidFill>
                </a:rPr>
                <a:t>SPV </a:t>
              </a:r>
            </a:p>
          </p:txBody>
        </p:sp>
        <p:sp>
          <p:nvSpPr>
            <p:cNvPr id="57" name="Textfeld 22">
              <a:extLst>
                <a:ext uri="{FF2B5EF4-FFF2-40B4-BE49-F238E27FC236}">
                  <a16:creationId xmlns:a16="http://schemas.microsoft.com/office/drawing/2014/main" id="{C0EB09B9-93EB-4034-B728-975AC98DE63E}"/>
                </a:ext>
              </a:extLst>
            </p:cNvPr>
            <p:cNvSpPr txBox="1"/>
            <p:nvPr/>
          </p:nvSpPr>
          <p:spPr>
            <a:xfrm>
              <a:off x="1588985" y="5179568"/>
              <a:ext cx="900000" cy="432000"/>
            </a:xfrm>
            <a:prstGeom prst="rect">
              <a:avLst/>
            </a:prstGeom>
            <a:solidFill>
              <a:srgbClr val="0091DA"/>
            </a:solidFill>
          </p:spPr>
          <p:txBody>
            <a:bodyPr wrap="square" lIns="54610" tIns="54610" rIns="54610" bIns="54610" rtlCol="0" anchor="ctr">
              <a:noAutofit/>
            </a:bodyPr>
            <a:lstStyle/>
            <a:p>
              <a:pPr algn="ctr">
                <a:spcAft>
                  <a:spcPts val="600"/>
                </a:spcAft>
              </a:pPr>
              <a:r>
                <a:rPr lang="de-AT" sz="800" dirty="0">
                  <a:solidFill>
                    <a:schemeClr val="bg1"/>
                  </a:solidFill>
                </a:rPr>
                <a:t>SPV </a:t>
              </a:r>
            </a:p>
          </p:txBody>
        </p:sp>
        <p:cxnSp>
          <p:nvCxnSpPr>
            <p:cNvPr id="59" name="Gerade Verbindung mit Pfeil 24">
              <a:extLst>
                <a:ext uri="{FF2B5EF4-FFF2-40B4-BE49-F238E27FC236}">
                  <a16:creationId xmlns:a16="http://schemas.microsoft.com/office/drawing/2014/main" id="{F2B0A39E-2B7A-4567-96E4-6B6084ACDF17}"/>
                </a:ext>
              </a:extLst>
            </p:cNvPr>
            <p:cNvCxnSpPr>
              <a:cxnSpLocks/>
              <a:stCxn id="41" idx="4"/>
              <a:endCxn id="57" idx="0"/>
            </p:cNvCxnSpPr>
            <p:nvPr/>
          </p:nvCxnSpPr>
          <p:spPr>
            <a:xfrm flipH="1">
              <a:off x="2038985" y="3851073"/>
              <a:ext cx="1291196" cy="1328495"/>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Gerade Verbindung mit Pfeil 24">
              <a:extLst>
                <a:ext uri="{FF2B5EF4-FFF2-40B4-BE49-F238E27FC236}">
                  <a16:creationId xmlns:a16="http://schemas.microsoft.com/office/drawing/2014/main" id="{D88EB938-8DA5-4F5E-A7FD-4E09245CD3B4}"/>
                </a:ext>
              </a:extLst>
            </p:cNvPr>
            <p:cNvCxnSpPr>
              <a:cxnSpLocks/>
              <a:stCxn id="41" idx="4"/>
              <a:endCxn id="46" idx="0"/>
            </p:cNvCxnSpPr>
            <p:nvPr/>
          </p:nvCxnSpPr>
          <p:spPr>
            <a:xfrm>
              <a:off x="3330181" y="3851073"/>
              <a:ext cx="1230561" cy="133100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0D918403-3FD8-4F15-8935-BB9244AC5A7C}"/>
                </a:ext>
              </a:extLst>
            </p:cNvPr>
            <p:cNvPicPr>
              <a:picLocks noChangeAspect="1"/>
            </p:cNvPicPr>
            <p:nvPr/>
          </p:nvPicPr>
          <p:blipFill>
            <a:blip r:embed="rId5"/>
            <a:stretch>
              <a:fillRect/>
            </a:stretch>
          </p:blipFill>
          <p:spPr>
            <a:xfrm>
              <a:off x="4919679" y="2850265"/>
              <a:ext cx="423548" cy="252000"/>
            </a:xfrm>
            <a:prstGeom prst="rect">
              <a:avLst/>
            </a:prstGeom>
            <a:ln>
              <a:solidFill>
                <a:srgbClr val="002060"/>
              </a:solidFill>
            </a:ln>
          </p:spPr>
        </p:pic>
        <p:sp>
          <p:nvSpPr>
            <p:cNvPr id="62" name="TextBox 61">
              <a:extLst>
                <a:ext uri="{FF2B5EF4-FFF2-40B4-BE49-F238E27FC236}">
                  <a16:creationId xmlns:a16="http://schemas.microsoft.com/office/drawing/2014/main" id="{1ADCDD73-9157-403A-BED3-6724D97EEB9C}"/>
                </a:ext>
              </a:extLst>
            </p:cNvPr>
            <p:cNvSpPr txBox="1"/>
            <p:nvPr/>
          </p:nvSpPr>
          <p:spPr>
            <a:xfrm>
              <a:off x="4723712" y="4478473"/>
              <a:ext cx="959400" cy="230832"/>
            </a:xfrm>
            <a:prstGeom prst="rect">
              <a:avLst/>
            </a:prstGeom>
            <a:noFill/>
          </p:spPr>
          <p:txBody>
            <a:bodyPr wrap="square" rtlCol="0">
              <a:spAutoFit/>
            </a:bodyPr>
            <a:lstStyle/>
            <a:p>
              <a:r>
                <a:rPr lang="cs-CZ" sz="900" dirty="0">
                  <a:solidFill>
                    <a:srgbClr val="002060"/>
                  </a:solidFill>
                </a:rPr>
                <a:t>zahraničí</a:t>
              </a:r>
            </a:p>
          </p:txBody>
        </p:sp>
        <p:sp>
          <p:nvSpPr>
            <p:cNvPr id="63" name="Textfeld 16">
              <a:extLst>
                <a:ext uri="{FF2B5EF4-FFF2-40B4-BE49-F238E27FC236}">
                  <a16:creationId xmlns:a16="http://schemas.microsoft.com/office/drawing/2014/main" id="{B3024D45-3A8F-4A74-BB5E-5852AD2B6EE4}"/>
                </a:ext>
              </a:extLst>
            </p:cNvPr>
            <p:cNvSpPr txBox="1"/>
            <p:nvPr/>
          </p:nvSpPr>
          <p:spPr>
            <a:xfrm>
              <a:off x="2865354" y="1458012"/>
              <a:ext cx="900000" cy="432000"/>
            </a:xfrm>
            <a:prstGeom prst="rect">
              <a:avLst/>
            </a:prstGeom>
            <a:solidFill>
              <a:schemeClr val="accent4"/>
            </a:solidFill>
          </p:spPr>
          <p:txBody>
            <a:bodyPr wrap="square" lIns="54610" tIns="54610" rIns="54610" bIns="54610" rtlCol="0" anchor="ctr">
              <a:noAutofit/>
            </a:bodyPr>
            <a:lstStyle/>
            <a:p>
              <a:pPr algn="ctr">
                <a:spcAft>
                  <a:spcPts val="600"/>
                </a:spcAft>
              </a:pPr>
              <a:r>
                <a:rPr lang="cs-CZ" sz="800" dirty="0">
                  <a:solidFill>
                    <a:schemeClr val="bg1"/>
                  </a:solidFill>
                </a:rPr>
                <a:t>Obchodní korporace</a:t>
              </a:r>
              <a:endParaRPr lang="de-AT" sz="800" dirty="0">
                <a:solidFill>
                  <a:schemeClr val="bg1"/>
                </a:solidFill>
              </a:endParaRPr>
            </a:p>
          </p:txBody>
        </p:sp>
        <p:cxnSp>
          <p:nvCxnSpPr>
            <p:cNvPr id="64" name="Gerade Verbindung mit Pfeil 21">
              <a:extLst>
                <a:ext uri="{FF2B5EF4-FFF2-40B4-BE49-F238E27FC236}">
                  <a16:creationId xmlns:a16="http://schemas.microsoft.com/office/drawing/2014/main" id="{D523DBB0-9D7C-472B-AB9B-B7AA15633B58}"/>
                </a:ext>
              </a:extLst>
            </p:cNvPr>
            <p:cNvCxnSpPr>
              <a:cxnSpLocks/>
              <a:stCxn id="63" idx="2"/>
              <a:endCxn id="41" idx="0"/>
            </p:cNvCxnSpPr>
            <p:nvPr/>
          </p:nvCxnSpPr>
          <p:spPr>
            <a:xfrm>
              <a:off x="3315354" y="1890012"/>
              <a:ext cx="14827" cy="120594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5" name="Picture 2" descr="Nalezený obrázek pro lucemburská vlajka">
              <a:extLst>
                <a:ext uri="{FF2B5EF4-FFF2-40B4-BE49-F238E27FC236}">
                  <a16:creationId xmlns:a16="http://schemas.microsoft.com/office/drawing/2014/main" id="{124651B9-16AB-49B4-B85D-32EAE68CFEF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9679" y="3283923"/>
              <a:ext cx="398721" cy="252000"/>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7A83A784-ECD3-431C-85EC-58035FB8DE3C}"/>
                </a:ext>
              </a:extLst>
            </p:cNvPr>
            <p:cNvSpPr txBox="1"/>
            <p:nvPr/>
          </p:nvSpPr>
          <p:spPr>
            <a:xfrm>
              <a:off x="4949364" y="3611464"/>
              <a:ext cx="855594" cy="230832"/>
            </a:xfrm>
            <a:prstGeom prst="rect">
              <a:avLst/>
            </a:prstGeom>
            <a:noFill/>
          </p:spPr>
          <p:txBody>
            <a:bodyPr wrap="square" rtlCol="0">
              <a:spAutoFit/>
            </a:bodyPr>
            <a:lstStyle/>
            <a:p>
              <a:r>
                <a:rPr lang="cs-CZ" sz="900" dirty="0">
                  <a:solidFill>
                    <a:srgbClr val="002060"/>
                  </a:solidFill>
                </a:rPr>
                <a:t>…..</a:t>
              </a:r>
            </a:p>
          </p:txBody>
        </p:sp>
        <p:sp>
          <p:nvSpPr>
            <p:cNvPr id="67" name="TextBox 66">
              <a:extLst>
                <a:ext uri="{FF2B5EF4-FFF2-40B4-BE49-F238E27FC236}">
                  <a16:creationId xmlns:a16="http://schemas.microsoft.com/office/drawing/2014/main" id="{6162A3E0-D6CC-4806-AA2F-8244CCD93C04}"/>
                </a:ext>
              </a:extLst>
            </p:cNvPr>
            <p:cNvSpPr txBox="1"/>
            <p:nvPr/>
          </p:nvSpPr>
          <p:spPr>
            <a:xfrm>
              <a:off x="4840268" y="1788260"/>
              <a:ext cx="855594" cy="369332"/>
            </a:xfrm>
            <a:prstGeom prst="rect">
              <a:avLst/>
            </a:prstGeom>
            <a:noFill/>
          </p:spPr>
          <p:txBody>
            <a:bodyPr wrap="square" rtlCol="0">
              <a:spAutoFit/>
            </a:bodyPr>
            <a:lstStyle/>
            <a:p>
              <a:r>
                <a:rPr lang="cs-CZ" sz="900" dirty="0">
                  <a:solidFill>
                    <a:srgbClr val="002060"/>
                  </a:solidFill>
                </a:rPr>
                <a:t>Minoritní účasti &lt;10 </a:t>
              </a:r>
              <a:r>
                <a:rPr lang="en-US" sz="900" dirty="0">
                  <a:solidFill>
                    <a:srgbClr val="002060"/>
                  </a:solidFill>
                </a:rPr>
                <a:t>%</a:t>
              </a:r>
              <a:endParaRPr lang="cs-CZ" sz="900" dirty="0">
                <a:solidFill>
                  <a:srgbClr val="002060"/>
                </a:solidFill>
              </a:endParaRPr>
            </a:p>
          </p:txBody>
        </p:sp>
      </p:grpSp>
      <p:cxnSp>
        <p:nvCxnSpPr>
          <p:cNvPr id="68" name="Straight Arrow Connector 67">
            <a:extLst>
              <a:ext uri="{FF2B5EF4-FFF2-40B4-BE49-F238E27FC236}">
                <a16:creationId xmlns:a16="http://schemas.microsoft.com/office/drawing/2014/main" id="{0EF09960-240C-41DF-8683-4E3E1B7CF057}"/>
              </a:ext>
            </a:extLst>
          </p:cNvPr>
          <p:cNvCxnSpPr>
            <a:cxnSpLocks/>
          </p:cNvCxnSpPr>
          <p:nvPr/>
        </p:nvCxnSpPr>
        <p:spPr>
          <a:xfrm flipH="1" flipV="1">
            <a:off x="3666217" y="3827812"/>
            <a:ext cx="1154035" cy="1188720"/>
          </a:xfrm>
          <a:prstGeom prst="straightConnector1">
            <a:avLst/>
          </a:prstGeom>
          <a:ln w="127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9" name="Text Placeholder 2">
            <a:extLst>
              <a:ext uri="{FF2B5EF4-FFF2-40B4-BE49-F238E27FC236}">
                <a16:creationId xmlns:a16="http://schemas.microsoft.com/office/drawing/2014/main" id="{AAEF9DDB-D8B7-4E6B-A10C-E16A92CA3806}"/>
              </a:ext>
            </a:extLst>
          </p:cNvPr>
          <p:cNvSpPr txBox="1">
            <a:spLocks/>
          </p:cNvSpPr>
          <p:nvPr/>
        </p:nvSpPr>
        <p:spPr>
          <a:xfrm>
            <a:off x="6297950" y="1311156"/>
            <a:ext cx="4879948" cy="43906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buFont typeface="Arial" panose="020B0604020202020204" pitchFamily="34" charset="0"/>
              <a:buNone/>
            </a:pPr>
            <a:r>
              <a:rPr lang="cs-CZ" altLang="cs-CZ" sz="2000" dirty="0">
                <a:latin typeface="Arial Black" panose="020B0A04020102020204" pitchFamily="34" charset="0"/>
              </a:rPr>
              <a:t>DISTRIBUCE DIVIDEND Z SPV</a:t>
            </a:r>
          </a:p>
        </p:txBody>
      </p:sp>
    </p:spTree>
    <p:extLst>
      <p:ext uri="{BB962C8B-B14F-4D97-AF65-F5344CB8AC3E}">
        <p14:creationId xmlns:p14="http://schemas.microsoft.com/office/powerpoint/2010/main" val="61323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68"/>
                                        </p:tgtEl>
                                        <p:attrNameLst>
                                          <p:attrName>style.visibility</p:attrName>
                                        </p:attrNameLst>
                                      </p:cBhvr>
                                      <p:to>
                                        <p:strVal val="visible"/>
                                      </p:to>
                                    </p:set>
                                    <p:animEffect transition="in" filter="wipe(down)">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sz="quarter" idx="11"/>
          </p:nvPr>
        </p:nvSpPr>
        <p:spPr>
          <a:xfrm>
            <a:off x="2749463" y="4157473"/>
            <a:ext cx="8450350" cy="7344886"/>
          </a:xfrm>
        </p:spPr>
        <p:txBody>
          <a:bodyPr/>
          <a:lstStyle/>
          <a:p>
            <a:r>
              <a:rPr lang="cs-CZ" sz="1400" dirty="0"/>
              <a:t>Ladislav </a:t>
            </a:r>
            <a:r>
              <a:rPr lang="cs-CZ" sz="1400" dirty="0" err="1"/>
              <a:t>Malůšek</a:t>
            </a:r>
            <a:endParaRPr lang="cs-CZ" sz="1400" dirty="0"/>
          </a:p>
          <a:p>
            <a:r>
              <a:rPr lang="cs-CZ" sz="1400" dirty="0"/>
              <a:t>Partner, KPMG Česká republika</a:t>
            </a:r>
          </a:p>
          <a:p>
            <a:r>
              <a:rPr lang="cs-CZ" sz="1400" b="0" dirty="0"/>
              <a:t>+420 724 775 624</a:t>
            </a:r>
          </a:p>
          <a:p>
            <a:r>
              <a:rPr lang="cs-CZ" sz="1400" b="0" dirty="0"/>
              <a:t>lmalusek@kpmg.cz </a:t>
            </a:r>
          </a:p>
          <a:p>
            <a:r>
              <a:rPr lang="cs-CZ" sz="1400" b="0" dirty="0"/>
              <a:t>linkedin.com/in/</a:t>
            </a:r>
            <a:r>
              <a:rPr lang="cs-CZ" sz="1400" b="0" dirty="0" err="1"/>
              <a:t>lmalusek</a:t>
            </a:r>
            <a:endParaRPr lang="cs-CZ" sz="1400" b="0" dirty="0"/>
          </a:p>
          <a:p>
            <a:endParaRPr lang="en-GB" sz="1400" dirty="0"/>
          </a:p>
        </p:txBody>
      </p:sp>
    </p:spTree>
    <p:extLst>
      <p:ext uri="{BB962C8B-B14F-4D97-AF65-F5344CB8AC3E}">
        <p14:creationId xmlns:p14="http://schemas.microsoft.com/office/powerpoint/2010/main" val="12857323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4.41"/>
  <p:tag name="TYPE" val="ScreenWide"/>
  <p:tag name="KEYWORD" val="SCREENWIDE"/>
  <p:tag name="TEMPLATEVERSION" val="03/03/2016 06:40:00"/>
</p:tagLst>
</file>

<file path=ppt/tags/tag2.xml><?xml version="1.0" encoding="utf-8"?>
<p:tagLst xmlns:a="http://schemas.openxmlformats.org/drawingml/2006/main" xmlns:r="http://schemas.openxmlformats.org/officeDocument/2006/relationships" xmlns:p="http://schemas.openxmlformats.org/presentationml/2006/main">
  <p:tag name="ADV_TOP" val="493,4643"/>
  <p:tag name="ADV_LEFT" val="175,979"/>
  <p:tag name="ADV_HEIGHT" val="29,19685"/>
  <p:tag name="ADV_WIDTH" val="610,7717"/>
  <p:tag name="ADV_COPYRIGHT" val="TRUE"/>
</p:tagLst>
</file>

<file path=ppt/theme/theme1.xml><?xml version="1.0" encoding="utf-8"?>
<a:theme xmlns:a="http://schemas.openxmlformats.org/drawingml/2006/main" name="KPMG_Widescreen_16:9 02/02/2016">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Widescreen Standard Template.potx" id="{ABCAD784-F272-44AD-B035-9217EA4A9AFD}" vid="{52952677-7757-4B82-8E6D-8DA8D388EEE5}"/>
    </a:ext>
  </a:extLst>
</a:theme>
</file>

<file path=docProps/app.xml><?xml version="1.0" encoding="utf-8"?>
<Properties xmlns="http://schemas.openxmlformats.org/officeDocument/2006/extended-properties" xmlns:vt="http://schemas.openxmlformats.org/officeDocument/2006/docPropsVTypes">
  <Template>KPMG Widescreen Standard Template</Template>
  <TotalTime>115</TotalTime>
  <Words>457</Words>
  <Application>Microsoft Office PowerPoint</Application>
  <PresentationFormat>Widescreen</PresentationFormat>
  <Paragraphs>109</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Univers for KPMG Light</vt:lpstr>
      <vt:lpstr>Courier New</vt:lpstr>
      <vt:lpstr>Wingdings</vt:lpstr>
      <vt:lpstr>Arial</vt:lpstr>
      <vt:lpstr>Arial Black</vt:lpstr>
      <vt:lpstr>KPMG Extralight</vt:lpstr>
      <vt:lpstr>KPMG_Widescreen_16:9 02/02/2016</vt:lpstr>
      <vt:lpstr>Nejasné otázky  při přeshraničním investování do daňově transparentních struktur</vt:lpstr>
      <vt:lpstr>Koncept daňové transparence </vt:lpstr>
      <vt:lpstr>Daňová transparence – praktické dopady</vt:lpstr>
      <vt:lpstr>Koncept daňové transparentnosti – PŘÍKLAD 1 </vt:lpstr>
      <vt:lpstr>Koncept daňové transparentnosti – PŘÍKLAD 2    </vt:lpstr>
      <vt:lpstr>Koncept daňové transparentnosti – PŘÍKLAD 3    </vt:lpstr>
      <vt:lpstr>PowerPoint Presentation</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 screen template</dc:title>
  <dc:creator>Kostova, Zlatina</dc:creator>
  <cp:lastModifiedBy>Malusek, Ladislav</cp:lastModifiedBy>
  <cp:revision>26</cp:revision>
  <dcterms:created xsi:type="dcterms:W3CDTF">2021-02-10T08:14:54Z</dcterms:created>
  <dcterms:modified xsi:type="dcterms:W3CDTF">2022-05-05T10:47:00Z</dcterms:modified>
  <cp:category>KPMG Confidential</cp:category>
</cp:coreProperties>
</file>