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8"/>
  </p:notesMasterIdLst>
  <p:handoutMasterIdLst>
    <p:handoutMasterId r:id="rId9"/>
  </p:handoutMasterIdLst>
  <p:sldIdLst>
    <p:sldId id="402" r:id="rId2"/>
    <p:sldId id="406" r:id="rId3"/>
    <p:sldId id="411" r:id="rId4"/>
    <p:sldId id="412" r:id="rId5"/>
    <p:sldId id="413" r:id="rId6"/>
    <p:sldId id="335" r:id="rId7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33"/>
    <a:srgbClr val="CC3300"/>
    <a:srgbClr val="993300"/>
    <a:srgbClr val="A9A98F"/>
    <a:srgbClr val="A9AF9D"/>
    <a:srgbClr val="969696"/>
    <a:srgbClr val="990033"/>
    <a:srgbClr val="CC0066"/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6" autoAdjust="0"/>
    <p:restoredTop sz="95994" autoAdjust="0"/>
  </p:normalViewPr>
  <p:slideViewPr>
    <p:cSldViewPr>
      <p:cViewPr varScale="1">
        <p:scale>
          <a:sx n="97" d="100"/>
          <a:sy n="97" d="100"/>
        </p:scale>
        <p:origin x="16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136" y="-90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4434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7" rIns="92433" bIns="46217" numCol="1" anchor="t" anchorCtr="0" compatLnSpc="1">
            <a:prstTxWarp prst="textNoShape">
              <a:avLst/>
            </a:prstTxWarp>
          </a:bodyPr>
          <a:lstStyle>
            <a:lvl1pPr defTabSz="923585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3338" y="3"/>
            <a:ext cx="2944341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7" rIns="92433" bIns="46217" numCol="1" anchor="t" anchorCtr="0" compatLnSpc="1">
            <a:prstTxWarp prst="textNoShape">
              <a:avLst/>
            </a:prstTxWarp>
          </a:bodyPr>
          <a:lstStyle>
            <a:lvl1pPr algn="r" defTabSz="923585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2353"/>
            <a:ext cx="294434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7" rIns="92433" bIns="46217" numCol="1" anchor="b" anchorCtr="0" compatLnSpc="1">
            <a:prstTxWarp prst="textNoShape">
              <a:avLst/>
            </a:prstTxWarp>
          </a:bodyPr>
          <a:lstStyle>
            <a:lvl1pPr defTabSz="923585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3338" y="9432353"/>
            <a:ext cx="2944341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7" rIns="92433" bIns="46217" numCol="1" anchor="b" anchorCtr="0" compatLnSpc="1">
            <a:prstTxWarp prst="textNoShape">
              <a:avLst/>
            </a:prstTxWarp>
          </a:bodyPr>
          <a:lstStyle>
            <a:lvl1pPr algn="r" defTabSz="923585">
              <a:defRPr sz="1300"/>
            </a:lvl1pPr>
          </a:lstStyle>
          <a:p>
            <a:pPr>
              <a:defRPr/>
            </a:pPr>
            <a:fld id="{2ECE1B4E-B80E-47E9-B139-5C86B7FB2E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572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4434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7" rIns="92433" bIns="46217" numCol="1" anchor="t" anchorCtr="0" compatLnSpc="1">
            <a:prstTxWarp prst="textNoShape">
              <a:avLst/>
            </a:prstTxWarp>
          </a:bodyPr>
          <a:lstStyle>
            <a:lvl1pPr defTabSz="92358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15" y="3"/>
            <a:ext cx="294434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7" rIns="92433" bIns="46217" numCol="1" anchor="t" anchorCtr="0" compatLnSpc="1">
            <a:prstTxWarp prst="textNoShape">
              <a:avLst/>
            </a:prstTxWarp>
          </a:bodyPr>
          <a:lstStyle>
            <a:lvl1pPr algn="r" defTabSz="92358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67" y="4715407"/>
            <a:ext cx="5438748" cy="4467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7" rIns="92433" bIns="462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815"/>
            <a:ext cx="294434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7" rIns="92433" bIns="46217" numCol="1" anchor="b" anchorCtr="0" compatLnSpc="1">
            <a:prstTxWarp prst="textNoShape">
              <a:avLst/>
            </a:prstTxWarp>
          </a:bodyPr>
          <a:lstStyle>
            <a:lvl1pPr defTabSz="92358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15" y="9430815"/>
            <a:ext cx="294434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7" rIns="92433" bIns="46217" numCol="1" anchor="b" anchorCtr="0" compatLnSpc="1">
            <a:prstTxWarp prst="textNoShape">
              <a:avLst/>
            </a:prstTxWarp>
          </a:bodyPr>
          <a:lstStyle>
            <a:lvl1pPr algn="r" defTabSz="923585">
              <a:defRPr sz="1300"/>
            </a:lvl1pPr>
          </a:lstStyle>
          <a:p>
            <a:pPr>
              <a:defRPr/>
            </a:pPr>
            <a:fld id="{756B799E-4321-4DF7-B95F-9DA454812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8765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58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4442" indent="-274785" defTabSz="92358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99143" indent="-219827" defTabSz="92358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38800" indent="-219827" defTabSz="92358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78457" indent="-219827" defTabSz="92358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18114" indent="-219827" defTabSz="9235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57771" indent="-219827" defTabSz="9235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97429" indent="-219827" defTabSz="9235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37087" indent="-219827" defTabSz="9235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9D6FAEF-9974-4A10-936E-8BBFC7CEF93B}" type="slidenum">
              <a:rPr lang="en-US" sz="1300"/>
              <a:pPr eaLnBrk="1" hangingPunct="1"/>
              <a:t>1</a:t>
            </a:fld>
            <a:endParaRPr lang="en-US" sz="1300" dirty="0"/>
          </a:p>
        </p:txBody>
      </p:sp>
      <p:sp>
        <p:nvSpPr>
          <p:cNvPr id="2457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8712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E8074-E5F3-47D3-BBEB-20803EABE27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878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6FFAF-FCFD-4F71-81A3-C9CACFF9E47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113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7BBFB-FEC6-410D-A490-B4904507949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064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cs-CZ" noProof="0" dirty="0"/>
              <a:t>Kliknutím na ikonu přidáte tabulku.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CE724-D491-41EC-93E0-9559F697704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79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F4E21-31D1-4E72-B67C-23898E89F50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690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8B567-1778-4D81-A605-DDF2BB3CEC3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25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4C4AD-6E1B-46D9-B8B1-19CA384EFFE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943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A5D59-20ED-4BF9-A519-1ADA0B8BC2E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94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FDB18-D286-493B-B1FA-90B626F9438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04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37833-10CD-40F4-AB24-858CC68FD65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4133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E6903-0AC9-49D2-AEA2-AEA0A49F1DA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11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30AA4-3743-48AD-B7D3-FA733008990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716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1752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styl.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DE227EE-9FBF-4354-A1C8-AF6EA8B9DD0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755576" y="4365104"/>
            <a:ext cx="777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endParaRPr lang="cs-CZ" sz="2000" b="1" dirty="0">
              <a:solidFill>
                <a:srgbClr val="949373"/>
              </a:solidFill>
              <a:latin typeface="Arial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cs-CZ" sz="2000" b="1" dirty="0">
                <a:solidFill>
                  <a:srgbClr val="949373"/>
                </a:solidFill>
                <a:latin typeface="Arial" charset="0"/>
              </a:rPr>
              <a:t>Konference </a:t>
            </a:r>
            <a:r>
              <a:rPr lang="cs-CZ" sz="2000" b="1" dirty="0" err="1">
                <a:solidFill>
                  <a:srgbClr val="949373"/>
                </a:solidFill>
                <a:latin typeface="Arial" charset="0"/>
              </a:rPr>
              <a:t>Next</a:t>
            </a:r>
            <a:r>
              <a:rPr lang="cs-CZ" sz="2000" b="1" dirty="0">
                <a:solidFill>
                  <a:srgbClr val="949373"/>
                </a:solidFill>
                <a:latin typeface="Arial" charset="0"/>
              </a:rPr>
              <a:t> </a:t>
            </a:r>
            <a:r>
              <a:rPr lang="cs-CZ" sz="2000" b="1" dirty="0" err="1">
                <a:solidFill>
                  <a:srgbClr val="949373"/>
                </a:solidFill>
                <a:latin typeface="Arial" charset="0"/>
              </a:rPr>
              <a:t>Steps</a:t>
            </a:r>
            <a:r>
              <a:rPr lang="cs-CZ" sz="2000" b="1" dirty="0">
                <a:solidFill>
                  <a:srgbClr val="949373"/>
                </a:solidFill>
                <a:latin typeface="Arial" charset="0"/>
              </a:rPr>
              <a:t> in Asset Management 2022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cs-CZ" sz="2000" b="1" dirty="0">
                <a:solidFill>
                  <a:srgbClr val="949373"/>
                </a:solidFill>
                <a:latin typeface="Arial" charset="0"/>
              </a:rPr>
              <a:t>Bratislava, 10.5.2022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cs-CZ" sz="2000" b="1" dirty="0" smtClean="0">
                <a:solidFill>
                  <a:srgbClr val="949373"/>
                </a:solidFill>
                <a:latin typeface="Arial" charset="0"/>
              </a:rPr>
              <a:t>Jana BRODANI</a:t>
            </a:r>
            <a:endParaRPr lang="cs-CZ" sz="2000" b="1" dirty="0">
              <a:solidFill>
                <a:srgbClr val="949373"/>
              </a:solidFill>
              <a:latin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cs-CZ" b="1" dirty="0">
              <a:solidFill>
                <a:srgbClr val="949373"/>
              </a:solidFill>
              <a:latin typeface="Arial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endParaRPr lang="cs-CZ" b="1" dirty="0">
              <a:solidFill>
                <a:srgbClr val="949373"/>
              </a:solidFill>
              <a:latin typeface="Arial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endParaRPr lang="cs-CZ" b="1" dirty="0">
              <a:solidFill>
                <a:srgbClr val="949373"/>
              </a:solidFill>
              <a:latin typeface="Arial" charset="0"/>
            </a:endParaRPr>
          </a:p>
        </p:txBody>
      </p:sp>
      <p:pic>
        <p:nvPicPr>
          <p:cNvPr id="5" name="Obrázek 4" descr="Z:\HLAVICKA_LOGA_AKAT\AKAT ČR_aktuální\LOGO_TEMP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1863" y="2220104"/>
            <a:ext cx="4899974" cy="2115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 descr="Z:\HLAVICKA_LOGA_AKAT\AKAT ČR_aktuální\LOGO_TEMP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2725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600" dirty="0"/>
              <a:t/>
            </a:r>
            <a:br>
              <a:rPr lang="cs-CZ" sz="3600" dirty="0"/>
            </a:br>
            <a:r>
              <a:rPr lang="cs-CZ" sz="4000" dirty="0" smtClean="0">
                <a:solidFill>
                  <a:schemeClr val="bg1"/>
                </a:solidFill>
              </a:rPr>
              <a:t>Jak se mluvilo o investicích 10 let zpátky</a:t>
            </a:r>
            <a:r>
              <a:rPr lang="cs-CZ" sz="3600" dirty="0">
                <a:solidFill>
                  <a:schemeClr val="bg1"/>
                </a:solidFill>
              </a:rPr>
              <a:t/>
            </a:r>
            <a:br>
              <a:rPr lang="cs-CZ" sz="3600" dirty="0">
                <a:solidFill>
                  <a:schemeClr val="bg1"/>
                </a:solidFill>
              </a:rPr>
            </a:b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0"/>
              </a:spcBef>
              <a:buFontTx/>
              <a:buNone/>
            </a:pPr>
            <a:endParaRPr lang="cs-CZ" b="1" dirty="0"/>
          </a:p>
          <a:p>
            <a:pPr algn="ctr">
              <a:spcBef>
                <a:spcPct val="0"/>
              </a:spcBef>
              <a:buFontTx/>
              <a:buNone/>
            </a:pPr>
            <a:endParaRPr lang="cs-CZ" b="1" dirty="0"/>
          </a:p>
          <a:p>
            <a:pPr algn="ctr">
              <a:spcBef>
                <a:spcPct val="0"/>
              </a:spcBef>
              <a:buFontTx/>
              <a:buNone/>
            </a:pPr>
            <a:endParaRPr lang="cs-CZ" sz="3200" b="1" dirty="0">
              <a:solidFill>
                <a:srgbClr val="666633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cs-CZ" sz="3200" b="1" dirty="0">
              <a:solidFill>
                <a:srgbClr val="666633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cs-CZ" sz="3200" b="1" dirty="0" err="1" smtClean="0">
                <a:solidFill>
                  <a:srgbClr val="666633"/>
                </a:solidFill>
              </a:rPr>
              <a:t>Southpark</a:t>
            </a:r>
            <a:r>
              <a:rPr lang="cs-CZ" sz="3200" b="1" dirty="0" smtClean="0">
                <a:solidFill>
                  <a:srgbClr val="666633"/>
                </a:solidFill>
              </a:rPr>
              <a:t> </a:t>
            </a:r>
            <a:endParaRPr lang="cs-CZ" sz="3200" b="1" dirty="0">
              <a:solidFill>
                <a:srgbClr val="666633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cs-CZ" sz="3200" b="1" dirty="0">
              <a:solidFill>
                <a:srgbClr val="666633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b="1" dirty="0">
              <a:solidFill>
                <a:srgbClr val="990033"/>
              </a:solidFill>
            </a:endParaRPr>
          </a:p>
        </p:txBody>
      </p:sp>
      <p:pic>
        <p:nvPicPr>
          <p:cNvPr id="4" name="Obrázek 3" descr="Z:\HLAVICKA_LOGA_AKAT\AKAT ČR_aktuální\LOGO_TEM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4316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600" dirty="0"/>
              <a:t/>
            </a:r>
            <a:br>
              <a:rPr lang="cs-CZ" sz="3600" dirty="0"/>
            </a:br>
            <a:r>
              <a:rPr lang="cs-CZ" sz="4000" dirty="0" smtClean="0">
                <a:solidFill>
                  <a:schemeClr val="bg1"/>
                </a:solidFill>
              </a:rPr>
              <a:t>Jak se mluví o investicích te</a:t>
            </a:r>
            <a:r>
              <a:rPr lang="cs-CZ" sz="4000" dirty="0">
                <a:solidFill>
                  <a:schemeClr val="bg1"/>
                </a:solidFill>
              </a:rPr>
              <a:t>ď</a:t>
            </a:r>
            <a:r>
              <a:rPr lang="cs-CZ" sz="3600" dirty="0">
                <a:solidFill>
                  <a:schemeClr val="bg1"/>
                </a:solidFill>
              </a:rPr>
              <a:t/>
            </a:r>
            <a:br>
              <a:rPr lang="cs-CZ" sz="3600" dirty="0">
                <a:solidFill>
                  <a:schemeClr val="bg1"/>
                </a:solidFill>
              </a:rPr>
            </a:b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0"/>
              </a:spcBef>
              <a:buFontTx/>
              <a:buNone/>
            </a:pPr>
            <a:endParaRPr lang="cs-CZ" b="1" dirty="0"/>
          </a:p>
          <a:p>
            <a:pPr algn="ctr">
              <a:spcBef>
                <a:spcPct val="0"/>
              </a:spcBef>
              <a:buFontTx/>
              <a:buNone/>
            </a:pPr>
            <a:endParaRPr lang="cs-CZ" b="1" dirty="0"/>
          </a:p>
          <a:p>
            <a:pPr algn="ctr">
              <a:spcBef>
                <a:spcPct val="0"/>
              </a:spcBef>
              <a:buFontTx/>
              <a:buNone/>
            </a:pPr>
            <a:endParaRPr lang="cs-CZ" sz="3200" b="1" dirty="0">
              <a:solidFill>
                <a:srgbClr val="666633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cs-CZ" sz="3200" b="1" dirty="0">
              <a:solidFill>
                <a:srgbClr val="666633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cs-CZ" sz="3200" b="1" dirty="0" smtClean="0">
                <a:solidFill>
                  <a:srgbClr val="666633"/>
                </a:solidFill>
              </a:rPr>
              <a:t> </a:t>
            </a:r>
            <a:endParaRPr lang="cs-CZ" sz="3200" b="1" dirty="0">
              <a:solidFill>
                <a:srgbClr val="666633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cs-CZ" sz="3200" b="1" dirty="0">
              <a:solidFill>
                <a:srgbClr val="666633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b="1" dirty="0">
              <a:solidFill>
                <a:srgbClr val="990033"/>
              </a:solidFill>
            </a:endParaRPr>
          </a:p>
        </p:txBody>
      </p:sp>
      <p:pic>
        <p:nvPicPr>
          <p:cNvPr id="4" name="Obrázek 3" descr="Z:\HLAVICKA_LOGA_AKAT\AKAT ČR_aktuální\LOGO_TEM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821176"/>
            <a:ext cx="3672408" cy="5034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021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600" dirty="0"/>
              <a:t/>
            </a:r>
            <a:br>
              <a:rPr lang="cs-CZ" sz="3600" dirty="0"/>
            </a:br>
            <a:r>
              <a:rPr lang="cs-CZ" sz="4000" dirty="0" smtClean="0">
                <a:solidFill>
                  <a:schemeClr val="bg1"/>
                </a:solidFill>
              </a:rPr>
              <a:t>Jak se mluví o investicích te</a:t>
            </a:r>
            <a:r>
              <a:rPr lang="cs-CZ" sz="4000" dirty="0">
                <a:solidFill>
                  <a:schemeClr val="bg1"/>
                </a:solidFill>
              </a:rPr>
              <a:t>ď</a:t>
            </a:r>
            <a:r>
              <a:rPr lang="cs-CZ" sz="3600" dirty="0">
                <a:solidFill>
                  <a:schemeClr val="bg1"/>
                </a:solidFill>
              </a:rPr>
              <a:t/>
            </a:r>
            <a:br>
              <a:rPr lang="cs-CZ" sz="3600" dirty="0">
                <a:solidFill>
                  <a:schemeClr val="bg1"/>
                </a:solidFill>
              </a:rPr>
            </a:b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0"/>
              </a:spcBef>
              <a:buFontTx/>
              <a:buNone/>
            </a:pPr>
            <a:endParaRPr lang="cs-CZ" b="1" dirty="0"/>
          </a:p>
          <a:p>
            <a:pPr algn="ctr">
              <a:spcBef>
                <a:spcPct val="0"/>
              </a:spcBef>
              <a:buFontTx/>
              <a:buNone/>
            </a:pPr>
            <a:endParaRPr lang="cs-CZ" b="1" dirty="0"/>
          </a:p>
          <a:p>
            <a:pPr algn="ctr">
              <a:spcBef>
                <a:spcPct val="0"/>
              </a:spcBef>
              <a:buFontTx/>
              <a:buNone/>
            </a:pPr>
            <a:endParaRPr lang="cs-CZ" sz="3200" b="1" dirty="0">
              <a:solidFill>
                <a:srgbClr val="666633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cs-CZ" sz="3200" b="1" dirty="0">
              <a:solidFill>
                <a:srgbClr val="666633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cs-CZ" sz="3200" b="1" dirty="0" smtClean="0">
                <a:solidFill>
                  <a:srgbClr val="666633"/>
                </a:solidFill>
              </a:rPr>
              <a:t> </a:t>
            </a:r>
            <a:endParaRPr lang="cs-CZ" sz="3200" b="1" dirty="0">
              <a:solidFill>
                <a:srgbClr val="666633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cs-CZ" sz="3200" b="1" dirty="0">
              <a:solidFill>
                <a:srgbClr val="666633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b="1" dirty="0">
              <a:solidFill>
                <a:srgbClr val="990033"/>
              </a:solidFill>
            </a:endParaRPr>
          </a:p>
        </p:txBody>
      </p:sp>
      <p:pic>
        <p:nvPicPr>
          <p:cNvPr id="4" name="Obrázek 3" descr="Z:\HLAVICKA_LOGA_AKAT\AKAT ČR_aktuální\LOGO_TEM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46" y="1951203"/>
            <a:ext cx="6732240" cy="4862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650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600" dirty="0"/>
              <a:t/>
            </a:r>
            <a:br>
              <a:rPr lang="cs-CZ" sz="3600" dirty="0"/>
            </a:br>
            <a:r>
              <a:rPr lang="cs-CZ" sz="4000" dirty="0" smtClean="0">
                <a:solidFill>
                  <a:schemeClr val="bg1"/>
                </a:solidFill>
              </a:rPr>
              <a:t>Jak se mluví o investicích te</a:t>
            </a:r>
            <a:r>
              <a:rPr lang="cs-CZ" sz="4000" dirty="0">
                <a:solidFill>
                  <a:schemeClr val="bg1"/>
                </a:solidFill>
              </a:rPr>
              <a:t>ď</a:t>
            </a:r>
            <a:r>
              <a:rPr lang="cs-CZ" sz="3600" dirty="0">
                <a:solidFill>
                  <a:schemeClr val="bg1"/>
                </a:solidFill>
              </a:rPr>
              <a:t/>
            </a:r>
            <a:br>
              <a:rPr lang="cs-CZ" sz="3600" dirty="0">
                <a:solidFill>
                  <a:schemeClr val="bg1"/>
                </a:solidFill>
              </a:rPr>
            </a:b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0"/>
              </a:spcBef>
              <a:buFontTx/>
              <a:buNone/>
            </a:pPr>
            <a:endParaRPr lang="cs-CZ" b="1" dirty="0"/>
          </a:p>
          <a:p>
            <a:r>
              <a:rPr lang="cs-CZ" sz="3200" dirty="0" smtClean="0"/>
              <a:t>Aktuální </a:t>
            </a:r>
            <a:r>
              <a:rPr lang="cs-CZ" sz="3200" dirty="0"/>
              <a:t>obsah </a:t>
            </a:r>
          </a:p>
          <a:p>
            <a:r>
              <a:rPr lang="cs-CZ" sz="3200" dirty="0" smtClean="0"/>
              <a:t>Příběhy </a:t>
            </a:r>
            <a:r>
              <a:rPr lang="cs-CZ" sz="3200" dirty="0"/>
              <a:t>z jejich života</a:t>
            </a:r>
          </a:p>
          <a:p>
            <a:r>
              <a:rPr lang="cs-CZ" sz="3200" dirty="0" smtClean="0"/>
              <a:t>Moderní </a:t>
            </a:r>
            <a:r>
              <a:rPr lang="cs-CZ" sz="3200" dirty="0" err="1"/>
              <a:t>brand</a:t>
            </a:r>
            <a:endParaRPr lang="cs-CZ" sz="3200" dirty="0"/>
          </a:p>
          <a:p>
            <a:r>
              <a:rPr lang="cs-CZ" sz="3200" dirty="0" smtClean="0"/>
              <a:t>Jejich </a:t>
            </a:r>
            <a:r>
              <a:rPr lang="cs-CZ" sz="3200" dirty="0"/>
              <a:t>celebrity</a:t>
            </a:r>
          </a:p>
          <a:p>
            <a:r>
              <a:rPr lang="cs-CZ" sz="3200" dirty="0" smtClean="0"/>
              <a:t>Jejich </a:t>
            </a:r>
            <a:r>
              <a:rPr lang="cs-CZ" sz="3200" dirty="0" smtClean="0"/>
              <a:t>sítě (+ rodina/přátelé a specializované webové stránky)  </a:t>
            </a:r>
            <a:endParaRPr lang="cs-CZ" sz="3200" dirty="0"/>
          </a:p>
          <a:p>
            <a:pPr algn="ctr">
              <a:spcBef>
                <a:spcPct val="0"/>
              </a:spcBef>
              <a:buFontTx/>
              <a:buNone/>
            </a:pPr>
            <a:endParaRPr lang="cs-CZ" sz="3200" b="1" dirty="0">
              <a:solidFill>
                <a:srgbClr val="666633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cs-CZ" sz="3200" b="1" dirty="0">
              <a:solidFill>
                <a:srgbClr val="666633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cs-CZ" sz="3200" b="1" dirty="0" smtClean="0">
                <a:solidFill>
                  <a:srgbClr val="666633"/>
                </a:solidFill>
              </a:rPr>
              <a:t> </a:t>
            </a:r>
            <a:endParaRPr lang="cs-CZ" sz="3200" b="1" dirty="0">
              <a:solidFill>
                <a:srgbClr val="666633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cs-CZ" sz="3200" b="1" dirty="0">
              <a:solidFill>
                <a:srgbClr val="666633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b="1" dirty="0">
              <a:solidFill>
                <a:srgbClr val="990033"/>
              </a:solidFill>
            </a:endParaRPr>
          </a:p>
        </p:txBody>
      </p:sp>
      <p:pic>
        <p:nvPicPr>
          <p:cNvPr id="4" name="Obrázek 3" descr="Z:\HLAVICKA_LOGA_AKAT\AKAT ČR_aktuální\LOGO_TEM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4013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60345" y="1916831"/>
            <a:ext cx="7772400" cy="460851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sz="2400" dirty="0">
              <a:solidFill>
                <a:srgbClr val="990033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dirty="0">
                <a:solidFill>
                  <a:srgbClr val="666633"/>
                </a:solidFill>
              </a:rPr>
              <a:t>Děkuji za pozornost.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600" b="1" dirty="0">
              <a:solidFill>
                <a:srgbClr val="666633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600" b="1" dirty="0">
              <a:solidFill>
                <a:srgbClr val="666633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b="1" dirty="0">
                <a:solidFill>
                  <a:srgbClr val="666633"/>
                </a:solidFill>
              </a:rPr>
              <a:t>Asociace pro kapitálový trh České republiky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>
                <a:solidFill>
                  <a:srgbClr val="666633"/>
                </a:solidFill>
              </a:rPr>
              <a:t>Štěpánská 16/612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>
                <a:solidFill>
                  <a:srgbClr val="666633"/>
                </a:solidFill>
              </a:rPr>
              <a:t>110 00 Praha 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>
                <a:solidFill>
                  <a:srgbClr val="666633"/>
                </a:solidFill>
              </a:rPr>
              <a:t>Tel.: +420 224 919 114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>
                <a:solidFill>
                  <a:srgbClr val="666633"/>
                </a:solidFill>
              </a:rPr>
              <a:t>Fax: +420 224 919 115</a:t>
            </a:r>
          </a:p>
          <a:p>
            <a:pPr marL="0" indent="0">
              <a:buNone/>
            </a:pPr>
            <a:endParaRPr lang="cs-CZ" sz="1800" b="1" dirty="0">
              <a:solidFill>
                <a:srgbClr val="666633"/>
              </a:solidFill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666633"/>
                </a:solidFill>
              </a:rPr>
              <a:t>Sledujte nás na: 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666633"/>
                </a:solidFill>
              </a:rPr>
              <a:t>Blog AKAT na </a:t>
            </a:r>
            <a:r>
              <a:rPr lang="cs-CZ" sz="1800" b="1" u="sng" dirty="0">
                <a:solidFill>
                  <a:srgbClr val="C00000"/>
                </a:solidFill>
              </a:rPr>
              <a:t>www.akatcr.cz</a:t>
            </a:r>
            <a:r>
              <a:rPr lang="cs-CZ" sz="1800" b="1" dirty="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666633"/>
                </a:solidFill>
              </a:rPr>
              <a:t>Twitter AKAT: @AKATCR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800" dirty="0">
              <a:solidFill>
                <a:srgbClr val="666633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sz="1800" dirty="0"/>
          </a:p>
        </p:txBody>
      </p:sp>
      <p:pic>
        <p:nvPicPr>
          <p:cNvPr id="6" name="Obrázek 5" descr="Z:\HLAVICKA_LOGA_AKAT\AKAT ČR_aktuální\LOGO_TEM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93904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Vlastní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11520</TotalTime>
  <Words>79</Words>
  <Application>Microsoft Office PowerPoint</Application>
  <PresentationFormat>Předvádění na obrazovce (4:3)</PresentationFormat>
  <Paragraphs>47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Motiv1</vt:lpstr>
      <vt:lpstr>Prezentace aplikace PowerPoint</vt:lpstr>
      <vt:lpstr> Jak se mluvilo o investicích 10 let zpátky </vt:lpstr>
      <vt:lpstr> Jak se mluví o investicích teď </vt:lpstr>
      <vt:lpstr> Jak se mluví o investicích teď </vt:lpstr>
      <vt:lpstr> Jak se mluví o investicích teď </vt:lpstr>
      <vt:lpstr>Prezentace aplikace PowerPoint</vt:lpstr>
    </vt:vector>
  </TitlesOfParts>
  <Company>SIS, a. s.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pzaplet</dc:creator>
  <cp:lastModifiedBy>Jana</cp:lastModifiedBy>
  <cp:revision>457</cp:revision>
  <cp:lastPrinted>2017-02-23T15:13:28Z</cp:lastPrinted>
  <dcterms:created xsi:type="dcterms:W3CDTF">2002-01-28T07:46:14Z</dcterms:created>
  <dcterms:modified xsi:type="dcterms:W3CDTF">2022-05-08T10:53:22Z</dcterms:modified>
</cp:coreProperties>
</file>