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7" r:id="rId4"/>
  </p:sldMasterIdLst>
  <p:notesMasterIdLst>
    <p:notesMasterId r:id="rId17"/>
  </p:notesMasterIdLst>
  <p:handoutMasterIdLst>
    <p:handoutMasterId r:id="rId18"/>
  </p:handoutMasterIdLst>
  <p:sldIdLst>
    <p:sldId id="1009" r:id="rId5"/>
    <p:sldId id="1040" r:id="rId6"/>
    <p:sldId id="1041" r:id="rId7"/>
    <p:sldId id="1007" r:id="rId8"/>
    <p:sldId id="1004" r:id="rId9"/>
    <p:sldId id="1043" r:id="rId10"/>
    <p:sldId id="1046" r:id="rId11"/>
    <p:sldId id="1017" r:id="rId12"/>
    <p:sldId id="1039" r:id="rId13"/>
    <p:sldId id="1044" r:id="rId14"/>
    <p:sldId id="1045" r:id="rId15"/>
    <p:sldId id="1019" r:id="rId16"/>
  </p:sldIdLst>
  <p:sldSz cx="12192000" cy="6858000"/>
  <p:notesSz cx="6946900" cy="92202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KPMG Extralight" panose="020B0303030202040204" pitchFamily="34" charset="-18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37" userDrawn="1">
          <p15:clr>
            <a:srgbClr val="A4A3A4"/>
          </p15:clr>
        </p15:guide>
        <p15:guide id="3" pos="2411" userDrawn="1">
          <p15:clr>
            <a:srgbClr val="A4A3A4"/>
          </p15:clr>
        </p15:guide>
        <p15:guide id="4" pos="3940" userDrawn="1">
          <p15:clr>
            <a:srgbClr val="A4A3A4"/>
          </p15:clr>
        </p15:guide>
        <p15:guide id="5" pos="302" userDrawn="1">
          <p15:clr>
            <a:srgbClr val="A4A3A4"/>
          </p15:clr>
        </p15:guide>
        <p15:guide id="6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Phil Evans" initials="PE" lastIdx="1" clrIdx="6">
    <p:extLst>
      <p:ext uri="{19B8F6BF-5375-455C-9EA6-DF929625EA0E}">
        <p15:presenceInfo xmlns:p15="http://schemas.microsoft.com/office/powerpoint/2012/main" userId="S::PEvans@eyefulpresentations.com::8f7592c2-117a-4d79-8ae3-5ff37b1563a0" providerId="AD"/>
      </p:ext>
    </p:extLst>
  </p:cmAuthor>
  <p:cmAuthor id="1" name="Sally Bailey" initials="SB" lastIdx="2" clrIdx="0">
    <p:extLst>
      <p:ext uri="{19B8F6BF-5375-455C-9EA6-DF929625EA0E}">
        <p15:presenceInfo xmlns:p15="http://schemas.microsoft.com/office/powerpoint/2012/main" userId="8a9bc932402571c5" providerId="Windows Live"/>
      </p:ext>
    </p:extLst>
  </p:cmAuthor>
  <p:cmAuthor id="8" name="QA Team" initials="QA" lastIdx="123" clrIdx="7"/>
  <p:cmAuthor id="2" name="Branscombe, Kay" initials="BK" lastIdx="6" clrIdx="1">
    <p:extLst>
      <p:ext uri="{19B8F6BF-5375-455C-9EA6-DF929625EA0E}">
        <p15:presenceInfo xmlns:p15="http://schemas.microsoft.com/office/powerpoint/2012/main" userId="S-1-5-21-266029660-647785006-2930417154-1149" providerId="AD"/>
      </p:ext>
    </p:extLst>
  </p:cmAuthor>
  <p:cmAuthor id="9" name="Kristin Anderson" initials="KA" lastIdx="14" clrIdx="8"/>
  <p:cmAuthor id="3" name="Allie Slowik" initials="AS" lastIdx="18" clrIdx="2">
    <p:extLst>
      <p:ext uri="{19B8F6BF-5375-455C-9EA6-DF929625EA0E}">
        <p15:presenceInfo xmlns:p15="http://schemas.microsoft.com/office/powerpoint/2012/main" userId="Allie Slowik" providerId="None"/>
      </p:ext>
    </p:extLst>
  </p:cmAuthor>
  <p:cmAuthor id="4" name="Robert Bailey" initials="RB" lastIdx="79" clrIdx="3">
    <p:extLst>
      <p:ext uri="{19B8F6BF-5375-455C-9EA6-DF929625EA0E}">
        <p15:presenceInfo xmlns:p15="http://schemas.microsoft.com/office/powerpoint/2012/main" userId="a80f5d29149ec465" providerId="Windows Live"/>
      </p:ext>
    </p:extLst>
  </p:cmAuthor>
  <p:cmAuthor id="5" name="Lia McGinty" initials="LM" lastIdx="13" clrIdx="4">
    <p:extLst>
      <p:ext uri="{19B8F6BF-5375-455C-9EA6-DF929625EA0E}">
        <p15:presenceInfo xmlns:p15="http://schemas.microsoft.com/office/powerpoint/2012/main" userId="S::lmcginty@eyefulpresentations.com::97cfd5c8-8c1a-4dba-a77f-dcb4639879d9" providerId="AD"/>
      </p:ext>
    </p:extLst>
  </p:cmAuthor>
  <p:cmAuthor id="6" name="Lex Goodwin" initials="LG" lastIdx="11" clrIdx="5">
    <p:extLst>
      <p:ext uri="{19B8F6BF-5375-455C-9EA6-DF929625EA0E}">
        <p15:presenceInfo xmlns:p15="http://schemas.microsoft.com/office/powerpoint/2012/main" userId="S::lgoodwin@eyefulpresentations.com::ed72e911-6658-48ef-b9ea-b697b0fd60f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67A"/>
    <a:srgbClr val="FFFFFF"/>
    <a:srgbClr val="483698"/>
    <a:srgbClr val="2F2363"/>
    <a:srgbClr val="2D0642"/>
    <a:srgbClr val="44144C"/>
    <a:srgbClr val="003870"/>
    <a:srgbClr val="005986"/>
    <a:srgbClr val="006866"/>
    <a:srgbClr val="352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3067" autoAdjust="0"/>
  </p:normalViewPr>
  <p:slideViewPr>
    <p:cSldViewPr snapToGrid="0" showGuides="1">
      <p:cViewPr varScale="1">
        <p:scale>
          <a:sx n="102" d="100"/>
          <a:sy n="102" d="100"/>
        </p:scale>
        <p:origin x="1032" y="114"/>
      </p:cViewPr>
      <p:guideLst>
        <p:guide pos="3840"/>
        <p:guide orient="horz" pos="2137"/>
        <p:guide pos="2411"/>
        <p:guide pos="3940"/>
        <p:guide pos="302"/>
        <p:guide pos="257"/>
      </p:guideLst>
    </p:cSldViewPr>
  </p:slideViewPr>
  <p:outlineViewPr>
    <p:cViewPr>
      <p:scale>
        <a:sx n="33" d="100"/>
        <a:sy n="33" d="100"/>
      </p:scale>
      <p:origin x="0" y="-54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notesViewPr>
    <p:cSldViewPr snapToGrid="0">
      <p:cViewPr varScale="1">
        <p:scale>
          <a:sx n="83" d="100"/>
          <a:sy n="83" d="100"/>
        </p:scale>
        <p:origin x="299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0323" cy="46261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70" y="0"/>
            <a:ext cx="3010323" cy="46261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D22DEAF5-F60E-418C-A7E7-BFB21D93D0B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57591"/>
            <a:ext cx="3010323" cy="46261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70" y="8757591"/>
            <a:ext cx="3010323" cy="46261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199E1BF-8365-47BA-9A17-5CCB9E743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14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52525"/>
            <a:ext cx="5532438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70" y="8816757"/>
            <a:ext cx="3010323" cy="387927"/>
          </a:xfrm>
          <a:prstGeom prst="rect">
            <a:avLst/>
          </a:prstGeom>
        </p:spPr>
        <p:txBody>
          <a:bodyPr vert="horz" lIns="0" tIns="0" rIns="231115" bIns="231115" rtlCol="0" anchor="ctr">
            <a:spAutoFit/>
          </a:bodyPr>
          <a:lstStyle>
            <a:lvl1pPr algn="r">
              <a:defRPr sz="1000">
                <a:solidFill>
                  <a:srgbClr val="00338D"/>
                </a:solidFill>
                <a:latin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smtClean="0">
                <a:latin typeface="Arial"/>
                <a:ea typeface="Arial"/>
                <a:cs typeface="Arial" panose="020B060402020202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94691" y="4437221"/>
            <a:ext cx="5557520" cy="3630454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36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234950" marR="0" indent="-234950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 typeface="Arial" panose="020B0604020202020204" pitchFamily="34" charset="0"/>
      <a:buChar char="—"/>
      <a:tabLst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457200" marR="0" indent="-222250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 typeface="Arial" panose="020B0604020202020204" pitchFamily="34" charset="0"/>
      <a:buChar char="-"/>
      <a:tabLst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692150" marR="0" indent="-234950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 typeface="Arial" panose="020B0604020202020204" pitchFamily="34" charset="0"/>
      <a:buChar char="—"/>
      <a:tabLst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914400" marR="0" indent="-222250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 typeface="Arial" panose="020B0604020202020204" pitchFamily="34" charset="0"/>
      <a:buChar char="-"/>
      <a:tabLst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4970" y="8801702"/>
            <a:ext cx="3010323" cy="41803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045D1-D4CB-4A8D-A84C-D79133305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80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B4B4D-7CA3-9044-876B-883B54F8677D}" type="slidenum">
              <a:rPr lang="en-US" smtClean="0">
                <a:latin typeface="Arial"/>
                <a:ea typeface="Arial"/>
                <a:cs typeface="Arial" panose="020B0604020202020204" pitchFamily="34" charset="0"/>
              </a:rPr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15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cs-CZ" dirty="0"/>
              <a:t>Odlišit se a nadsázka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4970" y="8801702"/>
            <a:ext cx="3010323" cy="41803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045D1-D4CB-4A8D-A84C-D79133305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322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B4B4D-7CA3-9044-876B-883B54F8677D}" type="slidenum">
              <a:rPr lang="en-US" smtClean="0">
                <a:latin typeface="Arial"/>
                <a:ea typeface="Arial"/>
                <a:cs typeface="Arial" panose="020B0604020202020204" pitchFamily="34" charset="0"/>
              </a:rPr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928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B4B4D-7CA3-9044-876B-883B54F8677D}" type="slidenum">
              <a:rPr lang="en-US" smtClean="0">
                <a:latin typeface="Arial"/>
                <a:ea typeface="Arial"/>
                <a:cs typeface="Arial" panose="020B0604020202020204" pitchFamily="34" charset="0"/>
              </a:rPr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738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TLE SLIDE 1 - Right light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80826" y="1435300"/>
            <a:ext cx="6581117" cy="3510000"/>
          </a:xfrm>
        </p:spPr>
        <p:txBody>
          <a:bodyPr anchor="t" anchorCtr="0"/>
          <a:lstStyle>
            <a:lvl1pPr algn="l">
              <a:defRPr sz="1100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 slide 1</a:t>
            </a:r>
            <a:br>
              <a:rPr lang="en-US" noProof="0" dirty="0"/>
            </a:br>
            <a:r>
              <a:rPr lang="en-US" noProof="0" dirty="0"/>
              <a:t>light right vertical image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0425" y="5390900"/>
            <a:ext cx="6541518" cy="21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1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here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020425" y="5823550"/>
            <a:ext cx="1889125" cy="487363"/>
          </a:xfrm>
        </p:spPr>
        <p:txBody>
          <a:bodyPr/>
          <a:lstStyle>
            <a:lvl1pPr>
              <a:defRPr sz="1100" b="0">
                <a:solidFill>
                  <a:srgbClr val="00338D"/>
                </a:solidFill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9" name="Shape 8"/>
          <p:cNvSpPr txBox="1">
            <a:spLocks/>
          </p:cNvSpPr>
          <p:nvPr userDrawn="1"/>
        </p:nvSpPr>
        <p:spPr>
          <a:xfrm>
            <a:off x="10739438" y="6266997"/>
            <a:ext cx="449655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000" dirty="0">
              <a:solidFill>
                <a:schemeClr val="tx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0" name="Freeform 19"/>
          <p:cNvSpPr>
            <a:spLocks noEditPoints="1"/>
          </p:cNvSpPr>
          <p:nvPr userDrawn="1"/>
        </p:nvSpPr>
        <p:spPr bwMode="auto">
          <a:xfrm>
            <a:off x="998460" y="524433"/>
            <a:ext cx="1080816" cy="439654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99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5 - Singular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ft:  Picture 17">
            <a:extLst>
              <a:ext uri="{FF2B5EF4-FFF2-40B4-BE49-F238E27FC236}">
                <a16:creationId xmlns:a16="http://schemas.microsoft.com/office/drawing/2014/main" id="{8FB581B7-5C1C-467C-9821-5D3D11CA8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FEDC88-9CC1-436F-B515-6CFC9B61206A}"/>
              </a:ext>
            </a:extLst>
          </p:cNvPr>
          <p:cNvSpPr/>
          <p:nvPr userDrawn="1"/>
        </p:nvSpPr>
        <p:spPr>
          <a:xfrm>
            <a:off x="-2" y="0"/>
            <a:ext cx="9332688" cy="6858000"/>
          </a:xfrm>
          <a:prstGeom prst="rect">
            <a:avLst/>
          </a:prstGeom>
          <a:gradFill flip="none" rotWithShape="1">
            <a:gsLst>
              <a:gs pos="60000">
                <a:srgbClr val="000000">
                  <a:alpha val="78000"/>
                </a:srgbClr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dirty="0" err="1">
              <a:solidFill>
                <a:schemeClr val="bg1"/>
              </a:solidFill>
            </a:endParaRPr>
          </a:p>
        </p:txBody>
      </p:sp>
      <p:sp>
        <p:nvSpPr>
          <p:cNvPr id="4" name="Shape 8"/>
          <p:cNvSpPr txBox="1">
            <a:spLocks/>
          </p:cNvSpPr>
          <p:nvPr userDrawn="1"/>
        </p:nvSpPr>
        <p:spPr>
          <a:xfrm>
            <a:off x="10739438" y="6266997"/>
            <a:ext cx="449655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000" smtClean="0">
                <a:solidFill>
                  <a:schemeClr val="bg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000" dirty="0">
              <a:solidFill>
                <a:schemeClr val="bg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cs-CZ" sz="15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74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3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Singular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ft:  Picture 17">
            <a:extLst>
              <a:ext uri="{FF2B5EF4-FFF2-40B4-BE49-F238E27FC236}">
                <a16:creationId xmlns:a16="http://schemas.microsoft.com/office/drawing/2014/main" id="{8FB581B7-5C1C-467C-9821-5D3D11CA8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FEDC88-9CC1-436F-B515-6CFC9B61206A}"/>
              </a:ext>
            </a:extLst>
          </p:cNvPr>
          <p:cNvSpPr/>
          <p:nvPr userDrawn="1"/>
        </p:nvSpPr>
        <p:spPr>
          <a:xfrm>
            <a:off x="-3" y="0"/>
            <a:ext cx="12416592" cy="6858000"/>
          </a:xfrm>
          <a:prstGeom prst="rect">
            <a:avLst/>
          </a:prstGeom>
          <a:gradFill flip="none" rotWithShape="1">
            <a:gsLst>
              <a:gs pos="97000">
                <a:srgbClr val="000000">
                  <a:alpha val="65000"/>
                </a:srgbClr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dirty="0" err="1">
              <a:solidFill>
                <a:schemeClr val="bg1"/>
              </a:solidFill>
            </a:endParaRPr>
          </a:p>
        </p:txBody>
      </p:sp>
      <p:sp>
        <p:nvSpPr>
          <p:cNvPr id="17" name="object 3"/>
          <p:cNvSpPr/>
          <p:nvPr userDrawn="1"/>
        </p:nvSpPr>
        <p:spPr>
          <a:xfrm>
            <a:off x="0" y="1"/>
            <a:ext cx="1587731" cy="6858000"/>
          </a:xfrm>
          <a:custGeom>
            <a:avLst/>
            <a:gdLst/>
            <a:ahLst/>
            <a:cxnLst/>
            <a:rect l="l" t="t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483698"/>
          </a:solidFill>
        </p:spPr>
        <p:txBody>
          <a:bodyPr wrap="square" lIns="0" tIns="0" rIns="0" bIns="0" rtlCol="0">
            <a:noAutofit/>
          </a:bodyPr>
          <a:lstStyle/>
          <a:p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9863" y="1435300"/>
            <a:ext cx="7022748" cy="3510000"/>
          </a:xfrm>
        </p:spPr>
        <p:txBody>
          <a:bodyPr anchor="t" anchorCtr="0"/>
          <a:lstStyle>
            <a:lvl1pPr algn="l">
              <a:defRPr sz="1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5</a:t>
            </a:r>
            <a:br>
              <a:rPr lang="en-US" dirty="0"/>
            </a:br>
            <a:r>
              <a:rPr lang="en-US" dirty="0"/>
              <a:t>singular </a:t>
            </a:r>
            <a:br>
              <a:rPr lang="en-US" dirty="0"/>
            </a:br>
            <a:r>
              <a:rPr lang="en-US" dirty="0"/>
              <a:t>image</a:t>
            </a:r>
          </a:p>
        </p:txBody>
      </p:sp>
      <p:sp>
        <p:nvSpPr>
          <p:cNvPr id="16" name="Freeform 19"/>
          <p:cNvSpPr>
            <a:spLocks noChangeAspect="1" noEditPoints="1"/>
          </p:cNvSpPr>
          <p:nvPr userDrawn="1"/>
        </p:nvSpPr>
        <p:spPr bwMode="auto">
          <a:xfrm>
            <a:off x="2729163" y="524433"/>
            <a:ext cx="1079150" cy="439654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9463" y="5390900"/>
            <a:ext cx="6983148" cy="216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hape 8"/>
          <p:cNvSpPr txBox="1">
            <a:spLocks/>
          </p:cNvSpPr>
          <p:nvPr userDrawn="1"/>
        </p:nvSpPr>
        <p:spPr>
          <a:xfrm>
            <a:off x="10739438" y="6266997"/>
            <a:ext cx="449655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000" smtClean="0">
                <a:solidFill>
                  <a:schemeClr val="bg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000" dirty="0">
              <a:solidFill>
                <a:schemeClr val="bg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05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08386 -2.96296E-6 " pathEditMode="relative" rAng="0" ptsTypes="AA">
                                      <p:cBhvr>
                                        <p:cTn id="16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  <p:bldP spid="8" grpId="1"/>
      <p:bldP spid="16" grpId="0" animBg="1"/>
    </p:bldLst>
  </p:timing>
  <p:extLst>
    <p:ext uri="{DCECCB84-F9BA-43D5-87BE-67443E8EF086}">
      <p15:sldGuideLst xmlns:p15="http://schemas.microsoft.com/office/powerpoint/2012/main">
        <p15:guide id="1" pos="173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5 - Singular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792D94-86C9-4D08-B460-74FF4A9D5F3D}"/>
              </a:ext>
            </a:extLst>
          </p:cNvPr>
          <p:cNvSpPr/>
          <p:nvPr userDrawn="1"/>
        </p:nvSpPr>
        <p:spPr>
          <a:xfrm>
            <a:off x="-1" y="0"/>
            <a:ext cx="12192001" cy="687250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dirty="0" err="1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EDC88-9CC1-436F-B515-6CFC9B61206A}"/>
              </a:ext>
            </a:extLst>
          </p:cNvPr>
          <p:cNvSpPr/>
          <p:nvPr userDrawn="1"/>
        </p:nvSpPr>
        <p:spPr>
          <a:xfrm>
            <a:off x="-3" y="0"/>
            <a:ext cx="12192003" cy="6858000"/>
          </a:xfrm>
          <a:prstGeom prst="rect">
            <a:avLst/>
          </a:prstGeom>
          <a:gradFill flip="none" rotWithShape="1">
            <a:gsLst>
              <a:gs pos="80000">
                <a:srgbClr val="000000">
                  <a:alpha val="75000"/>
                </a:srgbClr>
              </a:gs>
              <a:gs pos="21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dirty="0" err="1">
              <a:solidFill>
                <a:schemeClr val="bg1"/>
              </a:solidFill>
            </a:endParaRPr>
          </a:p>
        </p:txBody>
      </p:sp>
      <p:sp>
        <p:nvSpPr>
          <p:cNvPr id="17" name="object 3"/>
          <p:cNvSpPr/>
          <p:nvPr userDrawn="1"/>
        </p:nvSpPr>
        <p:spPr>
          <a:xfrm>
            <a:off x="0" y="1"/>
            <a:ext cx="1587731" cy="6858000"/>
          </a:xfrm>
          <a:custGeom>
            <a:avLst/>
            <a:gdLst/>
            <a:ahLst/>
            <a:cxnLst/>
            <a:rect l="l" t="t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/>
          <a:p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9863" y="1435300"/>
            <a:ext cx="7022748" cy="3510000"/>
          </a:xfrm>
        </p:spPr>
        <p:txBody>
          <a:bodyPr anchor="t" anchorCtr="0"/>
          <a:lstStyle>
            <a:lvl1pPr algn="l">
              <a:defRPr sz="1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5</a:t>
            </a:r>
            <a:br>
              <a:rPr lang="en-US" dirty="0"/>
            </a:br>
            <a:r>
              <a:rPr lang="en-US" dirty="0"/>
              <a:t>singular </a:t>
            </a:r>
            <a:br>
              <a:rPr lang="en-US" dirty="0"/>
            </a:br>
            <a:r>
              <a:rPr lang="en-US" dirty="0"/>
              <a:t>image</a:t>
            </a:r>
          </a:p>
        </p:txBody>
      </p:sp>
      <p:sp>
        <p:nvSpPr>
          <p:cNvPr id="16" name="Freeform 19"/>
          <p:cNvSpPr>
            <a:spLocks noChangeAspect="1" noEditPoints="1"/>
          </p:cNvSpPr>
          <p:nvPr userDrawn="1"/>
        </p:nvSpPr>
        <p:spPr bwMode="auto">
          <a:xfrm>
            <a:off x="2729163" y="524433"/>
            <a:ext cx="1079150" cy="439654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9463" y="5390900"/>
            <a:ext cx="6983148" cy="216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hape 8"/>
          <p:cNvSpPr txBox="1">
            <a:spLocks/>
          </p:cNvSpPr>
          <p:nvPr userDrawn="1"/>
        </p:nvSpPr>
        <p:spPr>
          <a:xfrm>
            <a:off x="10739438" y="6266997"/>
            <a:ext cx="449655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000" smtClean="0">
                <a:solidFill>
                  <a:schemeClr val="bg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000" dirty="0">
              <a:solidFill>
                <a:schemeClr val="bg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6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08386 -2.96296E-6 " pathEditMode="relative" rAng="0" ptsTypes="AA">
                                      <p:cBhvr>
                                        <p:cTn id="16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  <p:bldP spid="8" grpId="1"/>
      <p:bldP spid="16" grpId="0" animBg="1"/>
    </p:bldLst>
  </p:timing>
  <p:extLst>
    <p:ext uri="{DCECCB84-F9BA-43D5-87BE-67443E8EF086}">
      <p15:sldGuideLst xmlns:p15="http://schemas.microsoft.com/office/powerpoint/2012/main">
        <p15:guide id="1" pos="173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5 - Singular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B2BBE2-ED48-439D-9045-96752713C3CE}"/>
              </a:ext>
            </a:extLst>
          </p:cNvPr>
          <p:cNvSpPr/>
          <p:nvPr userDrawn="1"/>
        </p:nvSpPr>
        <p:spPr>
          <a:xfrm>
            <a:off x="-3" y="0"/>
            <a:ext cx="12192001" cy="687250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dirty="0" err="1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EDC88-9CC1-436F-B515-6CFC9B61206A}"/>
              </a:ext>
            </a:extLst>
          </p:cNvPr>
          <p:cNvSpPr/>
          <p:nvPr userDrawn="1"/>
        </p:nvSpPr>
        <p:spPr>
          <a:xfrm>
            <a:off x="-3" y="0"/>
            <a:ext cx="12192003" cy="6858000"/>
          </a:xfrm>
          <a:prstGeom prst="rect">
            <a:avLst/>
          </a:prstGeom>
          <a:gradFill flip="none" rotWithShape="1">
            <a:gsLst>
              <a:gs pos="60500">
                <a:srgbClr val="000000">
                  <a:alpha val="79000"/>
                </a:srgbClr>
              </a:gs>
              <a:gs pos="21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dirty="0" err="1">
              <a:solidFill>
                <a:schemeClr val="bg1"/>
              </a:solidFill>
            </a:endParaRPr>
          </a:p>
        </p:txBody>
      </p:sp>
      <p:sp>
        <p:nvSpPr>
          <p:cNvPr id="17" name="object 3"/>
          <p:cNvSpPr/>
          <p:nvPr userDrawn="1"/>
        </p:nvSpPr>
        <p:spPr>
          <a:xfrm>
            <a:off x="0" y="1"/>
            <a:ext cx="1587731" cy="6858000"/>
          </a:xfrm>
          <a:custGeom>
            <a:avLst/>
            <a:gdLst/>
            <a:ahLst/>
            <a:cxnLst/>
            <a:rect l="l" t="t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>
            <a:noAutofit/>
          </a:bodyPr>
          <a:lstStyle/>
          <a:p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9863" y="1435300"/>
            <a:ext cx="7022748" cy="3510000"/>
          </a:xfrm>
        </p:spPr>
        <p:txBody>
          <a:bodyPr anchor="t" anchorCtr="0"/>
          <a:lstStyle>
            <a:lvl1pPr algn="l">
              <a:defRPr sz="1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5</a:t>
            </a:r>
            <a:br>
              <a:rPr lang="en-US" dirty="0"/>
            </a:br>
            <a:r>
              <a:rPr lang="en-US" dirty="0"/>
              <a:t>singular </a:t>
            </a:r>
            <a:br>
              <a:rPr lang="en-US" dirty="0"/>
            </a:br>
            <a:r>
              <a:rPr lang="en-US" dirty="0"/>
              <a:t>image</a:t>
            </a:r>
          </a:p>
        </p:txBody>
      </p:sp>
      <p:sp>
        <p:nvSpPr>
          <p:cNvPr id="16" name="Freeform 19"/>
          <p:cNvSpPr>
            <a:spLocks noChangeAspect="1" noEditPoints="1"/>
          </p:cNvSpPr>
          <p:nvPr userDrawn="1"/>
        </p:nvSpPr>
        <p:spPr bwMode="auto">
          <a:xfrm>
            <a:off x="2729163" y="524433"/>
            <a:ext cx="1079150" cy="439654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9463" y="5390900"/>
            <a:ext cx="6983148" cy="216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hape 8"/>
          <p:cNvSpPr txBox="1">
            <a:spLocks/>
          </p:cNvSpPr>
          <p:nvPr userDrawn="1"/>
        </p:nvSpPr>
        <p:spPr>
          <a:xfrm>
            <a:off x="10739438" y="6266997"/>
            <a:ext cx="449655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000" smtClean="0">
                <a:solidFill>
                  <a:schemeClr val="bg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000" dirty="0">
              <a:solidFill>
                <a:schemeClr val="bg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48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08386 -2.96296E-6 " pathEditMode="relative" rAng="0" ptsTypes="AA">
                                      <p:cBhvr>
                                        <p:cTn id="16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  <p:bldP spid="8" grpId="1"/>
      <p:bldP spid="16" grpId="0" animBg="1"/>
    </p:bldLst>
  </p:timing>
  <p:extLst>
    <p:ext uri="{DCECCB84-F9BA-43D5-87BE-67443E8EF086}">
      <p15:sldGuideLst xmlns:p15="http://schemas.microsoft.com/office/powerpoint/2012/main">
        <p15:guide id="1" pos="173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hape 8"/>
          <p:cNvSpPr txBox="1">
            <a:spLocks/>
          </p:cNvSpPr>
          <p:nvPr userDrawn="1"/>
        </p:nvSpPr>
        <p:spPr>
          <a:xfrm>
            <a:off x="10739438" y="6266997"/>
            <a:ext cx="449655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000" dirty="0">
              <a:solidFill>
                <a:schemeClr val="tx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54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98400" y="1330126"/>
            <a:ext cx="10195200" cy="4546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hape 8"/>
          <p:cNvSpPr txBox="1">
            <a:spLocks/>
          </p:cNvSpPr>
          <p:nvPr userDrawn="1"/>
        </p:nvSpPr>
        <p:spPr>
          <a:xfrm>
            <a:off x="10739438" y="6266997"/>
            <a:ext cx="449655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000" smtClean="0">
                <a:solidFill>
                  <a:schemeClr val="tx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000" dirty="0">
              <a:solidFill>
                <a:schemeClr val="tx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85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98400" y="1330126"/>
            <a:ext cx="10195200" cy="4546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hape 8"/>
          <p:cNvSpPr txBox="1">
            <a:spLocks/>
          </p:cNvSpPr>
          <p:nvPr userDrawn="1"/>
        </p:nvSpPr>
        <p:spPr>
          <a:xfrm>
            <a:off x="10739438" y="6266997"/>
            <a:ext cx="449655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000" smtClean="0">
                <a:solidFill>
                  <a:schemeClr val="tx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000" dirty="0">
              <a:solidFill>
                <a:schemeClr val="tx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8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8400" y="431800"/>
            <a:ext cx="101952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201" y="1331360"/>
            <a:ext cx="10194470" cy="45455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Box 29" hidden="1"/>
          <p:cNvSpPr txBox="1"/>
          <p:nvPr userDrawn="1"/>
        </p:nvSpPr>
        <p:spPr>
          <a:xfrm>
            <a:off x="2234934" y="6266997"/>
            <a:ext cx="7756800" cy="370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network of independent member firms affiliated with KPMG International Cooperative, a Swiss entity. All rights reserved.</a:t>
            </a:r>
            <a:endParaRPr lang="en-GB" sz="6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 hidden="1"/>
          <p:cNvSpPr txBox="1"/>
          <p:nvPr userDrawn="1"/>
        </p:nvSpPr>
        <p:spPr>
          <a:xfrm>
            <a:off x="2594343" y="6637578"/>
            <a:ext cx="6953693" cy="1353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Document Classification: KPMG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775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6" r:id="rId2"/>
    <p:sldLayoutId id="2147483779" r:id="rId3"/>
    <p:sldLayoutId id="2147483807" r:id="rId4"/>
    <p:sldLayoutId id="2147483808" r:id="rId5"/>
    <p:sldLayoutId id="2147483783" r:id="rId6"/>
    <p:sldLayoutId id="2147483786" r:id="rId7"/>
    <p:sldLayoutId id="2147483812" r:id="rId8"/>
  </p:sldLayoutIdLst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5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284400" indent="-284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824400" indent="-284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0980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1371600" indent="-284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1645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02">
          <p15:clr>
            <a:srgbClr val="F26B43"/>
          </p15:clr>
        </p15:guide>
        <p15:guide id="2" pos="627">
          <p15:clr>
            <a:srgbClr val="F26B43"/>
          </p15:clr>
        </p15:guide>
        <p15:guide id="3" pos="7055">
          <p15:clr>
            <a:srgbClr val="F26B43"/>
          </p15:clr>
        </p15:guide>
        <p15:guide id="4" orient="horz" pos="833">
          <p15:clr>
            <a:srgbClr val="F26B43"/>
          </p15:clr>
        </p15:guide>
        <p15:guide id="5" orient="horz" pos="608">
          <p15:clr>
            <a:srgbClr val="F26B43"/>
          </p15:clr>
        </p15:guide>
        <p15:guide id="6" orient="horz" pos="272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1277F2-F82D-4E47-9610-4B09776D2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826" y="1435300"/>
            <a:ext cx="10717838" cy="3510000"/>
          </a:xfrm>
        </p:spPr>
        <p:txBody>
          <a:bodyPr/>
          <a:lstStyle/>
          <a:p>
            <a:r>
              <a:rPr lang="cs-CZ" dirty="0">
                <a:effectLst/>
                <a:ea typeface="Calibri" panose="020F0502020204030204" pitchFamily="34" charset="0"/>
              </a:rPr>
              <a:t>To jsou fejky, kámo! </a:t>
            </a:r>
            <a:br>
              <a:rPr lang="cs-CZ" dirty="0">
                <a:effectLst/>
                <a:ea typeface="Calibri" panose="020F0502020204030204" pitchFamily="34" charset="0"/>
              </a:rPr>
            </a:br>
            <a:r>
              <a:rPr lang="cs-CZ" sz="4000" b="1" dirty="0">
                <a:effectLst/>
                <a:latin typeface="+mn-lt"/>
                <a:ea typeface="Calibri" panose="020F0502020204030204" pitchFamily="34" charset="0"/>
              </a:rPr>
              <a:t>Jak mluvit k mladým</a:t>
            </a:r>
            <a:endParaRPr lang="en-GB" sz="4000" b="1" dirty="0">
              <a:solidFill>
                <a:srgbClr val="00338D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0826" y="4442740"/>
            <a:ext cx="4646976" cy="502560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spcAft>
                <a:spcPts val="600"/>
              </a:spcAft>
            </a:pPr>
            <a:endParaRPr lang="cs-CZ" dirty="0">
              <a:solidFill>
                <a:srgbClr val="00338D"/>
              </a:solidFill>
            </a:endParaRPr>
          </a:p>
          <a:p>
            <a:pPr>
              <a:spcAft>
                <a:spcPts val="600"/>
              </a:spcAft>
            </a:pPr>
            <a:endParaRPr lang="cs-CZ" dirty="0">
              <a:solidFill>
                <a:srgbClr val="00338D"/>
              </a:solidFill>
            </a:endParaRPr>
          </a:p>
          <a:p>
            <a:pPr>
              <a:spcAft>
                <a:spcPts val="600"/>
              </a:spcAft>
            </a:pPr>
            <a:r>
              <a:rPr lang="cs-CZ" b="1" dirty="0">
                <a:solidFill>
                  <a:srgbClr val="00338D"/>
                </a:solidFill>
              </a:rPr>
              <a:t>Štěpán Kačena, </a:t>
            </a:r>
            <a:r>
              <a:rPr lang="cs-CZ" b="1" dirty="0" err="1">
                <a:solidFill>
                  <a:srgbClr val="00338D"/>
                </a:solidFill>
              </a:rPr>
              <a:t>Head</a:t>
            </a:r>
            <a:r>
              <a:rPr lang="cs-CZ" b="1" dirty="0">
                <a:solidFill>
                  <a:srgbClr val="00338D"/>
                </a:solidFill>
              </a:rPr>
              <a:t> </a:t>
            </a:r>
            <a:r>
              <a:rPr lang="cs-CZ" b="1" dirty="0" err="1">
                <a:solidFill>
                  <a:srgbClr val="00338D"/>
                </a:solidFill>
              </a:rPr>
              <a:t>of</a:t>
            </a:r>
            <a:r>
              <a:rPr lang="cs-CZ" b="1" dirty="0">
                <a:solidFill>
                  <a:srgbClr val="00338D"/>
                </a:solidFill>
              </a:rPr>
              <a:t> Marketing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00338D"/>
                </a:solidFill>
              </a:rPr>
              <a:t>10. května 2022</a:t>
            </a:r>
          </a:p>
          <a:p>
            <a:pPr>
              <a:spcAft>
                <a:spcPts val="600"/>
              </a:spcAft>
            </a:pPr>
            <a:endParaRPr lang="cs-CZ" sz="15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01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19C5-0CA5-4B6B-A0E9-3B082C03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400" y="431800"/>
            <a:ext cx="4978194" cy="533400"/>
          </a:xfrm>
        </p:spPr>
        <p:txBody>
          <a:bodyPr/>
          <a:lstStyle/>
          <a:p>
            <a:r>
              <a:rPr lang="cs-CZ" dirty="0"/>
              <a:t>Hýbací obrázky</a:t>
            </a:r>
          </a:p>
        </p:txBody>
      </p:sp>
      <p:pic>
        <p:nvPicPr>
          <p:cNvPr id="3" name="echo_hr_visual">
            <a:hlinkClick r:id="" action="ppaction://media"/>
            <a:extLst>
              <a:ext uri="{FF2B5EF4-FFF2-40B4-BE49-F238E27FC236}">
                <a16:creationId xmlns:a16="http://schemas.microsoft.com/office/drawing/2014/main" id="{38BC6C3D-B312-49F4-8651-318382FBF7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229" y="1111204"/>
            <a:ext cx="9662474" cy="543514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62271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_mkt_ppc_breakfast">
            <a:hlinkClick r:id="" action="ppaction://media"/>
            <a:extLst>
              <a:ext uri="{FF2B5EF4-FFF2-40B4-BE49-F238E27FC236}">
                <a16:creationId xmlns:a16="http://schemas.microsoft.com/office/drawing/2014/main" id="{A3E41923-4C9D-4342-85C2-C709668A76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645" y="643990"/>
            <a:ext cx="10242710" cy="5761524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14145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8400" y="360680"/>
            <a:ext cx="10195200" cy="533400"/>
          </a:xfrm>
        </p:spPr>
        <p:txBody>
          <a:bodyPr/>
          <a:lstStyle/>
          <a:p>
            <a:r>
              <a:rPr lang="cs-CZ" dirty="0"/>
              <a:t>Méně je více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4D2A9E-D07D-4045-8AEE-211B6B2EB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0" y="1341625"/>
            <a:ext cx="7613450" cy="4651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553F42-9DCA-4D7B-AC02-90A52B0F1373}"/>
              </a:ext>
            </a:extLst>
          </p:cNvPr>
          <p:cNvSpPr txBox="1"/>
          <p:nvPr/>
        </p:nvSpPr>
        <p:spPr>
          <a:xfrm>
            <a:off x="998400" y="6328043"/>
            <a:ext cx="7613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</a:t>
            </a:r>
            <a:r>
              <a:rPr lang="cs-CZ" sz="8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8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 KPMG </a:t>
            </a:r>
            <a:r>
              <a:rPr lang="en-US" sz="800" kern="1200" noProof="0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Česká</a:t>
            </a:r>
            <a:r>
              <a:rPr lang="en-US" sz="8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kern="1200" noProof="0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republika</a:t>
            </a:r>
            <a:r>
              <a:rPr lang="en-US" sz="8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800" kern="1200" noProof="0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s.r.o.</a:t>
            </a:r>
            <a:r>
              <a:rPr lang="en-US" sz="8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, a Czech limited liability company and a member firm of the KPMG global organization of independent member firms affiliated with KPMG International Limited, a private English company limited by guarantee. All rights reserved.</a:t>
            </a:r>
            <a:endParaRPr lang="en-GB" sz="8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94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19C5-0CA5-4B6B-A0E9-3B082C03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400" y="431800"/>
            <a:ext cx="4978194" cy="533400"/>
          </a:xfrm>
        </p:spPr>
        <p:txBody>
          <a:bodyPr/>
          <a:lstStyle/>
          <a:p>
            <a:r>
              <a:rPr lang="cs-CZ" dirty="0"/>
              <a:t>Představa mileniálů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74DD5-3F4A-4237-BEBC-C8D02A9196EB}"/>
              </a:ext>
            </a:extLst>
          </p:cNvPr>
          <p:cNvSpPr txBox="1"/>
          <p:nvPr/>
        </p:nvSpPr>
        <p:spPr>
          <a:xfrm>
            <a:off x="998400" y="1376313"/>
            <a:ext cx="4978194" cy="504988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00338D"/>
                </a:solidFill>
              </a:rPr>
              <a:t>Vzdělaní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00338D"/>
                </a:solidFill>
              </a:rPr>
              <a:t>Hodně využívají internet a sociální sítě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00338D"/>
                </a:solidFill>
              </a:rPr>
              <a:t>Zajímají se o životní prostředí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00338D"/>
                </a:solidFill>
              </a:rPr>
              <a:t>Odmítají tradiční genderové role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00338D"/>
                </a:solidFill>
              </a:rPr>
              <a:t>Jsou hédonističtí, ve volném čase cestují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00338D"/>
                </a:solidFill>
              </a:rPr>
              <a:t>Častěji mění zaměstnání, preferují práci v týmu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00338D"/>
                </a:solidFill>
              </a:rPr>
              <a:t>Hlavním zdrojem informací je pro ně internet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00338D"/>
                </a:solidFill>
              </a:rPr>
              <a:t>Jsou otevření, mají rádi novinky a změny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00338D"/>
                </a:solidFill>
              </a:rPr>
              <a:t>Více nakupují online, starají se o původ výrobků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00338D"/>
                </a:solidFill>
              </a:rPr>
              <a:t>Dovolenou si organizují sami, nejezdí opakovaně na stejná místa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cs-CZ" sz="1600" b="1" dirty="0">
              <a:solidFill>
                <a:srgbClr val="00338D"/>
              </a:solidFill>
            </a:endParaRPr>
          </a:p>
        </p:txBody>
      </p:sp>
      <p:pic>
        <p:nvPicPr>
          <p:cNvPr id="6" name="Obrázek 9">
            <a:extLst>
              <a:ext uri="{FF2B5EF4-FFF2-40B4-BE49-F238E27FC236}">
                <a16:creationId xmlns:a16="http://schemas.microsoft.com/office/drawing/2014/main" id="{F4628E04-F00C-4766-AFC9-4F729A0B5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6" t="20785" r="50435" b="28266"/>
          <a:stretch/>
        </p:blipFill>
        <p:spPr>
          <a:xfrm>
            <a:off x="5976594" y="1640834"/>
            <a:ext cx="5826156" cy="3962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délník 5">
            <a:extLst>
              <a:ext uri="{FF2B5EF4-FFF2-40B4-BE49-F238E27FC236}">
                <a16:creationId xmlns:a16="http://schemas.microsoft.com/office/drawing/2014/main" id="{673F37DE-7DD1-432F-9C08-173D7D23E7C6}"/>
              </a:ext>
            </a:extLst>
          </p:cNvPr>
          <p:cNvSpPr/>
          <p:nvPr/>
        </p:nvSpPr>
        <p:spPr>
          <a:xfrm>
            <a:off x="998400" y="6278884"/>
            <a:ext cx="11727809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ct val="20000"/>
              </a:spcAft>
            </a:pPr>
            <a:r>
              <a:rPr lang="cs-CZ" sz="1000" dirty="0">
                <a:solidFill>
                  <a:srgbClr val="00338D"/>
                </a:solidFill>
              </a:rPr>
              <a:t>Zdroj: MEDIAN MML-TGI – Kontinuální dotazování české populace, N = 12 656 , 1.kvartál 2016 až 4.kvartál 2016</a:t>
            </a:r>
            <a:endParaRPr lang="cs-CZ" sz="1000" i="1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7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19C5-0CA5-4B6B-A0E9-3B082C03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400" y="431800"/>
            <a:ext cx="4978194" cy="533400"/>
          </a:xfrm>
        </p:spPr>
        <p:txBody>
          <a:bodyPr/>
          <a:lstStyle/>
          <a:p>
            <a:r>
              <a:rPr lang="cs-CZ" dirty="0"/>
              <a:t>Mileniál penězi</a:t>
            </a:r>
          </a:p>
        </p:txBody>
      </p:sp>
      <p:sp>
        <p:nvSpPr>
          <p:cNvPr id="7" name="Obdélník 5">
            <a:extLst>
              <a:ext uri="{FF2B5EF4-FFF2-40B4-BE49-F238E27FC236}">
                <a16:creationId xmlns:a16="http://schemas.microsoft.com/office/drawing/2014/main" id="{673F37DE-7DD1-432F-9C08-173D7D23E7C6}"/>
              </a:ext>
            </a:extLst>
          </p:cNvPr>
          <p:cNvSpPr/>
          <p:nvPr/>
        </p:nvSpPr>
        <p:spPr>
          <a:xfrm>
            <a:off x="998400" y="6201970"/>
            <a:ext cx="11727809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ct val="20000"/>
              </a:spcAft>
            </a:pPr>
            <a:r>
              <a:rPr lang="cs-CZ" sz="1000" dirty="0">
                <a:solidFill>
                  <a:srgbClr val="00338D"/>
                </a:solidFill>
              </a:rPr>
              <a:t>Zdroj: MEDIAN MML-TGI – Kontinuální dotazování české populace, N = 12 656 , 1.kvartál 2016 až 4.kvartál 2016</a:t>
            </a:r>
            <a:endParaRPr lang="cs-CZ" sz="1000" i="1" dirty="0">
              <a:solidFill>
                <a:srgbClr val="00338D"/>
              </a:solidFill>
            </a:endParaRPr>
          </a:p>
        </p:txBody>
      </p:sp>
      <p:pic>
        <p:nvPicPr>
          <p:cNvPr id="8" name="Obrázek 11">
            <a:extLst>
              <a:ext uri="{FF2B5EF4-FFF2-40B4-BE49-F238E27FC236}">
                <a16:creationId xmlns:a16="http://schemas.microsoft.com/office/drawing/2014/main" id="{969CBA9D-43EB-48A7-8123-048DB5B2D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2" t="18148" r="50348" b="30242"/>
          <a:stretch/>
        </p:blipFill>
        <p:spPr>
          <a:xfrm>
            <a:off x="998400" y="1800877"/>
            <a:ext cx="5655347" cy="3962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9594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98399" y="1533914"/>
            <a:ext cx="9103133" cy="1295400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cs-CZ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Odvaha dělat věci jinak a nedělat </a:t>
            </a:r>
            <a:r>
              <a:rPr lang="cs-CZ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fejk</a:t>
            </a:r>
            <a:endParaRPr lang="cs-CZ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–"/>
            </a:pPr>
            <a:endParaRPr lang="cs-CZ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cs-CZ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Nebrat se vážně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–"/>
            </a:pPr>
            <a:endParaRPr lang="cs-CZ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cs-CZ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(Hýbací) obrázky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–"/>
            </a:pPr>
            <a:endParaRPr lang="cs-CZ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cs-CZ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Méně je více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–"/>
            </a:pPr>
            <a:endParaRPr lang="cs-CZ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–"/>
            </a:pPr>
            <a:endParaRPr lang="cs-CZ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8400" y="360680"/>
            <a:ext cx="10195200" cy="533400"/>
          </a:xfrm>
        </p:spPr>
        <p:txBody>
          <a:bodyPr/>
          <a:lstStyle/>
          <a:p>
            <a:r>
              <a:rPr lang="cs-CZ" dirty="0"/>
              <a:t>Co funguje</a:t>
            </a:r>
          </a:p>
        </p:txBody>
      </p:sp>
    </p:spTree>
    <p:extLst>
      <p:ext uri="{BB962C8B-B14F-4D97-AF65-F5344CB8AC3E}">
        <p14:creationId xmlns:p14="http://schemas.microsoft.com/office/powerpoint/2010/main" val="91494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51CA231-2396-49D5-A001-CA173C69503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391150"/>
            <a:ext cx="6540500" cy="215900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Actively listening, continuously harvesting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6838FB-DEA0-45B4-8241-A5BDF9CD1628}"/>
              </a:ext>
            </a:extLst>
          </p:cNvPr>
          <p:cNvSpPr/>
          <p:nvPr/>
        </p:nvSpPr>
        <p:spPr>
          <a:xfrm>
            <a:off x="980826" y="4232753"/>
            <a:ext cx="3210174" cy="400110"/>
          </a:xfrm>
          <a:prstGeom prst="rect">
            <a:avLst/>
          </a:prstGeom>
        </p:spPr>
        <p:txBody>
          <a:bodyPr wrap="square" lIns="0" anchor="ctr" anchorCtr="0"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Powered by </a:t>
            </a:r>
            <a:r>
              <a:rPr lang="en-GB" sz="2000" b="1" dirty="0">
                <a:solidFill>
                  <a:schemeClr val="bg1"/>
                </a:solidFill>
              </a:rPr>
              <a:t>KPMG Signals Repository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C6B2684-AD78-46FC-BDC7-5AACDBAC14EA}"/>
              </a:ext>
            </a:extLst>
          </p:cNvPr>
          <p:cNvGrpSpPr/>
          <p:nvPr/>
        </p:nvGrpSpPr>
        <p:grpSpPr>
          <a:xfrm>
            <a:off x="4044180" y="4104659"/>
            <a:ext cx="591746" cy="639379"/>
            <a:chOff x="3808110" y="4173448"/>
            <a:chExt cx="591746" cy="639379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B14066E-E74C-425F-B5DB-D3C06ECC02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0063" y="4173448"/>
              <a:ext cx="249252" cy="95059"/>
            </a:xfrm>
            <a:custGeom>
              <a:avLst/>
              <a:gdLst>
                <a:gd name="T0" fmla="*/ 1235 w 1235"/>
                <a:gd name="T1" fmla="*/ 471 h 471"/>
                <a:gd name="T2" fmla="*/ 0 w 1235"/>
                <a:gd name="T3" fmla="*/ 471 h 471"/>
                <a:gd name="T4" fmla="*/ 612 w 1235"/>
                <a:gd name="T5" fmla="*/ 0 h 471"/>
                <a:gd name="T6" fmla="*/ 1235 w 1235"/>
                <a:gd name="T7" fmla="*/ 471 h 471"/>
                <a:gd name="T8" fmla="*/ 194 w 1235"/>
                <a:gd name="T9" fmla="*/ 405 h 471"/>
                <a:gd name="T10" fmla="*/ 1037 w 1235"/>
                <a:gd name="T11" fmla="*/ 405 h 471"/>
                <a:gd name="T12" fmla="*/ 614 w 1235"/>
                <a:gd name="T13" fmla="*/ 85 h 471"/>
                <a:gd name="T14" fmla="*/ 194 w 1235"/>
                <a:gd name="T15" fmla="*/ 405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5" h="471">
                  <a:moveTo>
                    <a:pt x="1235" y="471"/>
                  </a:moveTo>
                  <a:lnTo>
                    <a:pt x="0" y="471"/>
                  </a:lnTo>
                  <a:lnTo>
                    <a:pt x="612" y="0"/>
                  </a:lnTo>
                  <a:lnTo>
                    <a:pt x="1235" y="471"/>
                  </a:lnTo>
                  <a:close/>
                  <a:moveTo>
                    <a:pt x="194" y="405"/>
                  </a:moveTo>
                  <a:lnTo>
                    <a:pt x="1037" y="405"/>
                  </a:lnTo>
                  <a:lnTo>
                    <a:pt x="614" y="85"/>
                  </a:lnTo>
                  <a:lnTo>
                    <a:pt x="194" y="405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FA576FB3-04B1-4A04-9340-53A83072A3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110" y="4302817"/>
              <a:ext cx="217162" cy="132800"/>
            </a:xfrm>
            <a:custGeom>
              <a:avLst/>
              <a:gdLst>
                <a:gd name="T0" fmla="*/ 0 w 1076"/>
                <a:gd name="T1" fmla="*/ 658 h 658"/>
                <a:gd name="T2" fmla="*/ 0 w 1076"/>
                <a:gd name="T3" fmla="*/ 0 h 658"/>
                <a:gd name="T4" fmla="*/ 1076 w 1076"/>
                <a:gd name="T5" fmla="*/ 137 h 658"/>
                <a:gd name="T6" fmla="*/ 1076 w 1076"/>
                <a:gd name="T7" fmla="*/ 457 h 658"/>
                <a:gd name="T8" fmla="*/ 0 w 1076"/>
                <a:gd name="T9" fmla="*/ 658 h 658"/>
                <a:gd name="T10" fmla="*/ 66 w 1076"/>
                <a:gd name="T11" fmla="*/ 76 h 658"/>
                <a:gd name="T12" fmla="*/ 66 w 1076"/>
                <a:gd name="T13" fmla="*/ 578 h 658"/>
                <a:gd name="T14" fmla="*/ 1010 w 1076"/>
                <a:gd name="T15" fmla="*/ 401 h 658"/>
                <a:gd name="T16" fmla="*/ 1010 w 1076"/>
                <a:gd name="T17" fmla="*/ 193 h 658"/>
                <a:gd name="T18" fmla="*/ 66 w 1076"/>
                <a:gd name="T19" fmla="*/ 76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6" h="658">
                  <a:moveTo>
                    <a:pt x="0" y="658"/>
                  </a:moveTo>
                  <a:lnTo>
                    <a:pt x="0" y="0"/>
                  </a:lnTo>
                  <a:lnTo>
                    <a:pt x="1076" y="137"/>
                  </a:lnTo>
                  <a:lnTo>
                    <a:pt x="1076" y="457"/>
                  </a:lnTo>
                  <a:lnTo>
                    <a:pt x="0" y="658"/>
                  </a:lnTo>
                  <a:close/>
                  <a:moveTo>
                    <a:pt x="66" y="76"/>
                  </a:moveTo>
                  <a:lnTo>
                    <a:pt x="66" y="578"/>
                  </a:lnTo>
                  <a:lnTo>
                    <a:pt x="1010" y="401"/>
                  </a:lnTo>
                  <a:lnTo>
                    <a:pt x="1010" y="193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A76D3AD-C9CB-488D-AE1F-12B222736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2492" y="4302817"/>
              <a:ext cx="217364" cy="132800"/>
            </a:xfrm>
            <a:custGeom>
              <a:avLst/>
              <a:gdLst>
                <a:gd name="T0" fmla="*/ 1077 w 1077"/>
                <a:gd name="T1" fmla="*/ 658 h 658"/>
                <a:gd name="T2" fmla="*/ 0 w 1077"/>
                <a:gd name="T3" fmla="*/ 457 h 658"/>
                <a:gd name="T4" fmla="*/ 0 w 1077"/>
                <a:gd name="T5" fmla="*/ 137 h 658"/>
                <a:gd name="T6" fmla="*/ 1077 w 1077"/>
                <a:gd name="T7" fmla="*/ 0 h 658"/>
                <a:gd name="T8" fmla="*/ 1077 w 1077"/>
                <a:gd name="T9" fmla="*/ 658 h 658"/>
                <a:gd name="T10" fmla="*/ 67 w 1077"/>
                <a:gd name="T11" fmla="*/ 401 h 658"/>
                <a:gd name="T12" fmla="*/ 1011 w 1077"/>
                <a:gd name="T13" fmla="*/ 578 h 658"/>
                <a:gd name="T14" fmla="*/ 1011 w 1077"/>
                <a:gd name="T15" fmla="*/ 76 h 658"/>
                <a:gd name="T16" fmla="*/ 67 w 1077"/>
                <a:gd name="T17" fmla="*/ 193 h 658"/>
                <a:gd name="T18" fmla="*/ 67 w 1077"/>
                <a:gd name="T19" fmla="*/ 401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7" h="658">
                  <a:moveTo>
                    <a:pt x="1077" y="658"/>
                  </a:moveTo>
                  <a:lnTo>
                    <a:pt x="0" y="457"/>
                  </a:lnTo>
                  <a:lnTo>
                    <a:pt x="0" y="137"/>
                  </a:lnTo>
                  <a:lnTo>
                    <a:pt x="1077" y="0"/>
                  </a:lnTo>
                  <a:lnTo>
                    <a:pt x="1077" y="658"/>
                  </a:lnTo>
                  <a:close/>
                  <a:moveTo>
                    <a:pt x="67" y="401"/>
                  </a:moveTo>
                  <a:lnTo>
                    <a:pt x="1011" y="578"/>
                  </a:lnTo>
                  <a:lnTo>
                    <a:pt x="1011" y="76"/>
                  </a:lnTo>
                  <a:lnTo>
                    <a:pt x="67" y="193"/>
                  </a:lnTo>
                  <a:lnTo>
                    <a:pt x="67" y="401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3C78D01-1F37-4287-90C0-5A1A3D77BF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0702" y="4312909"/>
              <a:ext cx="111810" cy="112214"/>
            </a:xfrm>
            <a:custGeom>
              <a:avLst/>
              <a:gdLst>
                <a:gd name="T0" fmla="*/ 117 w 235"/>
                <a:gd name="T1" fmla="*/ 236 h 236"/>
                <a:gd name="T2" fmla="*/ 0 w 235"/>
                <a:gd name="T3" fmla="*/ 118 h 236"/>
                <a:gd name="T4" fmla="*/ 117 w 235"/>
                <a:gd name="T5" fmla="*/ 0 h 236"/>
                <a:gd name="T6" fmla="*/ 235 w 235"/>
                <a:gd name="T7" fmla="*/ 118 h 236"/>
                <a:gd name="T8" fmla="*/ 117 w 235"/>
                <a:gd name="T9" fmla="*/ 236 h 236"/>
                <a:gd name="T10" fmla="*/ 117 w 235"/>
                <a:gd name="T11" fmla="*/ 28 h 236"/>
                <a:gd name="T12" fmla="*/ 28 w 235"/>
                <a:gd name="T13" fmla="*/ 118 h 236"/>
                <a:gd name="T14" fmla="*/ 117 w 235"/>
                <a:gd name="T15" fmla="*/ 208 h 236"/>
                <a:gd name="T16" fmla="*/ 207 w 235"/>
                <a:gd name="T17" fmla="*/ 118 h 236"/>
                <a:gd name="T18" fmla="*/ 117 w 235"/>
                <a:gd name="T19" fmla="*/ 2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36">
                  <a:moveTo>
                    <a:pt x="117" y="236"/>
                  </a:moveTo>
                  <a:cubicBezTo>
                    <a:pt x="52" y="236"/>
                    <a:pt x="0" y="183"/>
                    <a:pt x="0" y="118"/>
                  </a:cubicBezTo>
                  <a:cubicBezTo>
                    <a:pt x="0" y="53"/>
                    <a:pt x="52" y="0"/>
                    <a:pt x="117" y="0"/>
                  </a:cubicBezTo>
                  <a:cubicBezTo>
                    <a:pt x="182" y="0"/>
                    <a:pt x="235" y="53"/>
                    <a:pt x="235" y="118"/>
                  </a:cubicBezTo>
                  <a:cubicBezTo>
                    <a:pt x="235" y="183"/>
                    <a:pt x="182" y="236"/>
                    <a:pt x="117" y="236"/>
                  </a:cubicBezTo>
                  <a:close/>
                  <a:moveTo>
                    <a:pt x="117" y="28"/>
                  </a:moveTo>
                  <a:cubicBezTo>
                    <a:pt x="68" y="28"/>
                    <a:pt x="28" y="69"/>
                    <a:pt x="28" y="118"/>
                  </a:cubicBezTo>
                  <a:cubicBezTo>
                    <a:pt x="28" y="167"/>
                    <a:pt x="68" y="208"/>
                    <a:pt x="117" y="208"/>
                  </a:cubicBezTo>
                  <a:cubicBezTo>
                    <a:pt x="167" y="208"/>
                    <a:pt x="207" y="167"/>
                    <a:pt x="207" y="118"/>
                  </a:cubicBezTo>
                  <a:cubicBezTo>
                    <a:pt x="207" y="69"/>
                    <a:pt x="167" y="28"/>
                    <a:pt x="117" y="28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902FF4BB-F8F7-4AC2-B9FE-A8C360A11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144" y="4545410"/>
              <a:ext cx="187696" cy="61355"/>
            </a:xfrm>
            <a:custGeom>
              <a:avLst/>
              <a:gdLst>
                <a:gd name="T0" fmla="*/ 16 w 930"/>
                <a:gd name="T1" fmla="*/ 304 h 304"/>
                <a:gd name="T2" fmla="*/ 0 w 930"/>
                <a:gd name="T3" fmla="*/ 241 h 304"/>
                <a:gd name="T4" fmla="*/ 913 w 930"/>
                <a:gd name="T5" fmla="*/ 0 h 304"/>
                <a:gd name="T6" fmla="*/ 930 w 930"/>
                <a:gd name="T7" fmla="*/ 64 h 304"/>
                <a:gd name="T8" fmla="*/ 16 w 930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0" h="304">
                  <a:moveTo>
                    <a:pt x="16" y="304"/>
                  </a:moveTo>
                  <a:lnTo>
                    <a:pt x="0" y="241"/>
                  </a:lnTo>
                  <a:lnTo>
                    <a:pt x="913" y="0"/>
                  </a:lnTo>
                  <a:lnTo>
                    <a:pt x="930" y="64"/>
                  </a:lnTo>
                  <a:lnTo>
                    <a:pt x="16" y="304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76BA2ED8-C30C-4540-A923-CFAFF4ECE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824" y="4658633"/>
              <a:ext cx="211914" cy="70033"/>
            </a:xfrm>
            <a:custGeom>
              <a:avLst/>
              <a:gdLst>
                <a:gd name="T0" fmla="*/ 18 w 1050"/>
                <a:gd name="T1" fmla="*/ 347 h 347"/>
                <a:gd name="T2" fmla="*/ 0 w 1050"/>
                <a:gd name="T3" fmla="*/ 286 h 347"/>
                <a:gd name="T4" fmla="*/ 1034 w 1050"/>
                <a:gd name="T5" fmla="*/ 0 h 347"/>
                <a:gd name="T6" fmla="*/ 1050 w 1050"/>
                <a:gd name="T7" fmla="*/ 64 h 347"/>
                <a:gd name="T8" fmla="*/ 18 w 1050"/>
                <a:gd name="T9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0" h="347">
                  <a:moveTo>
                    <a:pt x="18" y="347"/>
                  </a:moveTo>
                  <a:lnTo>
                    <a:pt x="0" y="286"/>
                  </a:lnTo>
                  <a:lnTo>
                    <a:pt x="1034" y="0"/>
                  </a:lnTo>
                  <a:lnTo>
                    <a:pt x="1050" y="64"/>
                  </a:lnTo>
                  <a:lnTo>
                    <a:pt x="18" y="34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AD5DFDE6-BB14-44D3-86B1-FEA1854241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3494" y="4459837"/>
              <a:ext cx="247637" cy="352990"/>
            </a:xfrm>
            <a:custGeom>
              <a:avLst/>
              <a:gdLst>
                <a:gd name="T0" fmla="*/ 515 w 520"/>
                <a:gd name="T1" fmla="*/ 742 h 742"/>
                <a:gd name="T2" fmla="*/ 3 w 520"/>
                <a:gd name="T3" fmla="*/ 742 h 742"/>
                <a:gd name="T4" fmla="*/ 70 w 520"/>
                <a:gd name="T5" fmla="*/ 70 h 742"/>
                <a:gd name="T6" fmla="*/ 35 w 520"/>
                <a:gd name="T7" fmla="*/ 70 h 742"/>
                <a:gd name="T8" fmla="*/ 0 w 520"/>
                <a:gd name="T9" fmla="*/ 35 h 742"/>
                <a:gd name="T10" fmla="*/ 35 w 520"/>
                <a:gd name="T11" fmla="*/ 0 h 742"/>
                <a:gd name="T12" fmla="*/ 485 w 520"/>
                <a:gd name="T13" fmla="*/ 0 h 742"/>
                <a:gd name="T14" fmla="*/ 520 w 520"/>
                <a:gd name="T15" fmla="*/ 35 h 742"/>
                <a:gd name="T16" fmla="*/ 485 w 520"/>
                <a:gd name="T17" fmla="*/ 70 h 742"/>
                <a:gd name="T18" fmla="*/ 451 w 520"/>
                <a:gd name="T19" fmla="*/ 70 h 742"/>
                <a:gd name="T20" fmla="*/ 515 w 520"/>
                <a:gd name="T21" fmla="*/ 742 h 742"/>
                <a:gd name="T22" fmla="*/ 33 w 520"/>
                <a:gd name="T23" fmla="*/ 714 h 742"/>
                <a:gd name="T24" fmla="*/ 485 w 520"/>
                <a:gd name="T25" fmla="*/ 714 h 742"/>
                <a:gd name="T26" fmla="*/ 420 w 520"/>
                <a:gd name="T27" fmla="*/ 42 h 742"/>
                <a:gd name="T28" fmla="*/ 485 w 520"/>
                <a:gd name="T29" fmla="*/ 42 h 742"/>
                <a:gd name="T30" fmla="*/ 492 w 520"/>
                <a:gd name="T31" fmla="*/ 35 h 742"/>
                <a:gd name="T32" fmla="*/ 485 w 520"/>
                <a:gd name="T33" fmla="*/ 28 h 742"/>
                <a:gd name="T34" fmla="*/ 35 w 520"/>
                <a:gd name="T35" fmla="*/ 28 h 742"/>
                <a:gd name="T36" fmla="*/ 28 w 520"/>
                <a:gd name="T37" fmla="*/ 35 h 742"/>
                <a:gd name="T38" fmla="*/ 35 w 520"/>
                <a:gd name="T39" fmla="*/ 42 h 742"/>
                <a:gd name="T40" fmla="*/ 101 w 520"/>
                <a:gd name="T41" fmla="*/ 42 h 742"/>
                <a:gd name="T42" fmla="*/ 33 w 520"/>
                <a:gd name="T43" fmla="*/ 714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0" h="742">
                  <a:moveTo>
                    <a:pt x="515" y="742"/>
                  </a:moveTo>
                  <a:cubicBezTo>
                    <a:pt x="3" y="742"/>
                    <a:pt x="3" y="742"/>
                    <a:pt x="3" y="742"/>
                  </a:cubicBezTo>
                  <a:cubicBezTo>
                    <a:pt x="70" y="70"/>
                    <a:pt x="70" y="70"/>
                    <a:pt x="70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16" y="70"/>
                    <a:pt x="0" y="54"/>
                    <a:pt x="0" y="35"/>
                  </a:cubicBezTo>
                  <a:cubicBezTo>
                    <a:pt x="0" y="15"/>
                    <a:pt x="16" y="0"/>
                    <a:pt x="35" y="0"/>
                  </a:cubicBezTo>
                  <a:cubicBezTo>
                    <a:pt x="485" y="0"/>
                    <a:pt x="485" y="0"/>
                    <a:pt x="485" y="0"/>
                  </a:cubicBezTo>
                  <a:cubicBezTo>
                    <a:pt x="504" y="0"/>
                    <a:pt x="520" y="15"/>
                    <a:pt x="520" y="35"/>
                  </a:cubicBezTo>
                  <a:cubicBezTo>
                    <a:pt x="520" y="54"/>
                    <a:pt x="504" y="70"/>
                    <a:pt x="485" y="70"/>
                  </a:cubicBezTo>
                  <a:cubicBezTo>
                    <a:pt x="451" y="70"/>
                    <a:pt x="451" y="70"/>
                    <a:pt x="451" y="70"/>
                  </a:cubicBezTo>
                  <a:lnTo>
                    <a:pt x="515" y="742"/>
                  </a:lnTo>
                  <a:close/>
                  <a:moveTo>
                    <a:pt x="33" y="714"/>
                  </a:moveTo>
                  <a:cubicBezTo>
                    <a:pt x="485" y="714"/>
                    <a:pt x="485" y="714"/>
                    <a:pt x="485" y="714"/>
                  </a:cubicBezTo>
                  <a:cubicBezTo>
                    <a:pt x="420" y="42"/>
                    <a:pt x="420" y="42"/>
                    <a:pt x="420" y="42"/>
                  </a:cubicBezTo>
                  <a:cubicBezTo>
                    <a:pt x="485" y="42"/>
                    <a:pt x="485" y="42"/>
                    <a:pt x="485" y="42"/>
                  </a:cubicBezTo>
                  <a:cubicBezTo>
                    <a:pt x="489" y="42"/>
                    <a:pt x="492" y="38"/>
                    <a:pt x="492" y="35"/>
                  </a:cubicBezTo>
                  <a:cubicBezTo>
                    <a:pt x="492" y="31"/>
                    <a:pt x="489" y="28"/>
                    <a:pt x="48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1" y="28"/>
                    <a:pt x="28" y="31"/>
                    <a:pt x="28" y="35"/>
                  </a:cubicBezTo>
                  <a:cubicBezTo>
                    <a:pt x="28" y="38"/>
                    <a:pt x="31" y="42"/>
                    <a:pt x="35" y="42"/>
                  </a:cubicBezTo>
                  <a:cubicBezTo>
                    <a:pt x="101" y="42"/>
                    <a:pt x="101" y="42"/>
                    <a:pt x="101" y="42"/>
                  </a:cubicBezTo>
                  <a:lnTo>
                    <a:pt x="33" y="714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Freeform 19">
            <a:extLst>
              <a:ext uri="{FF2B5EF4-FFF2-40B4-BE49-F238E27FC236}">
                <a16:creationId xmlns:a16="http://schemas.microsoft.com/office/drawing/2014/main" id="{F0E37BA0-E014-4512-849D-32CF554E1553}"/>
              </a:ext>
            </a:extLst>
          </p:cNvPr>
          <p:cNvSpPr>
            <a:spLocks noEditPoints="1"/>
          </p:cNvSpPr>
          <p:nvPr/>
        </p:nvSpPr>
        <p:spPr bwMode="auto">
          <a:xfrm>
            <a:off x="980826" y="550046"/>
            <a:ext cx="1080816" cy="439654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580189" cy="8384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C72FE-1B7B-4214-BCEB-2798E693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Dělat věci jinak</a:t>
            </a:r>
          </a:p>
        </p:txBody>
      </p:sp>
    </p:spTree>
    <p:extLst>
      <p:ext uri="{BB962C8B-B14F-4D97-AF65-F5344CB8AC3E}">
        <p14:creationId xmlns:p14="http://schemas.microsoft.com/office/powerpoint/2010/main" val="1491221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02A9-64C7-4622-A9D7-5E720D72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Nebrat se vážně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64D39-3434-4710-A1EB-C2270CA4F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"/>
          <a:stretch/>
        </p:blipFill>
        <p:spPr>
          <a:xfrm>
            <a:off x="998400" y="1114589"/>
            <a:ext cx="9229682" cy="574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68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1FDB7B-BF5A-4BE5-B2A0-5A683A4E1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37" y="141540"/>
            <a:ext cx="10133325" cy="65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6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F29194-A965-43BE-BD5E-8F242ED1B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" t="313"/>
          <a:stretch/>
        </p:blipFill>
        <p:spPr>
          <a:xfrm>
            <a:off x="3544871" y="90327"/>
            <a:ext cx="4463134" cy="6767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27274-5224-48BA-98F7-C9ACF85C0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75" y="2635808"/>
            <a:ext cx="377190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26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19C5-0CA5-4B6B-A0E9-3B082C03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400" y="431800"/>
            <a:ext cx="4978194" cy="533400"/>
          </a:xfrm>
        </p:spPr>
        <p:txBody>
          <a:bodyPr/>
          <a:lstStyle/>
          <a:p>
            <a:r>
              <a:rPr lang="cs-CZ" dirty="0"/>
              <a:t>Obrázky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66D32-C223-4B56-832D-40A30CB82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0" y="1193541"/>
            <a:ext cx="3966867" cy="5335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96126-B86F-407C-9E95-2744A06E7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922" y="1193541"/>
            <a:ext cx="2959998" cy="5156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59BE05-07DD-4910-BC35-A6AFABECA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991" y="1171122"/>
            <a:ext cx="2746207" cy="509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74420"/>
      </p:ext>
    </p:extLst>
  </p:cSld>
  <p:clrMapOvr>
    <a:masterClrMapping/>
  </p:clrMapOvr>
</p:sld>
</file>

<file path=ppt/theme/theme1.xml><?xml version="1.0" encoding="utf-8"?>
<a:theme xmlns:a="http://schemas.openxmlformats.org/drawingml/2006/main" name="1_KPMG_Widescreen_16:9 02/02/2016">
  <a:themeElements>
    <a:clrScheme name="New KPMG Colours">
      <a:dk1>
        <a:srgbClr val="000000"/>
      </a:dk1>
      <a:lt1>
        <a:sysClr val="window" lastClr="FFFFFF"/>
      </a:lt1>
      <a:dk2>
        <a:srgbClr val="00338D"/>
      </a:dk2>
      <a:lt2>
        <a:srgbClr val="F0F0F0"/>
      </a:lt2>
      <a:accent1>
        <a:srgbClr val="0091DA"/>
      </a:accent1>
      <a:accent2>
        <a:srgbClr val="6D2077"/>
      </a:accent2>
      <a:accent3>
        <a:srgbClr val="005EB8"/>
      </a:accent3>
      <a:accent4>
        <a:srgbClr val="00A3A1"/>
      </a:accent4>
      <a:accent5>
        <a:srgbClr val="EAAA00"/>
      </a:accent5>
      <a:accent6>
        <a:srgbClr val="43B02A"/>
      </a:accent6>
      <a:hlink>
        <a:srgbClr val="0091DA"/>
      </a:hlink>
      <a:folHlink>
        <a:srgbClr val="0091DA"/>
      </a:folHlink>
    </a:clrScheme>
    <a:fontScheme name="KPMG">
      <a:majorFont>
        <a:latin typeface="KPMG Extralight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54610" tIns="54610" rIns="54610" bIns="54610" rtlCol="0" anchor="ctr"/>
      <a:lstStyle>
        <a:defPPr algn="l">
          <a:defRPr sz="15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54610" tIns="54610" rIns="54610" bIns="54610" rtlCol="0">
        <a:noAutofit/>
      </a:bodyPr>
      <a:lstStyle>
        <a:defPPr>
          <a:spcAft>
            <a:spcPts val="600"/>
          </a:spcAft>
          <a:defRPr sz="15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KPMG Blue">
      <a:srgbClr val="00338D"/>
    </a:custClr>
    <a:custClr name="Medium Blue">
      <a:srgbClr val="005EB8"/>
    </a:custClr>
    <a:custClr name="Light Blue">
      <a:srgbClr val="0091DA"/>
    </a:custClr>
    <a:custClr name="Violet">
      <a:srgbClr val="483698"/>
    </a:custClr>
    <a:custClr name="Purple">
      <a:srgbClr val="470A68"/>
    </a:custClr>
    <a:custClr name="Light Purple">
      <a:srgbClr val="6D2077"/>
    </a:custClr>
    <a:custClr name="Green">
      <a:srgbClr val="00A3A1"/>
    </a:custClr>
    <a:custClr name="Dark Green">
      <a:srgbClr val="009A44"/>
    </a:custClr>
    <a:custClr name="Light Green">
      <a:srgbClr val="43B02A"/>
    </a:custClr>
    <a:custClr name="Yellow">
      <a:srgbClr val="EAAA00"/>
    </a:custClr>
    <a:custClr name="Orange">
      <a:srgbClr val="F68D2E"/>
    </a:custClr>
    <a:custClr name="Red ">
      <a:srgbClr val="BC204B"/>
    </a:custClr>
    <a:custClr name="Pink">
      <a:srgbClr val="C6007E"/>
    </a:custClr>
    <a:custClr name="Dark Brown">
      <a:srgbClr val="753F19"/>
    </a:custClr>
    <a:custClr name="Light Brown">
      <a:srgbClr val="9B642E"/>
    </a:custClr>
    <a:custClr name="Olive">
      <a:srgbClr val="9D9375"/>
    </a:custClr>
    <a:custClr name="Beige">
      <a:srgbClr val="E3BC9F"/>
    </a:custClr>
    <a:custClr name="Light Pink">
      <a:srgbClr val="E36877"/>
    </a:custClr>
  </a:custClrLst>
  <a:extLst>
    <a:ext uri="{05A4C25C-085E-4340-85A3-A5531E510DB2}">
      <thm15:themeFamily xmlns:thm15="http://schemas.microsoft.com/office/thememl/2012/main" name="KPMG Widescreen Standard Template.potx" id="{E0B5F27A-357D-46AB-9AB7-E03BD97BC0EE}" vid="{EF09E91E-5F5B-44CD-8A6A-189306B1D8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1C94D27-8D65-4E47-9558-1123F78358EE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C91CD0F1CD2C4D89F01BC0B6DE02E1" ma:contentTypeVersion="0" ma:contentTypeDescription="Create a new document." ma:contentTypeScope="" ma:versionID="756b95d60bd6eb8d9c11fb83e0404a6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60BA18-64CF-4701-B063-A6DFC51D0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91D2A48-2224-4E15-8D82-5E17FCF8153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F84AC96-1CA6-436A-A080-10DF93BA4D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KPMG Widescreen Standard Template</Template>
  <TotalTime>19775</TotalTime>
  <Words>237</Words>
  <Application>Microsoft Office PowerPoint</Application>
  <PresentationFormat>Widescreen</PresentationFormat>
  <Paragraphs>41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Arial</vt:lpstr>
      <vt:lpstr>KPMG Extralight</vt:lpstr>
      <vt:lpstr>1_KPMG_Widescreen_16:9 02/02/2016</vt:lpstr>
      <vt:lpstr>To jsou fejky, kámo!  Jak mluvit k mladým</vt:lpstr>
      <vt:lpstr>Představa mileniálů</vt:lpstr>
      <vt:lpstr>Mileniál penězi</vt:lpstr>
      <vt:lpstr>Co funguje</vt:lpstr>
      <vt:lpstr>Dělat věci jinak</vt:lpstr>
      <vt:lpstr>Nebrat se vážně</vt:lpstr>
      <vt:lpstr>PowerPoint Presentation</vt:lpstr>
      <vt:lpstr>PowerPoint Presentation</vt:lpstr>
      <vt:lpstr>Obrázky</vt:lpstr>
      <vt:lpstr>Hýbací obrázky</vt:lpstr>
      <vt:lpstr>PowerPoint Presentation</vt:lpstr>
      <vt:lpstr>Méně je více</vt:lpstr>
    </vt:vector>
  </TitlesOfParts>
  <Company>RR Donnelley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Wide screen template</dc:title>
  <dc:creator>Louie Claveria</dc:creator>
  <cp:lastModifiedBy>Kacena, Stepan</cp:lastModifiedBy>
  <cp:revision>1011</cp:revision>
  <cp:lastPrinted>2019-04-08T11:33:57Z</cp:lastPrinted>
  <dcterms:created xsi:type="dcterms:W3CDTF">2017-10-16T16:26:22Z</dcterms:created>
  <dcterms:modified xsi:type="dcterms:W3CDTF">2022-05-09T10:21:16Z</dcterms:modified>
  <cp:category>KPMG Confidential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0x010100FBC91CD0F1CD2C4D89F01BC0B6DE02E1</vt:lpwstr>
  </property>
</Properties>
</file>