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4179" r:id="rId4"/>
  </p:sldMasterIdLst>
  <p:notesMasterIdLst>
    <p:notesMasterId r:id="rId10"/>
  </p:notesMasterIdLst>
  <p:handoutMasterIdLst>
    <p:handoutMasterId r:id="rId11"/>
  </p:handoutMasterIdLst>
  <p:sldIdLst>
    <p:sldId id="321" r:id="rId5"/>
    <p:sldId id="331" r:id="rId6"/>
    <p:sldId id="330" r:id="rId7"/>
    <p:sldId id="332" r:id="rId8"/>
    <p:sldId id="329" r:id="rId9"/>
  </p:sldIdLst>
  <p:sldSz cx="9144000" cy="6858000" type="screen4x3"/>
  <p:notesSz cx="6797675" cy="9926638"/>
  <p:defaultTextStyle>
    <a:defPPr>
      <a:defRPr lang="it-IT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4">
          <p15:clr>
            <a:srgbClr val="A4A3A4"/>
          </p15:clr>
        </p15:guide>
        <p15:guide id="2" pos="272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kovičová Veronika" initials="BV" lastIdx="2" clrIdx="0">
    <p:extLst>
      <p:ext uri="{19B8F6BF-5375-455C-9EA6-DF929625EA0E}">
        <p15:presenceInfo xmlns:p15="http://schemas.microsoft.com/office/powerpoint/2012/main" userId="S-1-5-21-1334790120-1906902926-1541874228-124593" providerId="AD"/>
      </p:ext>
    </p:extLst>
  </p:cmAuthor>
  <p:cmAuthor id="2" name="Margetiny Peter" initials="MP" lastIdx="1" clrIdx="1">
    <p:extLst>
      <p:ext uri="{19B8F6BF-5375-455C-9EA6-DF929625EA0E}">
        <p15:presenceInfo xmlns:p15="http://schemas.microsoft.com/office/powerpoint/2012/main" userId="S-1-5-21-1334790120-1906902926-1541874228-1446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0B4"/>
    <a:srgbClr val="DDEBF7"/>
    <a:srgbClr val="DDD9C3"/>
    <a:srgbClr val="C6D9F1"/>
    <a:srgbClr val="376092"/>
    <a:srgbClr val="948A54"/>
    <a:srgbClr val="215968"/>
    <a:srgbClr val="237D03"/>
    <a:srgbClr val="00B050"/>
    <a:srgbClr val="0369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007" autoAdjust="0"/>
  </p:normalViewPr>
  <p:slideViewPr>
    <p:cSldViewPr snapToGrid="0" snapToObjects="1">
      <p:cViewPr varScale="1">
        <p:scale>
          <a:sx n="107" d="100"/>
          <a:sy n="107" d="100"/>
        </p:scale>
        <p:origin x="1938" y="78"/>
      </p:cViewPr>
      <p:guideLst>
        <p:guide orient="horz" pos="2224"/>
        <p:guide pos="27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1000164\Groups\Marketing\1_Reporting\1_Reporty\09_Ostatne%20reporty%20Tomas\Adhoc_reporty\SASS%20prezentacia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1000164\Groups\Marketing\1_Reporting\1_Reporty\09_Ostatne%20reporty%20Tomas\Adhoc_reporty\SASS%20prezentacia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AUM!$C$5</c:f>
              <c:strCache>
                <c:ptCount val="1"/>
                <c:pt idx="0">
                  <c:v>AUM</c:v>
                </c:pt>
              </c:strCache>
            </c:strRef>
          </c:tx>
          <c:spPr>
            <a:solidFill>
              <a:srgbClr val="237D0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AUM!$D$4:$F$4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YTD 2023</c:v>
                </c:pt>
              </c:strCache>
            </c:strRef>
          </c:cat>
          <c:val>
            <c:numRef>
              <c:f>AUM!$D$5:$F$5</c:f>
              <c:numCache>
                <c:formatCode>#,##0</c:formatCode>
                <c:ptCount val="3"/>
                <c:pt idx="0">
                  <c:v>1907127740.1714723</c:v>
                </c:pt>
                <c:pt idx="1">
                  <c:v>1982398826.1580439</c:v>
                </c:pt>
                <c:pt idx="2">
                  <c:v>2355205569.7134571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DB-467C-9FFA-AB059729E5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6404640"/>
        <c:axId val="229723488"/>
      </c:barChart>
      <c:catAx>
        <c:axId val="66640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sk-SK"/>
          </a:p>
        </c:txPr>
        <c:crossAx val="229723488"/>
        <c:crosses val="autoZero"/>
        <c:auto val="1"/>
        <c:lblAlgn val="ctr"/>
        <c:lblOffset val="100"/>
        <c:noMultiLvlLbl val="0"/>
      </c:catAx>
      <c:valAx>
        <c:axId val="22972348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sk-SK"/>
          </a:p>
        </c:txPr>
        <c:crossAx val="66640464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18813178255962"/>
          <c:y val="3.6005398110661266E-2"/>
          <c:w val="0.85000323659406352"/>
          <c:h val="0.806475607553104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'Predaj Hruby a cisty'!$C$4</c:f>
              <c:strCache>
                <c:ptCount val="1"/>
                <c:pt idx="0">
                  <c:v>Hrubý predaj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'Predaj Hruby a cisty'!$D$3:$F$3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YTD 2023</c:v>
                </c:pt>
              </c:strCache>
            </c:strRef>
          </c:cat>
          <c:val>
            <c:numRef>
              <c:f>'Predaj Hruby a cisty'!$D$4:$F$4</c:f>
              <c:numCache>
                <c:formatCode>#\ ##0.0</c:formatCode>
                <c:ptCount val="3"/>
                <c:pt idx="0">
                  <c:v>762.3</c:v>
                </c:pt>
                <c:pt idx="1">
                  <c:v>513.20000000000005</c:v>
                </c:pt>
                <c:pt idx="2">
                  <c:v>311.10000000000002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FD-4D04-A4AF-043347BAE161}"/>
            </c:ext>
          </c:extLst>
        </c:ser>
        <c:ser>
          <c:idx val="1"/>
          <c:order val="1"/>
          <c:tx>
            <c:strRef>
              <c:f>'Predaj Hruby a cisty'!$C$5</c:f>
              <c:strCache>
                <c:ptCount val="1"/>
                <c:pt idx="0">
                  <c:v>Čistý predaj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sk-S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'Predaj Hruby a cisty'!$D$3:$F$3</c:f>
              <c:strCache>
                <c:ptCount val="3"/>
                <c:pt idx="0">
                  <c:v>2021</c:v>
                </c:pt>
                <c:pt idx="1">
                  <c:v>2022</c:v>
                </c:pt>
                <c:pt idx="2">
                  <c:v>YTD 2023</c:v>
                </c:pt>
              </c:strCache>
            </c:strRef>
          </c:cat>
          <c:val>
            <c:numRef>
              <c:f>'Predaj Hruby a cisty'!$D$5:$F$5</c:f>
              <c:numCache>
                <c:formatCode>#\ ##0.0</c:formatCode>
                <c:ptCount val="3"/>
                <c:pt idx="0">
                  <c:v>534.4</c:v>
                </c:pt>
                <c:pt idx="1">
                  <c:v>191.4</c:v>
                </c:pt>
                <c:pt idx="2">
                  <c:v>-18.899999999999999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FD-4D04-A4AF-043347BAE1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1"/>
        <c:axId val="241623888"/>
        <c:axId val="670284080"/>
      </c:barChart>
      <c:catAx>
        <c:axId val="24162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sk-SK"/>
          </a:p>
        </c:txPr>
        <c:crossAx val="670284080"/>
        <c:crosses val="autoZero"/>
        <c:auto val="1"/>
        <c:lblAlgn val="ctr"/>
        <c:lblOffset val="200"/>
        <c:noMultiLvlLbl val="0"/>
      </c:catAx>
      <c:valAx>
        <c:axId val="670284080"/>
        <c:scaling>
          <c:orientation val="minMax"/>
          <c:max val="850"/>
          <c:min val="-50"/>
        </c:scaling>
        <c:delete val="0"/>
        <c:axPos val="l"/>
        <c:numFmt formatCode="#\ 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sk-SK"/>
          </a:p>
        </c:txPr>
        <c:crossAx val="241623888"/>
        <c:crosses val="autoZero"/>
        <c:crossBetween val="between"/>
        <c:min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06F35A1-4C30-134D-86DB-8D18293467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5788143-C3DC-B447-88E4-AFFD57487A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2F0C93-9C0D-4410-8D4F-B3CC1E10BE23}" type="datetimeFigureOut">
              <a:rPr lang="it-IT" altLang="it-IT"/>
              <a:pPr>
                <a:defRPr/>
              </a:pPr>
              <a:t>06/11/2023</a:t>
            </a:fld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99A76A5-248D-984B-8B04-F6FB16ABDC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F2E42EB-CBD9-D949-8AC1-8A9DF0E1CE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16483A-6AD1-42F1-910B-697CCD895D0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24591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6EDD6E8-0595-5748-B4A7-8D492EACBB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E429967-F931-3E41-BCDF-8B679E2C2B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844E22-D9D3-4D41-8C16-342285B0FFB9}" type="datetimeFigureOut">
              <a:rPr lang="it-IT" altLang="it-IT"/>
              <a:pPr>
                <a:defRPr/>
              </a:pPr>
              <a:t>06/11/2023</a:t>
            </a:fld>
            <a:endParaRPr lang="it-IT" alt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CD26D58D-0571-F548-A9F4-28B97DD739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82BD9A8C-5BF6-A040-A43B-F43C575DDB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7335D0C-21A9-ED4F-BFF0-9432A20AF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194FE7-942A-8748-846C-B5495FEF4C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1C676E-0EEF-4880-91DF-49A8E53EECE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916835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991028" y="9411633"/>
            <a:ext cx="537635" cy="2699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777B87-86F7-41FE-9EFC-0311BB17E047}" type="slidenum">
              <a:rPr lang="en-US" altLang="en-US" smtClean="0">
                <a:latin typeface="Century Gothic" panose="020B0502020202020204" pitchFamily="34" charset="0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en-US" dirty="0">
              <a:latin typeface="Century Gothic" panose="020B0502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rvin/Desktop/Ppt%20Eurizon/Bullet%20verde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ervin/Desktop/Ppt%20Eurizon/Bullet%20verde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2" descr="INTESA_SANPAOLO white.png">
            <a:extLst>
              <a:ext uri="{FF2B5EF4-FFF2-40B4-BE49-F238E27FC236}">
                <a16:creationId xmlns:a16="http://schemas.microsoft.com/office/drawing/2014/main" id="{409FB0E7-408D-4D7B-B185-CBE78446E2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713" y="2649538"/>
            <a:ext cx="2341562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igura a mano libera 5">
            <a:extLst>
              <a:ext uri="{FF2B5EF4-FFF2-40B4-BE49-F238E27FC236}">
                <a16:creationId xmlns:a16="http://schemas.microsoft.com/office/drawing/2014/main" id="{09854236-A4C6-4311-9889-7309E3CC435A}"/>
              </a:ext>
            </a:extLst>
          </p:cNvPr>
          <p:cNvSpPr/>
          <p:nvPr userDrawn="1"/>
        </p:nvSpPr>
        <p:spPr>
          <a:xfrm rot="20712638">
            <a:off x="14288" y="-608013"/>
            <a:ext cx="4727575" cy="1231901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  <a:gd name="connsiteX0" fmla="*/ 213007 w 9233018"/>
              <a:gd name="connsiteY0" fmla="*/ 0 h 1758889"/>
              <a:gd name="connsiteX1" fmla="*/ 9233018 w 9233018"/>
              <a:gd name="connsiteY1" fmla="*/ 1751652 h 1758889"/>
              <a:gd name="connsiteX2" fmla="*/ 9169601 w 9233018"/>
              <a:gd name="connsiteY2" fmla="*/ 1758889 h 1758889"/>
              <a:gd name="connsiteX3" fmla="*/ -1 w 9233018"/>
              <a:gd name="connsiteY3" fmla="*/ 1720658 h 1758889"/>
              <a:gd name="connsiteX4" fmla="*/ 213007 w 9233018"/>
              <a:gd name="connsiteY4" fmla="*/ 0 h 1758889"/>
              <a:gd name="connsiteX0" fmla="*/ 213007 w 9233018"/>
              <a:gd name="connsiteY0" fmla="*/ 0 h 1798514"/>
              <a:gd name="connsiteX1" fmla="*/ 9233018 w 9233018"/>
              <a:gd name="connsiteY1" fmla="*/ 1751652 h 1798514"/>
              <a:gd name="connsiteX2" fmla="*/ 9218312 w 9233018"/>
              <a:gd name="connsiteY2" fmla="*/ 1798514 h 1798514"/>
              <a:gd name="connsiteX3" fmla="*/ -1 w 9233018"/>
              <a:gd name="connsiteY3" fmla="*/ 1720658 h 1798514"/>
              <a:gd name="connsiteX4" fmla="*/ 213007 w 9233018"/>
              <a:gd name="connsiteY4" fmla="*/ 0 h 1798514"/>
              <a:gd name="connsiteX0" fmla="*/ 213007 w 9232004"/>
              <a:gd name="connsiteY0" fmla="*/ 0 h 1801249"/>
              <a:gd name="connsiteX1" fmla="*/ 9232005 w 9232004"/>
              <a:gd name="connsiteY1" fmla="*/ 1801249 h 1801249"/>
              <a:gd name="connsiteX2" fmla="*/ 9218312 w 9232004"/>
              <a:gd name="connsiteY2" fmla="*/ 1798514 h 1801249"/>
              <a:gd name="connsiteX3" fmla="*/ -1 w 9232004"/>
              <a:gd name="connsiteY3" fmla="*/ 1720658 h 1801249"/>
              <a:gd name="connsiteX4" fmla="*/ 213007 w 9232004"/>
              <a:gd name="connsiteY4" fmla="*/ 0 h 1801249"/>
              <a:gd name="connsiteX0" fmla="*/ 186179 w 9205176"/>
              <a:gd name="connsiteY0" fmla="*/ 0 h 1801249"/>
              <a:gd name="connsiteX1" fmla="*/ 9205177 w 9205176"/>
              <a:gd name="connsiteY1" fmla="*/ 1801249 h 1801249"/>
              <a:gd name="connsiteX2" fmla="*/ 9191484 w 9205176"/>
              <a:gd name="connsiteY2" fmla="*/ 1798514 h 1801249"/>
              <a:gd name="connsiteX3" fmla="*/ 0 w 9205176"/>
              <a:gd name="connsiteY3" fmla="*/ 1543149 h 1801249"/>
              <a:gd name="connsiteX4" fmla="*/ 186179 w 9205176"/>
              <a:gd name="connsiteY4" fmla="*/ 0 h 1801249"/>
              <a:gd name="connsiteX0" fmla="*/ 186179 w 10167822"/>
              <a:gd name="connsiteY0" fmla="*/ 0 h 1992857"/>
              <a:gd name="connsiteX1" fmla="*/ 9205177 w 10167822"/>
              <a:gd name="connsiteY1" fmla="*/ 1801249 h 1992857"/>
              <a:gd name="connsiteX2" fmla="*/ 10167823 w 10167822"/>
              <a:gd name="connsiteY2" fmla="*/ 1992858 h 1992857"/>
              <a:gd name="connsiteX3" fmla="*/ 0 w 10167822"/>
              <a:gd name="connsiteY3" fmla="*/ 1543149 h 1992857"/>
              <a:gd name="connsiteX4" fmla="*/ 186179 w 10167822"/>
              <a:gd name="connsiteY4" fmla="*/ 0 h 1992857"/>
              <a:gd name="connsiteX0" fmla="*/ 126789 w 10108432"/>
              <a:gd name="connsiteY0" fmla="*/ 0 h 1992858"/>
              <a:gd name="connsiteX1" fmla="*/ 9145787 w 10108432"/>
              <a:gd name="connsiteY1" fmla="*/ 1801249 h 1992858"/>
              <a:gd name="connsiteX2" fmla="*/ 10108433 w 10108432"/>
              <a:gd name="connsiteY2" fmla="*/ 1992858 h 1992858"/>
              <a:gd name="connsiteX3" fmla="*/ 1 w 10108432"/>
              <a:gd name="connsiteY3" fmla="*/ 1383124 h 1992858"/>
              <a:gd name="connsiteX4" fmla="*/ 126789 w 10108432"/>
              <a:gd name="connsiteY4" fmla="*/ 0 h 1992858"/>
              <a:gd name="connsiteX0" fmla="*/ 238171 w 10108432"/>
              <a:gd name="connsiteY0" fmla="*/ -1 h 1970612"/>
              <a:gd name="connsiteX1" fmla="*/ 9145787 w 10108432"/>
              <a:gd name="connsiteY1" fmla="*/ 1779003 h 1970612"/>
              <a:gd name="connsiteX2" fmla="*/ 10108433 w 10108432"/>
              <a:gd name="connsiteY2" fmla="*/ 1970612 h 1970612"/>
              <a:gd name="connsiteX3" fmla="*/ 1 w 10108432"/>
              <a:gd name="connsiteY3" fmla="*/ 1360878 h 1970612"/>
              <a:gd name="connsiteX4" fmla="*/ 238171 w 10108432"/>
              <a:gd name="connsiteY4" fmla="*/ -1 h 1970612"/>
              <a:gd name="connsiteX0" fmla="*/ 170211 w 10040472"/>
              <a:gd name="connsiteY0" fmla="*/ 0 h 1970613"/>
              <a:gd name="connsiteX1" fmla="*/ 9077827 w 10040472"/>
              <a:gd name="connsiteY1" fmla="*/ 1779004 h 1970613"/>
              <a:gd name="connsiteX2" fmla="*/ 10040473 w 10040472"/>
              <a:gd name="connsiteY2" fmla="*/ 1970613 h 1970613"/>
              <a:gd name="connsiteX3" fmla="*/ -1 w 10040472"/>
              <a:gd name="connsiteY3" fmla="*/ 1365751 h 1970613"/>
              <a:gd name="connsiteX4" fmla="*/ 170211 w 10040472"/>
              <a:gd name="connsiteY4" fmla="*/ 0 h 1970613"/>
              <a:gd name="connsiteX0" fmla="*/ 170211 w 10394709"/>
              <a:gd name="connsiteY0" fmla="*/ 0 h 2055982"/>
              <a:gd name="connsiteX1" fmla="*/ 9077827 w 10394709"/>
              <a:gd name="connsiteY1" fmla="*/ 1779004 h 2055982"/>
              <a:gd name="connsiteX2" fmla="*/ 10394709 w 10394709"/>
              <a:gd name="connsiteY2" fmla="*/ 2055982 h 2055982"/>
              <a:gd name="connsiteX3" fmla="*/ -1 w 10394709"/>
              <a:gd name="connsiteY3" fmla="*/ 1365751 h 2055982"/>
              <a:gd name="connsiteX4" fmla="*/ 170211 w 10394709"/>
              <a:gd name="connsiteY4" fmla="*/ 0 h 2055982"/>
              <a:gd name="connsiteX0" fmla="*/ 170211 w 10399331"/>
              <a:gd name="connsiteY0" fmla="*/ 0 h 2043534"/>
              <a:gd name="connsiteX1" fmla="*/ 9077827 w 10399331"/>
              <a:gd name="connsiteY1" fmla="*/ 1779004 h 2043534"/>
              <a:gd name="connsiteX2" fmla="*/ 10399332 w 10399331"/>
              <a:gd name="connsiteY2" fmla="*/ 2043533 h 2043534"/>
              <a:gd name="connsiteX3" fmla="*/ -1 w 10399331"/>
              <a:gd name="connsiteY3" fmla="*/ 1365751 h 2043534"/>
              <a:gd name="connsiteX4" fmla="*/ 170211 w 10399331"/>
              <a:gd name="connsiteY4" fmla="*/ 0 h 2043534"/>
              <a:gd name="connsiteX0" fmla="*/ 170211 w 10585749"/>
              <a:gd name="connsiteY0" fmla="*/ 0 h 2047041"/>
              <a:gd name="connsiteX1" fmla="*/ 9077827 w 10585749"/>
              <a:gd name="connsiteY1" fmla="*/ 1779004 h 2047041"/>
              <a:gd name="connsiteX2" fmla="*/ 10585750 w 10585749"/>
              <a:gd name="connsiteY2" fmla="*/ 2047040 h 2047041"/>
              <a:gd name="connsiteX3" fmla="*/ -1 w 10585749"/>
              <a:gd name="connsiteY3" fmla="*/ 1365751 h 2047041"/>
              <a:gd name="connsiteX4" fmla="*/ 170211 w 10585749"/>
              <a:gd name="connsiteY4" fmla="*/ 0 h 2047041"/>
              <a:gd name="connsiteX0" fmla="*/ 170211 w 10585751"/>
              <a:gd name="connsiteY0" fmla="*/ 0 h 2047039"/>
              <a:gd name="connsiteX1" fmla="*/ 10585752 w 10585751"/>
              <a:gd name="connsiteY1" fmla="*/ 2047040 h 2047039"/>
              <a:gd name="connsiteX2" fmla="*/ 10585750 w 10585751"/>
              <a:gd name="connsiteY2" fmla="*/ 2047040 h 2047039"/>
              <a:gd name="connsiteX3" fmla="*/ -1 w 10585751"/>
              <a:gd name="connsiteY3" fmla="*/ 1365751 h 2047039"/>
              <a:gd name="connsiteX4" fmla="*/ 170211 w 10585751"/>
              <a:gd name="connsiteY4" fmla="*/ 0 h 2047039"/>
              <a:gd name="connsiteX0" fmla="*/ 155399 w 10585751"/>
              <a:gd name="connsiteY0" fmla="*/ 0 h 2017035"/>
              <a:gd name="connsiteX1" fmla="*/ 10585752 w 10585751"/>
              <a:gd name="connsiteY1" fmla="*/ 2017034 h 2017035"/>
              <a:gd name="connsiteX2" fmla="*/ 10585750 w 10585751"/>
              <a:gd name="connsiteY2" fmla="*/ 2017034 h 2017035"/>
              <a:gd name="connsiteX3" fmla="*/ -1 w 10585751"/>
              <a:gd name="connsiteY3" fmla="*/ 1335745 h 2017035"/>
              <a:gd name="connsiteX4" fmla="*/ 155399 w 10585751"/>
              <a:gd name="connsiteY4" fmla="*/ 0 h 2017035"/>
              <a:gd name="connsiteX0" fmla="*/ 155399 w 10585751"/>
              <a:gd name="connsiteY0" fmla="*/ 0 h 2051139"/>
              <a:gd name="connsiteX1" fmla="*/ 10585752 w 10585751"/>
              <a:gd name="connsiteY1" fmla="*/ 2017034 h 2051139"/>
              <a:gd name="connsiteX2" fmla="*/ 10573664 w 10585751"/>
              <a:gd name="connsiteY2" fmla="*/ 2051139 h 2051139"/>
              <a:gd name="connsiteX3" fmla="*/ -1 w 10585751"/>
              <a:gd name="connsiteY3" fmla="*/ 1335745 h 2051139"/>
              <a:gd name="connsiteX4" fmla="*/ 155399 w 10585751"/>
              <a:gd name="connsiteY4" fmla="*/ 0 h 2051139"/>
              <a:gd name="connsiteX0" fmla="*/ 155399 w 10584965"/>
              <a:gd name="connsiteY0" fmla="*/ 0 h 2053360"/>
              <a:gd name="connsiteX1" fmla="*/ 10584965 w 10584965"/>
              <a:gd name="connsiteY1" fmla="*/ 2053360 h 2053360"/>
              <a:gd name="connsiteX2" fmla="*/ 10573664 w 10584965"/>
              <a:gd name="connsiteY2" fmla="*/ 2051139 h 2053360"/>
              <a:gd name="connsiteX3" fmla="*/ -1 w 10584965"/>
              <a:gd name="connsiteY3" fmla="*/ 1335745 h 2053360"/>
              <a:gd name="connsiteX4" fmla="*/ 155399 w 10584965"/>
              <a:gd name="connsiteY4" fmla="*/ 0 h 205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4965" h="2053360">
                <a:moveTo>
                  <a:pt x="155399" y="0"/>
                </a:moveTo>
                <a:lnTo>
                  <a:pt x="10584965" y="2053360"/>
                </a:lnTo>
                <a:lnTo>
                  <a:pt x="10573664" y="2051139"/>
                </a:lnTo>
                <a:lnTo>
                  <a:pt x="-1" y="1335745"/>
                </a:lnTo>
                <a:lnTo>
                  <a:pt x="155399" y="0"/>
                </a:lnTo>
                <a:close/>
              </a:path>
            </a:pathLst>
          </a:custGeom>
          <a:solidFill>
            <a:srgbClr val="00573F">
              <a:alpha val="7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t-IT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50950" y="3483775"/>
            <a:ext cx="7772400" cy="979957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lang="it-IT" sz="2900" b="1" dirty="0">
                <a:solidFill>
                  <a:srgbClr val="00573F"/>
                </a:solidFill>
                <a:latin typeface="Century Gothic"/>
                <a:cs typeface="Century Gothic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1250951" y="4590416"/>
            <a:ext cx="7772399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it-IT" sz="1900" dirty="0">
                <a:solidFill>
                  <a:srgbClr val="7F7F7F"/>
                </a:solidFill>
                <a:latin typeface="Century Gothic"/>
                <a:cs typeface="Century Gothic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6691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9B15A46-152B-4106-89AE-DCBD65388C5B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internal</a:t>
            </a:r>
            <a:r>
              <a:rPr lang="it-IT" dirty="0"/>
              <a:t> use </a:t>
            </a:r>
            <a:r>
              <a:rPr lang="it-IT" dirty="0" err="1"/>
              <a:t>only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6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2C13234-AFAF-4283-9235-1DD5941C112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A92093EB-2C2E-4FEC-A18B-7F1E4285ED55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0989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 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1BE2B82C-69AA-412B-8F4D-182D45A491D2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Documento ad esclusivo uso interno.</a:t>
            </a:r>
            <a:endParaRPr lang="en-US" dirty="0"/>
          </a:p>
        </p:txBody>
      </p:sp>
      <p:sp>
        <p:nvSpPr>
          <p:cNvPr id="3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6D38FD81-04BD-409F-B0F3-02F0BC38E1C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92F07C9A-3D24-48AF-9E75-1F51FA9D601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644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 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EEACA9D8-AA65-4761-AD80-671A4681A548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internal</a:t>
            </a:r>
            <a:r>
              <a:rPr lang="it-IT" dirty="0"/>
              <a:t> use </a:t>
            </a:r>
            <a:r>
              <a:rPr lang="it-IT" dirty="0" err="1"/>
              <a:t>only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3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A721197-B486-4A4C-82D3-CC95D02FA4F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98874695-0E25-4715-9E9D-28431CAF19E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35937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/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64522F-B5D9-4FB1-923B-A18614DF13C6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</a:t>
            </a:r>
            <a:r>
              <a:rPr lang="sk-SK" dirty="0" err="1"/>
              <a:t>cument</a:t>
            </a:r>
            <a:r>
              <a:rPr lang="sk-SK" baseline="0" dirty="0"/>
              <a:t> </a:t>
            </a:r>
            <a:r>
              <a:rPr lang="sk-SK" baseline="0" dirty="0" err="1"/>
              <a:t>for</a:t>
            </a:r>
            <a:r>
              <a:rPr lang="sk-SK" baseline="0" dirty="0"/>
              <a:t> </a:t>
            </a:r>
            <a:r>
              <a:rPr lang="sk-SK" baseline="0" dirty="0" err="1"/>
              <a:t>internal</a:t>
            </a:r>
            <a:r>
              <a:rPr lang="sk-SK" baseline="0" dirty="0"/>
              <a:t> </a:t>
            </a:r>
            <a:r>
              <a:rPr lang="sk-SK" baseline="0" dirty="0" err="1"/>
              <a:t>use</a:t>
            </a:r>
            <a:r>
              <a:rPr lang="sk-SK" baseline="0" dirty="0"/>
              <a:t> </a:t>
            </a:r>
            <a:r>
              <a:rPr lang="sk-SK" baseline="0" dirty="0" err="1"/>
              <a:t>only</a:t>
            </a:r>
            <a:endParaRPr lang="it-IT" dirty="0"/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endParaRPr lang="it-IT" dirty="0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071E76D-2543-4100-B14A-3AA80B36897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D4AF213-FEDD-4D33-A569-5AB0541B3D9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  <p:sp>
        <p:nvSpPr>
          <p:cNvPr id="19" name="Segnaposto testo 6"/>
          <p:cNvSpPr>
            <a:spLocks noGrp="1"/>
          </p:cNvSpPr>
          <p:nvPr>
            <p:ph type="body" sz="quarter" idx="20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715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92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3189" y="131688"/>
            <a:ext cx="8649292" cy="1065064"/>
          </a:xfrm>
        </p:spPr>
        <p:txBody>
          <a:bodyPr>
            <a:normAutofit/>
          </a:bodyPr>
          <a:lstStyle>
            <a:lvl1pPr algn="l">
              <a:defRPr sz="2100" cap="all" baseline="0">
                <a:solidFill>
                  <a:srgbClr val="EC6400"/>
                </a:solidFill>
                <a:latin typeface="Arial Black" pitchFamily="34" charset="0"/>
              </a:defRPr>
            </a:lvl1pPr>
          </a:lstStyle>
          <a:p>
            <a:r>
              <a:rPr lang="sk-SK" dirty="0"/>
              <a:t>Headline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243189" y="1196753"/>
            <a:ext cx="8649292" cy="1"/>
          </a:xfrm>
          <a:prstGeom prst="line">
            <a:avLst/>
          </a:prstGeom>
          <a:ln w="38100">
            <a:solidFill>
              <a:srgbClr val="EC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5532" y="1484785"/>
            <a:ext cx="8636949" cy="5016557"/>
          </a:xfrm>
        </p:spPr>
        <p:txBody>
          <a:bodyPr>
            <a:noAutofit/>
          </a:bodyPr>
          <a:lstStyle>
            <a:lvl1pPr marL="205979" indent="-205979">
              <a:spcBef>
                <a:spcPts val="0"/>
              </a:spcBef>
              <a:spcAft>
                <a:spcPts val="450"/>
              </a:spcAft>
              <a:buFontTx/>
              <a:buBlip>
                <a:blip r:embed="rId5"/>
              </a:buBlip>
              <a:defRPr sz="13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450"/>
              </a:spcAft>
              <a:buFontTx/>
              <a:buBlip>
                <a:blip r:embed="rId6"/>
              </a:buBlip>
              <a:defRPr sz="13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450"/>
              </a:spcAft>
              <a:buFontTx/>
              <a:buBlip>
                <a:blip r:embed="rId7"/>
              </a:buBlip>
              <a:defRPr sz="13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450"/>
              </a:spcAft>
              <a:buFont typeface="Arial" pitchFamily="34" charset="0"/>
              <a:buChar char="-"/>
              <a:defRPr sz="10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buFont typeface="Arial" pitchFamily="34" charset="0"/>
              <a:buChar char="•"/>
              <a:defRPr sz="135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sk-SK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sk-SK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742A350-329B-4D24-AE9D-7BE659DDBC88}" type="slidenum">
              <a:rPr lang="sk-SK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501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/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ctrTitle"/>
          </p:nvPr>
        </p:nvSpPr>
        <p:spPr>
          <a:xfrm>
            <a:off x="2915461" y="1573964"/>
            <a:ext cx="5491109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623094" y="2324760"/>
            <a:ext cx="4757598" cy="83053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19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600" b="0">
                <a:solidFill>
                  <a:schemeClr val="tx1"/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34371395-1D42-428B-8AB0-F4AD48225A9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C4BFA34-A1D1-467F-93C8-6C698819B7E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264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6F49EE-2C56-407F-9E12-9FA27E150678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Documento ad esclusivo uso interno.</a:t>
            </a:r>
            <a:endParaRPr lang="en-US" dirty="0"/>
          </a:p>
        </p:txBody>
      </p:sp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8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91E1C8-CCF2-46F7-9B71-1AD80B66D43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3775A8BE-2462-48A6-A880-4943ADFD194D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8540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01966-6B48-4D23-B31E-77A1CDC88D77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internal</a:t>
            </a:r>
            <a:r>
              <a:rPr lang="it-IT" dirty="0"/>
              <a:t> use </a:t>
            </a:r>
            <a:r>
              <a:rPr lang="it-IT" dirty="0" err="1"/>
              <a:t>only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8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36D583-B3F3-4ED9-B1D6-5B9D0790DE2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DA4219DF-35CC-4240-97C2-EB080E65FA7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6314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nco 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9778054-BDDE-4AB9-BC60-C9F015E41C57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Documento ad esclusivo uso interno.</a:t>
            </a:r>
            <a:endParaRPr lang="en-US" dirty="0"/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8"/>
          </p:nvPr>
        </p:nvSpPr>
        <p:spPr>
          <a:xfrm>
            <a:off x="766517" y="2363357"/>
            <a:ext cx="6071167" cy="1806131"/>
          </a:xfrm>
          <a:prstGeom prst="rect">
            <a:avLst/>
          </a:prstGeom>
        </p:spPr>
        <p:txBody>
          <a:bodyPr lIns="0" tIns="0" rIns="0" bIns="0" anchor="t"/>
          <a:lstStyle>
            <a:lvl1pPr marL="285750" marR="0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140000"/>
              <a:buFontTx/>
              <a:buBlip>
                <a:blip r:embed="rId2" r:link="rId3"/>
              </a:buBlip>
              <a:tabLst/>
              <a:defRPr sz="1300" b="0">
                <a:solidFill>
                  <a:srgbClr val="000000"/>
                </a:solidFill>
                <a:latin typeface="Century Gothic"/>
                <a:cs typeface="Century Gothic"/>
              </a:defRPr>
            </a:lvl1pPr>
            <a:lvl2pPr>
              <a:spcAft>
                <a:spcPts val="600"/>
              </a:spcAft>
              <a:buSzPct val="140000"/>
              <a:buFontTx/>
              <a:buBlip>
                <a:blip r:embed="rId4"/>
              </a:buBlip>
              <a:defRPr sz="1300">
                <a:latin typeface="Century Gothic"/>
                <a:cs typeface="Century Gothic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C26D897-F1C2-4ECD-8B40-101FE24AC5D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BA4AA404-67E8-4320-B4F5-74F1C3E7127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5151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nco 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BE94B5B-D007-4DE1-97D2-9ECDF1B87C73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internal</a:t>
            </a:r>
            <a:r>
              <a:rPr lang="it-IT" dirty="0"/>
              <a:t> use </a:t>
            </a:r>
            <a:r>
              <a:rPr lang="it-IT" dirty="0" err="1"/>
              <a:t>only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0" name="Segnaposto testo 6"/>
          <p:cNvSpPr>
            <a:spLocks noGrp="1"/>
          </p:cNvSpPr>
          <p:nvPr>
            <p:ph type="body" sz="quarter" idx="18"/>
          </p:nvPr>
        </p:nvSpPr>
        <p:spPr>
          <a:xfrm>
            <a:off x="766517" y="2363357"/>
            <a:ext cx="6071167" cy="1806131"/>
          </a:xfrm>
          <a:prstGeom prst="rect">
            <a:avLst/>
          </a:prstGeom>
        </p:spPr>
        <p:txBody>
          <a:bodyPr lIns="0" tIns="0" rIns="0" bIns="0" anchor="t"/>
          <a:lstStyle>
            <a:lvl1pPr marL="285750" marR="0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140000"/>
              <a:buFontTx/>
              <a:buBlip>
                <a:blip r:embed="rId2" r:link="rId3"/>
              </a:buBlip>
              <a:tabLst/>
              <a:defRPr sz="1300" b="0">
                <a:solidFill>
                  <a:srgbClr val="000000"/>
                </a:solidFill>
                <a:latin typeface="Century Gothic"/>
                <a:cs typeface="Century Gothic"/>
              </a:defRPr>
            </a:lvl1pPr>
            <a:lvl2pPr>
              <a:spcAft>
                <a:spcPts val="600"/>
              </a:spcAft>
              <a:buSzPct val="140000"/>
              <a:buFontTx/>
              <a:buBlip>
                <a:blip r:embed="rId4"/>
              </a:buBlip>
              <a:defRPr sz="1300">
                <a:latin typeface="Century Gothic"/>
                <a:cs typeface="Century Gothic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Fare clic per modificare gli stili del testo dello schema</a:t>
            </a:r>
          </a:p>
          <a:p>
            <a:pPr lvl="1"/>
            <a:endParaRPr lang="it-IT" dirty="0"/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C05FAF22-B3F6-4137-A0F6-019E838CDF8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EEA86D9-6B22-474A-98E1-A3D7BD56035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8736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EE58F45-86C2-44F7-BC52-DE52767FA6CF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Documento ad esclusivo uso interno.</a:t>
            </a:r>
            <a:endParaRPr lang="en-US" dirty="0"/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8" name="Segnaposto testo 6"/>
          <p:cNvSpPr>
            <a:spLocks noGrp="1"/>
          </p:cNvSpPr>
          <p:nvPr>
            <p:ph type="body" sz="quarter" idx="18"/>
          </p:nvPr>
        </p:nvSpPr>
        <p:spPr>
          <a:xfrm>
            <a:off x="398464" y="1852274"/>
            <a:ext cx="6071167" cy="1806131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40000"/>
              <a:buFontTx/>
              <a:buNone/>
              <a:tabLst/>
              <a:defRPr sz="1300" b="0" spc="10">
                <a:solidFill>
                  <a:srgbClr val="000000"/>
                </a:solidFill>
                <a:latin typeface="Century Gothic"/>
                <a:cs typeface="Century Gothic"/>
              </a:defRPr>
            </a:lvl1pPr>
            <a:lvl2pPr marL="457200" indent="0">
              <a:spcAft>
                <a:spcPts val="600"/>
              </a:spcAft>
              <a:buSzPct val="140000"/>
              <a:buFontTx/>
              <a:buNone/>
              <a:defRPr sz="1300">
                <a:latin typeface="Century Gothic"/>
                <a:cs typeface="Century Gothic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B701E1F-8721-420B-923C-91A4EAC0D59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68847B3-4534-4058-81C0-F1E5695A565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621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E64522F-B5D9-4FB1-923B-A18614DF13C6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 err="1"/>
              <a:t>Document</a:t>
            </a:r>
            <a:r>
              <a:rPr lang="it-IT" dirty="0"/>
              <a:t> for </a:t>
            </a:r>
            <a:r>
              <a:rPr lang="it-IT" dirty="0" err="1"/>
              <a:t>internal</a:t>
            </a:r>
            <a:r>
              <a:rPr lang="it-IT" dirty="0"/>
              <a:t> use </a:t>
            </a:r>
            <a:r>
              <a:rPr lang="it-IT" dirty="0" err="1"/>
              <a:t>only</a:t>
            </a:r>
            <a:r>
              <a:rPr lang="it-IT" dirty="0"/>
              <a:t>.</a:t>
            </a:r>
            <a:endParaRPr lang="en-US" dirty="0"/>
          </a:p>
        </p:txBody>
      </p:sp>
      <p:sp>
        <p:nvSpPr>
          <p:cNvPr id="9" name="Segnaposto testo 6"/>
          <p:cNvSpPr>
            <a:spLocks noGrp="1"/>
          </p:cNvSpPr>
          <p:nvPr>
            <p:ph type="body" sz="quarter" idx="16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1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12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98464" y="860425"/>
            <a:ext cx="8004025" cy="7493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9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8" name="Segnaposto testo 6"/>
          <p:cNvSpPr>
            <a:spLocks noGrp="1"/>
          </p:cNvSpPr>
          <p:nvPr>
            <p:ph type="body" sz="quarter" idx="18"/>
          </p:nvPr>
        </p:nvSpPr>
        <p:spPr>
          <a:xfrm>
            <a:off x="398464" y="1852274"/>
            <a:ext cx="6071167" cy="1806131"/>
          </a:xfrm>
          <a:prstGeom prst="rect">
            <a:avLst/>
          </a:prstGeom>
        </p:spPr>
        <p:txBody>
          <a:bodyPr lIns="0" tIns="0" rIns="0" bIns="0" anchor="t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40000"/>
              <a:buFontTx/>
              <a:buNone/>
              <a:tabLst/>
              <a:defRPr sz="1300" b="0" spc="10">
                <a:solidFill>
                  <a:srgbClr val="000000"/>
                </a:solidFill>
                <a:latin typeface="Century Gothic"/>
                <a:cs typeface="Century Gothic"/>
              </a:defRPr>
            </a:lvl1pPr>
            <a:lvl2pPr marL="457200" indent="0">
              <a:spcAft>
                <a:spcPts val="600"/>
              </a:spcAft>
              <a:buSzPct val="140000"/>
              <a:buFontTx/>
              <a:buNone/>
              <a:defRPr sz="1300">
                <a:latin typeface="Century Gothic"/>
                <a:cs typeface="Century Gothic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071E76D-2543-4100-B14A-3AA80B36897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ED4AF213-FEDD-4D33-A569-5AB0541B3D90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577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29C2E01D-A31A-4831-917F-4F80F640ECBE}"/>
              </a:ext>
            </a:extLst>
          </p:cNvPr>
          <p:cNvSpPr txBox="1">
            <a:spLocks/>
          </p:cNvSpPr>
          <p:nvPr userDrawn="1"/>
        </p:nvSpPr>
        <p:spPr>
          <a:xfrm>
            <a:off x="388938" y="6469063"/>
            <a:ext cx="5065712" cy="1905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MS PGothic" pitchFamily="34" charset="-128"/>
                <a:cs typeface="MS PGothic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dirty="0"/>
              <a:t>Documento ad esclusivo uso interno.</a:t>
            </a:r>
            <a:endParaRPr lang="en-US" dirty="0"/>
          </a:p>
        </p:txBody>
      </p:sp>
      <p:sp>
        <p:nvSpPr>
          <p:cNvPr id="6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389940" y="5915117"/>
            <a:ext cx="6071167" cy="55284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8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Titolo 1"/>
          <p:cNvSpPr>
            <a:spLocks noGrp="1"/>
          </p:cNvSpPr>
          <p:nvPr>
            <p:ph type="ctrTitle"/>
          </p:nvPr>
        </p:nvSpPr>
        <p:spPr>
          <a:xfrm>
            <a:off x="398462" y="366713"/>
            <a:ext cx="8004027" cy="5450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900" b="1">
                <a:solidFill>
                  <a:srgbClr val="00573F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5EC9BBA-2309-46F8-BBA7-A3FBBEFC74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573F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6B792EF2-B1B4-4990-8C96-2A44D153FDB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719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magine 4" descr="Logo Private Banking_W.png">
            <a:extLst>
              <a:ext uri="{FF2B5EF4-FFF2-40B4-BE49-F238E27FC236}">
                <a16:creationId xmlns:a16="http://schemas.microsoft.com/office/drawing/2014/main" id="{25F10451-9BD4-4039-912F-CD22434D004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413" y="6429375"/>
            <a:ext cx="1127125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4" descr="INTESA_SANPAOLO white.png">
            <a:extLst>
              <a:ext uri="{FF2B5EF4-FFF2-40B4-BE49-F238E27FC236}">
                <a16:creationId xmlns:a16="http://schemas.microsoft.com/office/drawing/2014/main" id="{CA857143-7A05-4CEF-ACA6-C4445F0AB8F8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362700"/>
            <a:ext cx="11842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75" r:id="rId1"/>
    <p:sldLayoutId id="2147485076" r:id="rId2"/>
    <p:sldLayoutId id="2147485077" r:id="rId3"/>
    <p:sldLayoutId id="2147485078" r:id="rId4"/>
    <p:sldLayoutId id="2147485079" r:id="rId5"/>
    <p:sldLayoutId id="2147485080" r:id="rId6"/>
    <p:sldLayoutId id="2147485081" r:id="rId7"/>
    <p:sldLayoutId id="2147485082" r:id="rId8"/>
    <p:sldLayoutId id="2147485083" r:id="rId9"/>
    <p:sldLayoutId id="2147485084" r:id="rId10"/>
    <p:sldLayoutId id="2147485085" r:id="rId11"/>
    <p:sldLayoutId id="2147485086" r:id="rId12"/>
    <p:sldLayoutId id="2147485087" r:id="rId13"/>
    <p:sldLayoutId id="2147485088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nature, plant, shore&#10;&#10;Description automatically generated">
            <a:extLst>
              <a:ext uri="{FF2B5EF4-FFF2-40B4-BE49-F238E27FC236}">
                <a16:creationId xmlns:a16="http://schemas.microsoft.com/office/drawing/2014/main" id="{24079A6B-8479-418E-970A-6151E6FB3D9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10657"/>
            <a:ext cx="9144000" cy="5088194"/>
          </a:xfrm>
          <a:prstGeom prst="rect">
            <a:avLst/>
          </a:prstGeom>
        </p:spPr>
      </p:pic>
      <p:sp>
        <p:nvSpPr>
          <p:cNvPr id="6" name="CasellaDiTesto 6">
            <a:extLst>
              <a:ext uri="{FF2B5EF4-FFF2-40B4-BE49-F238E27FC236}">
                <a16:creationId xmlns:a16="http://schemas.microsoft.com/office/drawing/2014/main" id="{C11442BB-4986-4666-8DE5-E8962C92E491}"/>
              </a:ext>
            </a:extLst>
          </p:cNvPr>
          <p:cNvSpPr txBox="1"/>
          <p:nvPr/>
        </p:nvSpPr>
        <p:spPr>
          <a:xfrm>
            <a:off x="326995" y="5268458"/>
            <a:ext cx="8490009" cy="4488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500"/>
              </a:lnSpc>
            </a:pPr>
            <a:r>
              <a:rPr lang="sk-SK" sz="4000" b="1" dirty="0">
                <a:solidFill>
                  <a:srgbClr val="00573F"/>
                </a:solidFill>
                <a:latin typeface="Century Gothic" panose="020B0502020202020204" pitchFamily="34" charset="0"/>
              </a:rPr>
              <a:t>ESG fondy (Art. 8</a:t>
            </a:r>
            <a:r>
              <a:rPr lang="en-US" sz="4000" b="1" dirty="0">
                <a:solidFill>
                  <a:srgbClr val="00573F"/>
                </a:solidFill>
                <a:latin typeface="Century Gothic" panose="020B0502020202020204" pitchFamily="34" charset="0"/>
              </a:rPr>
              <a:t>&amp;</a:t>
            </a:r>
            <a:r>
              <a:rPr lang="sk-SK" sz="4000" b="1" dirty="0">
                <a:solidFill>
                  <a:srgbClr val="00573F"/>
                </a:solidFill>
                <a:latin typeface="Century Gothic" panose="020B0502020202020204" pitchFamily="34" charset="0"/>
              </a:rPr>
              <a:t>9) na Slovensku</a:t>
            </a:r>
            <a:endParaRPr lang="it-IT" sz="4000" b="1" dirty="0">
              <a:solidFill>
                <a:srgbClr val="00573F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" name="Picture 8">
            <a:extLst>
              <a:ext uri="{FF2B5EF4-FFF2-40B4-BE49-F238E27FC236}">
                <a16:creationId xmlns:a16="http://schemas.microsoft.com/office/drawing/2014/main" id="{F2A2ECCF-FF97-484F-A215-57ACF7245F7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73444" y="6027784"/>
            <a:ext cx="2085013" cy="499915"/>
          </a:xfrm>
          <a:prstGeom prst="rect">
            <a:avLst/>
          </a:prstGeom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B3BEB8E8-0AE0-894C-B8FC-DAFD750D8713}"/>
              </a:ext>
            </a:extLst>
          </p:cNvPr>
          <p:cNvSpPr txBox="1">
            <a:spLocks noChangeArrowheads="1"/>
          </p:cNvSpPr>
          <p:nvPr/>
        </p:nvSpPr>
        <p:spPr>
          <a:xfrm>
            <a:off x="326995" y="5717299"/>
            <a:ext cx="7315650" cy="93115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lang="it-IT" sz="1900" kern="1200" dirty="0">
                <a:solidFill>
                  <a:srgbClr val="7F7F7F"/>
                </a:solidFill>
                <a:latin typeface="Century Gothic"/>
                <a:ea typeface="MS PGothic" pitchFamily="34" charset="-128"/>
                <a:cs typeface="Century Gothic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Arial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altLang="en-US" sz="1600" dirty="0"/>
              <a:t>Konferencia SASS - Kolektívne Investovanie na Slovensku </a:t>
            </a:r>
            <a:endParaRPr lang="en-US" altLang="en-US" sz="1600" dirty="0"/>
          </a:p>
          <a:p>
            <a:r>
              <a:rPr lang="en-US" altLang="en-US" sz="1600" dirty="0"/>
              <a:t>H</a:t>
            </a:r>
            <a:r>
              <a:rPr lang="sk-SK" altLang="en-US" sz="1600" dirty="0"/>
              <a:t>otel Družba, Jasná</a:t>
            </a:r>
            <a:endParaRPr lang="en-US" altLang="en-US" sz="1600" dirty="0"/>
          </a:p>
          <a:p>
            <a:r>
              <a:rPr lang="en-US" altLang="en-US" sz="1600" dirty="0"/>
              <a:t>November 9-10, 2023</a:t>
            </a:r>
          </a:p>
          <a:p>
            <a:endParaRPr lang="sk-SK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76138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8919" y="335960"/>
            <a:ext cx="8004027" cy="494915"/>
          </a:xfrm>
        </p:spPr>
        <p:txBody>
          <a:bodyPr/>
          <a:lstStyle/>
          <a:p>
            <a:r>
              <a:rPr lang="sk-SK" dirty="0"/>
              <a:t>Vývoj AUM a počet </a:t>
            </a:r>
            <a:r>
              <a:rPr lang="en-US" dirty="0"/>
              <a:t>ESG </a:t>
            </a:r>
            <a:r>
              <a:rPr lang="sk-SK" dirty="0"/>
              <a:t>fondov (Art. 8/9)</a:t>
            </a:r>
            <a:br>
              <a:rPr lang="sk-SK" dirty="0"/>
            </a:br>
            <a:endParaRPr lang="sk-SK" sz="1900" b="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D4AF213-FEDD-4D33-A569-5AB0541B3D90}" type="slidenum">
              <a:rPr lang="it-IT" altLang="it-IT" smtClean="0"/>
              <a:pPr>
                <a:defRPr/>
              </a:pPr>
              <a:t>1</a:t>
            </a:fld>
            <a:endParaRPr lang="it-IT" altLang="it-IT" dirty="0"/>
          </a:p>
        </p:txBody>
      </p:sp>
      <p:sp>
        <p:nvSpPr>
          <p:cNvPr id="9" name="Rectangle 8"/>
          <p:cNvSpPr/>
          <p:nvPr/>
        </p:nvSpPr>
        <p:spPr>
          <a:xfrm>
            <a:off x="404341" y="6075716"/>
            <a:ext cx="1844621" cy="430141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spcBef>
                <a:spcPct val="20000"/>
              </a:spcBef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Dáta k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27/10/</a:t>
            </a: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202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3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Zdroj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: SASS, Eurizon SK</a:t>
            </a:r>
          </a:p>
        </p:txBody>
      </p:sp>
      <p:sp>
        <p:nvSpPr>
          <p:cNvPr id="8" name="Rectangle 7"/>
          <p:cNvSpPr/>
          <p:nvPr/>
        </p:nvSpPr>
        <p:spPr>
          <a:xfrm>
            <a:off x="248549" y="778250"/>
            <a:ext cx="436369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Trh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celkom</a:t>
            </a: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v mil. EUR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 (20</a:t>
            </a:r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21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- YTD 2023)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0948" y="7083449"/>
            <a:ext cx="79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C40C981-3FD0-D39A-B6C9-18E403446202}"/>
              </a:ext>
            </a:extLst>
          </p:cNvPr>
          <p:cNvGrpSpPr/>
          <p:nvPr/>
        </p:nvGrpSpPr>
        <p:grpSpPr>
          <a:xfrm>
            <a:off x="404340" y="1333500"/>
            <a:ext cx="8415809" cy="4358685"/>
            <a:chOff x="404340" y="1222049"/>
            <a:chExt cx="8415809" cy="4770791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4536011E-370A-76D6-E39C-996226099E6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34245164"/>
                </p:ext>
              </p:extLst>
            </p:nvPr>
          </p:nvGraphicFramePr>
          <p:xfrm>
            <a:off x="404340" y="1222049"/>
            <a:ext cx="8415809" cy="477079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D7705DB-BBE2-1DD6-ADEF-426145F4F376}"/>
                </a:ext>
              </a:extLst>
            </p:cNvPr>
            <p:cNvSpPr/>
            <p:nvPr/>
          </p:nvSpPr>
          <p:spPr>
            <a:xfrm>
              <a:off x="1972945" y="3850639"/>
              <a:ext cx="756920" cy="5638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905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/>
                <a:t>356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4457B36-1014-AC25-B2B4-79ADFBD36BE9}"/>
                </a:ext>
              </a:extLst>
            </p:cNvPr>
            <p:cNvSpPr/>
            <p:nvPr/>
          </p:nvSpPr>
          <p:spPr>
            <a:xfrm>
              <a:off x="4501832" y="3850638"/>
              <a:ext cx="756920" cy="5638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905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418</a:t>
              </a:r>
              <a:endParaRPr lang="sk-SK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566A3FE-35C8-0401-4708-2EE3EFD66498}"/>
                </a:ext>
              </a:extLst>
            </p:cNvPr>
            <p:cNvSpPr/>
            <p:nvPr/>
          </p:nvSpPr>
          <p:spPr>
            <a:xfrm>
              <a:off x="7040245" y="3850641"/>
              <a:ext cx="756920" cy="56388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 w="19050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455</a:t>
              </a:r>
              <a:endParaRPr lang="sk-SK" dirty="0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C77F83A-FC68-4371-DEE7-64CAE23BB2E8}"/>
              </a:ext>
            </a:extLst>
          </p:cNvPr>
          <p:cNvSpPr/>
          <p:nvPr/>
        </p:nvSpPr>
        <p:spPr>
          <a:xfrm>
            <a:off x="3467100" y="5722146"/>
            <a:ext cx="257175" cy="182209"/>
          </a:xfrm>
          <a:prstGeom prst="rect">
            <a:avLst/>
          </a:prstGeom>
          <a:solidFill>
            <a:srgbClr val="237D0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DD0B673-13CD-4A7C-88BB-B4D61D31F7D8}"/>
              </a:ext>
            </a:extLst>
          </p:cNvPr>
          <p:cNvSpPr/>
          <p:nvPr/>
        </p:nvSpPr>
        <p:spPr>
          <a:xfrm>
            <a:off x="5312603" y="5721372"/>
            <a:ext cx="257175" cy="182209"/>
          </a:xfrm>
          <a:prstGeom prst="ellipse">
            <a:avLst/>
          </a:prstGeom>
          <a:solidFill>
            <a:srgbClr val="215968"/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10530C-3E66-878B-FEE3-D6D67A56072A}"/>
              </a:ext>
            </a:extLst>
          </p:cNvPr>
          <p:cNvSpPr txBox="1"/>
          <p:nvPr/>
        </p:nvSpPr>
        <p:spPr>
          <a:xfrm>
            <a:off x="3707373" y="5679267"/>
            <a:ext cx="13917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AUM</a:t>
            </a:r>
            <a:r>
              <a:rPr lang="sk-SK" sz="1200" dirty="0">
                <a:latin typeface="Century Gothic" panose="020B0502020202020204" pitchFamily="34" charset="0"/>
              </a:rPr>
              <a:t> (v mil. EUR)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573179-4C15-7C34-FB73-085809C59208}"/>
              </a:ext>
            </a:extLst>
          </p:cNvPr>
          <p:cNvSpPr txBox="1"/>
          <p:nvPr/>
        </p:nvSpPr>
        <p:spPr>
          <a:xfrm>
            <a:off x="5549459" y="5679267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Century Gothic" panose="020B0502020202020204" pitchFamily="34" charset="0"/>
              </a:rPr>
              <a:t>Počet fondov</a:t>
            </a:r>
          </a:p>
        </p:txBody>
      </p:sp>
    </p:spTree>
    <p:extLst>
      <p:ext uri="{BB962C8B-B14F-4D97-AF65-F5344CB8AC3E}">
        <p14:creationId xmlns:p14="http://schemas.microsoft.com/office/powerpoint/2010/main" val="107366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8919" y="335960"/>
            <a:ext cx="8004027" cy="494915"/>
          </a:xfrm>
        </p:spPr>
        <p:txBody>
          <a:bodyPr/>
          <a:lstStyle/>
          <a:p>
            <a:r>
              <a:rPr lang="sk-SK" dirty="0"/>
              <a:t>Hrubý a čistý predaj ESG fondov (Art. 8/9)</a:t>
            </a:r>
            <a:br>
              <a:rPr lang="sk-SK" dirty="0"/>
            </a:br>
            <a:endParaRPr lang="sk-SK" sz="1900" b="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D4AF213-FEDD-4D33-A569-5AB0541B3D90}" type="slidenum">
              <a:rPr lang="it-IT" altLang="it-IT" smtClean="0"/>
              <a:pPr>
                <a:defRPr/>
              </a:pPr>
              <a:t>2</a:t>
            </a:fld>
            <a:endParaRPr lang="it-IT" altLang="it-IT" dirty="0"/>
          </a:p>
        </p:txBody>
      </p:sp>
      <p:sp>
        <p:nvSpPr>
          <p:cNvPr id="9" name="Rectangle 8"/>
          <p:cNvSpPr/>
          <p:nvPr/>
        </p:nvSpPr>
        <p:spPr>
          <a:xfrm>
            <a:off x="404341" y="6075716"/>
            <a:ext cx="1844621" cy="430141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spcBef>
                <a:spcPct val="20000"/>
              </a:spcBef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Dáta k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27/10/</a:t>
            </a: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202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3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Zdroj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: SASS, Eurizon SK</a:t>
            </a:r>
          </a:p>
        </p:txBody>
      </p:sp>
      <p:sp>
        <p:nvSpPr>
          <p:cNvPr id="8" name="Rectangle 7"/>
          <p:cNvSpPr/>
          <p:nvPr/>
        </p:nvSpPr>
        <p:spPr>
          <a:xfrm>
            <a:off x="214457" y="750339"/>
            <a:ext cx="444063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Trh celkom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v mil. EUR (2021 - YTD 2023)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0948" y="7083449"/>
            <a:ext cx="79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B22B858-446D-D3AA-500A-FCD8B58D43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04668"/>
              </p:ext>
            </p:extLst>
          </p:nvPr>
        </p:nvGraphicFramePr>
        <p:xfrm>
          <a:off x="308919" y="1147101"/>
          <a:ext cx="8311206" cy="4650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BED82AE6-50F2-FF56-5730-E71321D05AD6}"/>
              </a:ext>
            </a:extLst>
          </p:cNvPr>
          <p:cNvSpPr/>
          <p:nvPr/>
        </p:nvSpPr>
        <p:spPr>
          <a:xfrm>
            <a:off x="1723609" y="4229419"/>
            <a:ext cx="847725" cy="5590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22%</a:t>
            </a:r>
            <a:endParaRPr lang="sk-SK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362BCA9-D0E5-B7B5-8AD0-7F7A01415CCC}"/>
              </a:ext>
            </a:extLst>
          </p:cNvPr>
          <p:cNvSpPr/>
          <p:nvPr/>
        </p:nvSpPr>
        <p:spPr>
          <a:xfrm>
            <a:off x="2608373" y="4229419"/>
            <a:ext cx="847726" cy="559012"/>
          </a:xfrm>
          <a:prstGeom prst="ellips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35%</a:t>
            </a:r>
            <a:endParaRPr lang="sk-SK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2936870-8A22-9066-9D4A-BFCF3DEF2CFB}"/>
              </a:ext>
            </a:extLst>
          </p:cNvPr>
          <p:cNvSpPr/>
          <p:nvPr/>
        </p:nvSpPr>
        <p:spPr>
          <a:xfrm>
            <a:off x="6442184" y="4229419"/>
            <a:ext cx="847725" cy="5590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16%</a:t>
            </a:r>
            <a:endParaRPr lang="sk-SK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D527D22-C359-A717-8032-EC4EA04D6B01}"/>
              </a:ext>
            </a:extLst>
          </p:cNvPr>
          <p:cNvSpPr/>
          <p:nvPr/>
        </p:nvSpPr>
        <p:spPr>
          <a:xfrm>
            <a:off x="4082366" y="4229419"/>
            <a:ext cx="847725" cy="5590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19%</a:t>
            </a:r>
            <a:endParaRPr lang="sk-SK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96034F-27D8-1FDF-3D70-DAF595836F5C}"/>
              </a:ext>
            </a:extLst>
          </p:cNvPr>
          <p:cNvSpPr/>
          <p:nvPr/>
        </p:nvSpPr>
        <p:spPr>
          <a:xfrm>
            <a:off x="4960761" y="4229419"/>
            <a:ext cx="847726" cy="559012"/>
          </a:xfrm>
          <a:prstGeom prst="ellipse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42%</a:t>
            </a:r>
            <a:endParaRPr lang="sk-SK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C4D8F11-DAC8-FF94-58D8-250F63C5A778}"/>
              </a:ext>
            </a:extLst>
          </p:cNvPr>
          <p:cNvSpPr/>
          <p:nvPr/>
        </p:nvSpPr>
        <p:spPr>
          <a:xfrm>
            <a:off x="4665711" y="5796146"/>
            <a:ext cx="257175" cy="182209"/>
          </a:xfrm>
          <a:prstGeom prst="ellipse">
            <a:avLst/>
          </a:prstGeom>
          <a:solidFill>
            <a:srgbClr val="C6D9F1"/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D80E99-A325-AE8C-A674-A1362A885408}"/>
              </a:ext>
            </a:extLst>
          </p:cNvPr>
          <p:cNvSpPr txBox="1"/>
          <p:nvPr/>
        </p:nvSpPr>
        <p:spPr>
          <a:xfrm>
            <a:off x="4902567" y="5754041"/>
            <a:ext cx="32736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Century Gothic" panose="020B0502020202020204" pitchFamily="34" charset="0"/>
              </a:rPr>
              <a:t>Podiel ESG na celkovom hrubom predaji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021C04-0D81-7847-A10C-1AE0985A2C3E}"/>
              </a:ext>
            </a:extLst>
          </p:cNvPr>
          <p:cNvSpPr/>
          <p:nvPr/>
        </p:nvSpPr>
        <p:spPr>
          <a:xfrm>
            <a:off x="2280207" y="5803716"/>
            <a:ext cx="257175" cy="182209"/>
          </a:xfrm>
          <a:prstGeom prst="rect">
            <a:avLst/>
          </a:prstGeom>
          <a:solidFill>
            <a:srgbClr val="37609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EBF5476-F0FC-DC87-AE85-9628D69E5AE8}"/>
              </a:ext>
            </a:extLst>
          </p:cNvPr>
          <p:cNvSpPr txBox="1"/>
          <p:nvPr/>
        </p:nvSpPr>
        <p:spPr>
          <a:xfrm>
            <a:off x="2543208" y="5748750"/>
            <a:ext cx="20040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Century Gothic" panose="020B0502020202020204" pitchFamily="34" charset="0"/>
              </a:rPr>
              <a:t>Hrubý predaj (v mil. EUR)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FA11F0E-C6E2-A9C7-D304-CEC09EFE9A78}"/>
              </a:ext>
            </a:extLst>
          </p:cNvPr>
          <p:cNvSpPr/>
          <p:nvPr/>
        </p:nvSpPr>
        <p:spPr>
          <a:xfrm>
            <a:off x="2280849" y="6087045"/>
            <a:ext cx="257175" cy="182209"/>
          </a:xfrm>
          <a:prstGeom prst="rect">
            <a:avLst/>
          </a:prstGeom>
          <a:solidFill>
            <a:srgbClr val="948A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4183E0-5E6C-9763-765D-DCD956A56D2A}"/>
              </a:ext>
            </a:extLst>
          </p:cNvPr>
          <p:cNvSpPr txBox="1"/>
          <p:nvPr/>
        </p:nvSpPr>
        <p:spPr>
          <a:xfrm>
            <a:off x="2555969" y="6031040"/>
            <a:ext cx="19223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Century Gothic" panose="020B0502020202020204" pitchFamily="34" charset="0"/>
              </a:rPr>
              <a:t>Čistý predaj (v mil. EUR)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947A600-A5E1-54AC-94FE-A454F3B4F9FF}"/>
              </a:ext>
            </a:extLst>
          </p:cNvPr>
          <p:cNvSpPr/>
          <p:nvPr/>
        </p:nvSpPr>
        <p:spPr>
          <a:xfrm>
            <a:off x="4665711" y="6034360"/>
            <a:ext cx="257175" cy="182209"/>
          </a:xfrm>
          <a:prstGeom prst="ellipse">
            <a:avLst/>
          </a:prstGeom>
          <a:solidFill>
            <a:srgbClr val="DDD9C3"/>
          </a:solidFill>
          <a:ln w="19050"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22A111F-006C-0445-A537-2D18CD334F4C}"/>
              </a:ext>
            </a:extLst>
          </p:cNvPr>
          <p:cNvSpPr txBox="1"/>
          <p:nvPr/>
        </p:nvSpPr>
        <p:spPr>
          <a:xfrm>
            <a:off x="4902567" y="5992255"/>
            <a:ext cx="31021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>
                <a:latin typeface="Century Gothic" panose="020B0502020202020204" pitchFamily="34" charset="0"/>
              </a:rPr>
              <a:t>Podiel ESG na celkovom čistom predaji</a:t>
            </a:r>
          </a:p>
        </p:txBody>
      </p:sp>
    </p:spTree>
    <p:extLst>
      <p:ext uri="{BB962C8B-B14F-4D97-AF65-F5344CB8AC3E}">
        <p14:creationId xmlns:p14="http://schemas.microsoft.com/office/powerpoint/2010/main" val="218621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91480" y="642834"/>
            <a:ext cx="8458200" cy="581584"/>
          </a:xfrm>
        </p:spPr>
        <p:txBody>
          <a:bodyPr/>
          <a:lstStyle/>
          <a:p>
            <a:r>
              <a:rPr lang="sk-SK" sz="1400" dirty="0"/>
              <a:t>2023 YTD Top 25 fondov s najvyšším čistý predajom </a:t>
            </a:r>
            <a:r>
              <a:rPr lang="en-US" sz="1400" dirty="0"/>
              <a:t>          </a:t>
            </a:r>
            <a:r>
              <a:rPr lang="sk-SK" sz="1400" dirty="0"/>
              <a:t>Novo otvorené fondy od 2019</a:t>
            </a:r>
            <a:br>
              <a:rPr lang="sk-SK" dirty="0"/>
            </a:br>
            <a:endParaRPr lang="sk-SK" sz="1900" b="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>
              <a:defRPr/>
            </a:pPr>
            <a:fld id="{ED4AF213-FEDD-4D33-A569-5AB0541B3D90}" type="slidenum">
              <a:rPr lang="it-IT" altLang="it-IT" smtClean="0"/>
              <a:pPr>
                <a:defRPr/>
              </a:pPr>
              <a:t>3</a:t>
            </a:fld>
            <a:endParaRPr lang="it-IT" altLang="it-IT" dirty="0"/>
          </a:p>
        </p:txBody>
      </p:sp>
      <p:sp>
        <p:nvSpPr>
          <p:cNvPr id="9" name="Rectangle 8"/>
          <p:cNvSpPr/>
          <p:nvPr/>
        </p:nvSpPr>
        <p:spPr>
          <a:xfrm>
            <a:off x="404341" y="6075716"/>
            <a:ext cx="1844621" cy="430141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spcBef>
                <a:spcPct val="20000"/>
              </a:spcBef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Dáta k 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27/10/</a:t>
            </a: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202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3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Zdroj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rPr>
              <a:t>: SASS, Eurizon SK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0948" y="7083449"/>
            <a:ext cx="79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D5EFEF-A7AC-B922-A3B2-3D794EFEB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856254"/>
              </p:ext>
            </p:extLst>
          </p:nvPr>
        </p:nvGraphicFramePr>
        <p:xfrm>
          <a:off x="191480" y="922688"/>
          <a:ext cx="4782673" cy="4458511"/>
        </p:xfrm>
        <a:graphic>
          <a:graphicData uri="http://schemas.openxmlformats.org/drawingml/2006/table">
            <a:tbl>
              <a:tblPr/>
              <a:tblGrid>
                <a:gridCol w="372037">
                  <a:extLst>
                    <a:ext uri="{9D8B030D-6E8A-4147-A177-3AD203B41FA5}">
                      <a16:colId xmlns:a16="http://schemas.microsoft.com/office/drawing/2014/main" val="369282593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127966012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564080395"/>
                    </a:ext>
                  </a:extLst>
                </a:gridCol>
                <a:gridCol w="753036">
                  <a:extLst>
                    <a:ext uri="{9D8B030D-6E8A-4147-A177-3AD203B41FA5}">
                      <a16:colId xmlns:a16="http://schemas.microsoft.com/office/drawing/2014/main" val="34295555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73433547"/>
                    </a:ext>
                  </a:extLst>
                </a:gridCol>
              </a:tblGrid>
              <a:tr h="299486">
                <a:tc>
                  <a:txBody>
                    <a:bodyPr/>
                    <a:lstStyle/>
                    <a:p>
                      <a:pPr algn="ctr" fontAlgn="ctr"/>
                      <a:endParaRPr lang="sk-SK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Názov fondu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Kategória fondu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Čisté predaje </a:t>
                      </a:r>
                      <a:b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YTD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(mil. EUR)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Udržateľná investícia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169906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Akciové Portfólio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124,6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311879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Fond maximalizovaných výnosov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797795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Realitný fond II.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66,8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666306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ERSTE Realitná Renta, R01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64,5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9294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Eurový dlhopisový fond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Dlhopisový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45,2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409113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Dynamické portfólio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42,4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6010792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IAD - Prvý realitný fond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39,9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73873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 o.p.f - 365.invest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74157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Zaistený fond 2026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29,1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06305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Horizon Start 100 Plus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07058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PARTNERS Fond realitných investícií,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o.p.f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27,1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07936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UNIQA Selection Global Equity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24,4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764992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Fund - Equity World Smart Volatility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13839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Q Fund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15,3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63353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Svetové akcie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194156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Rezervný fond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Krát. inv.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496151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Americký 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41569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Fund - Equity Innovation R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465089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Fond budúcnosti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13,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652149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Globálny akciový fond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924880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Fund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-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Equity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75308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UNIQA EUR Konto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110127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ESG fond dividendových akcií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1095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ERSTE RESERVE DOLLAR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Krát. inv.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23113"/>
                  </a:ext>
                </a:extLst>
              </a:tr>
              <a:tr h="16636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BNP Paribas Funds Euro Money Market [C]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Peňažný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35502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4B15E16-9068-2AC5-57DD-D7DFEE79A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28900"/>
              </p:ext>
            </p:extLst>
          </p:nvPr>
        </p:nvGraphicFramePr>
        <p:xfrm>
          <a:off x="5089433" y="922688"/>
          <a:ext cx="3859305" cy="4470492"/>
        </p:xfrm>
        <a:graphic>
          <a:graphicData uri="http://schemas.openxmlformats.org/drawingml/2006/table">
            <a:tbl>
              <a:tblPr/>
              <a:tblGrid>
                <a:gridCol w="2151818">
                  <a:extLst>
                    <a:ext uri="{9D8B030D-6E8A-4147-A177-3AD203B41FA5}">
                      <a16:colId xmlns:a16="http://schemas.microsoft.com/office/drawing/2014/main" val="3495535384"/>
                    </a:ext>
                  </a:extLst>
                </a:gridCol>
                <a:gridCol w="555921">
                  <a:extLst>
                    <a:ext uri="{9D8B030D-6E8A-4147-A177-3AD203B41FA5}">
                      <a16:colId xmlns:a16="http://schemas.microsoft.com/office/drawing/2014/main" val="3138429214"/>
                    </a:ext>
                  </a:extLst>
                </a:gridCol>
                <a:gridCol w="570596">
                  <a:extLst>
                    <a:ext uri="{9D8B030D-6E8A-4147-A177-3AD203B41FA5}">
                      <a16:colId xmlns:a16="http://schemas.microsoft.com/office/drawing/2014/main" val="2498688075"/>
                    </a:ext>
                  </a:extLst>
                </a:gridCol>
                <a:gridCol w="580970">
                  <a:extLst>
                    <a:ext uri="{9D8B030D-6E8A-4147-A177-3AD203B41FA5}">
                      <a16:colId xmlns:a16="http://schemas.microsoft.com/office/drawing/2014/main" val="533507668"/>
                    </a:ext>
                  </a:extLst>
                </a:gridCol>
              </a:tblGrid>
              <a:tr h="295397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Názov fondu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Dátum spustenia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Kategória fondu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Udržateľná investícia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737198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Svetové Portfólio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12.10.2023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945348"/>
                  </a:ext>
                </a:extLst>
              </a:tr>
              <a:tr h="317981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PARTNERS Fond krátkodobých investícií,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o.p.f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Október 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Krát. inv.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952593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Global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Megatrends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fond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18.9.2023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675922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Premium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Dynamic</a:t>
                      </a:r>
                      <a:endParaRPr lang="sk-SK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1.8.2023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748869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Zaistený fond 2026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20.3.2023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97801"/>
                  </a:ext>
                </a:extLst>
              </a:tr>
              <a:tr h="247465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 SLSP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ESG fond dlhopisových príležitostí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Február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2023</a:t>
                      </a:r>
                      <a:endParaRPr lang="sk-SK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Dlhopisový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078572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 SLSP - Fond reálnych aktív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30.1.2023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258859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 SLSP - ESG fond dividendových akcií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6.9.2022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914676"/>
                  </a:ext>
                </a:extLst>
              </a:tr>
              <a:tr h="317981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ESG Zodpovedné Portfólio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29.11.2021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752773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PARTNERS - Fond realitných investícií,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o.p.f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22.9.2021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245644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365.invest -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Eko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sk-SK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o.p.f</a:t>
                      </a:r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3.9.2021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298957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</a:t>
                      </a:r>
                      <a:r>
                        <a:rPr lang="de-DE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Slovakia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- MIX 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12.8.2021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224346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365.invest - Blockchain o.p.f.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17.5.2021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43997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Konzervatívny PLUS fond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1.4.2021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83297"/>
                  </a:ext>
                </a:extLst>
              </a:tr>
              <a:tr h="247465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 SLSP - Fond zodpovedného investovania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31.3.2021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309299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MIX 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4.8.2020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79439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Globálny akciový fond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3.2.2020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697925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 SLSP - Realitná Renta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15.10.2019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Realitný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827926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Eurizon AM Slovakia - Akciové Portfólio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11.7.2019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Akciový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870161"/>
                  </a:ext>
                </a:extLst>
              </a:tr>
              <a:tr h="247465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Fond pre modrú planétu konzervatívny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18.3.2019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43980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Fond pre modrú planétu vyvážený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18.3.2019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38531"/>
                  </a:ext>
                </a:extLst>
              </a:tr>
              <a:tr h="163809">
                <a:tc>
                  <a:txBody>
                    <a:bodyPr/>
                    <a:lstStyle/>
                    <a:p>
                      <a:pPr algn="l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TAM - Fond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modrú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planétu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fr-FR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dynamický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18.3.2019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Zmiešaný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 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06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38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>
          <a:xfrm>
            <a:off x="8534400" y="179388"/>
            <a:ext cx="414338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rgbClr val="00573F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fld id="{ED4AF213-FEDD-4D33-A569-5AB0541B3D90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9128" y="120650"/>
            <a:ext cx="5676900" cy="4825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900" b="1" kern="1200">
                <a:solidFill>
                  <a:srgbClr val="00573F"/>
                </a:solidFill>
                <a:latin typeface="Century Gothic" pitchFamily="34" charset="0"/>
                <a:ea typeface="MS PGothic" pitchFamily="34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sk-SK" sz="2400" dirty="0" err="1"/>
              <a:t>Disclaimer</a:t>
            </a:r>
            <a:endParaRPr lang="en-US" sz="2400" dirty="0"/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42875" y="805371"/>
            <a:ext cx="885666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Meno, priezvisko a pozícia autorov: </a:t>
            </a:r>
            <a:r>
              <a:rPr lang="sk-SK" altLang="sk-SK" sz="1200" dirty="0">
                <a:latin typeface="Century Gothic" panose="020B0502020202020204" pitchFamily="34" charset="0"/>
              </a:rPr>
              <a:t>Marian Matušovič, </a:t>
            </a:r>
            <a:r>
              <a:rPr lang="sk-SK" altLang="sk-SK" sz="1200" dirty="0" err="1">
                <a:latin typeface="Century Gothic" panose="020B0502020202020204" pitchFamily="34" charset="0"/>
              </a:rPr>
              <a:t>Chief</a:t>
            </a:r>
            <a:r>
              <a:rPr lang="sk-SK" altLang="sk-SK" sz="1200" dirty="0">
                <a:latin typeface="Century Gothic" panose="020B0502020202020204" pitchFamily="34" charset="0"/>
              </a:rPr>
              <a:t> </a:t>
            </a:r>
            <a:r>
              <a:rPr lang="sk-SK" altLang="sk-SK" sz="1200" dirty="0" err="1">
                <a:latin typeface="Century Gothic" panose="020B0502020202020204" pitchFamily="34" charset="0"/>
              </a:rPr>
              <a:t>Executive</a:t>
            </a:r>
            <a:r>
              <a:rPr lang="sk-SK" altLang="sk-SK" sz="1200" dirty="0">
                <a:latin typeface="Century Gothic" panose="020B0502020202020204" pitchFamily="34" charset="0"/>
              </a:rPr>
              <a:t> </a:t>
            </a:r>
            <a:r>
              <a:rPr lang="sk-SK" altLang="sk-SK" sz="1200" dirty="0" err="1">
                <a:latin typeface="Century Gothic" panose="020B0502020202020204" pitchFamily="34" charset="0"/>
              </a:rPr>
              <a:t>Officer</a:t>
            </a:r>
            <a:endParaRPr lang="sk-SK" altLang="sk-SK" sz="12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Dátum a čas vypracovania: </a:t>
            </a:r>
            <a:r>
              <a:rPr lang="sk-SK" altLang="sk-SK" sz="1200" dirty="0">
                <a:latin typeface="Century Gothic" panose="020B0502020202020204" pitchFamily="34" charset="0"/>
              </a:rPr>
              <a:t>6.11.2023  9,00hod.</a:t>
            </a:r>
            <a:endParaRPr lang="sk-SK" altLang="sk-SK" sz="12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Dátum a čas prvého zverejnenia: </a:t>
            </a:r>
            <a:r>
              <a:rPr lang="sk-SK" altLang="sk-SK" sz="1200" dirty="0">
                <a:latin typeface="Century Gothic" panose="020B0502020202020204" pitchFamily="34" charset="0"/>
              </a:rPr>
              <a:t>10.11.2023 9,00hod.</a:t>
            </a:r>
            <a:r>
              <a:rPr lang="sk-SK" altLang="sk-SK" sz="1200" b="1" dirty="0">
                <a:latin typeface="Century Gothic" panose="020B0502020202020204" pitchFamily="34" charset="0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Spoločnosť:</a:t>
            </a:r>
            <a:r>
              <a:rPr lang="sk-SK" altLang="sk-SK" sz="1200" dirty="0">
                <a:latin typeface="Century Gothic" panose="020B0502020202020204" pitchFamily="34" charset="0"/>
              </a:rPr>
              <a:t> </a:t>
            </a:r>
            <a:r>
              <a:rPr lang="sk-SK" altLang="sk-SK" sz="1100" dirty="0" err="1">
                <a:latin typeface="Century Gothic" panose="020B0502020202020204" pitchFamily="34" charset="0"/>
              </a:rPr>
              <a:t>Eurizon</a:t>
            </a:r>
            <a:r>
              <a:rPr lang="en-GB" altLang="en-US" sz="1100" dirty="0">
                <a:latin typeface="Century Gothic" panose="020B0502020202020204" pitchFamily="34" charset="0"/>
              </a:rPr>
              <a:t> Asset Management</a:t>
            </a:r>
            <a:r>
              <a:rPr lang="sk-SK" altLang="en-US" sz="1100" dirty="0">
                <a:latin typeface="Century Gothic" panose="020B0502020202020204" pitchFamily="34" charset="0"/>
              </a:rPr>
              <a:t> Slovakia</a:t>
            </a:r>
            <a:r>
              <a:rPr lang="en-GB" altLang="en-US" sz="1100" dirty="0">
                <a:latin typeface="Century Gothic" panose="020B0502020202020204" pitchFamily="34" charset="0"/>
              </a:rPr>
              <a:t>, </a:t>
            </a:r>
            <a:r>
              <a:rPr lang="en-GB" altLang="en-US" sz="1100" dirty="0" err="1">
                <a:latin typeface="Century Gothic" panose="020B0502020202020204" pitchFamily="34" charset="0"/>
              </a:rPr>
              <a:t>správ</a:t>
            </a:r>
            <a:r>
              <a:rPr lang="en-GB" altLang="en-US" sz="1100" dirty="0">
                <a:latin typeface="Century Gothic" panose="020B0502020202020204" pitchFamily="34" charset="0"/>
              </a:rPr>
              <a:t>. </a:t>
            </a:r>
            <a:r>
              <a:rPr lang="en-GB" altLang="en-US" sz="1100" dirty="0" err="1">
                <a:latin typeface="Century Gothic" panose="020B0502020202020204" pitchFamily="34" charset="0"/>
              </a:rPr>
              <a:t>spol</a:t>
            </a:r>
            <a:r>
              <a:rPr lang="en-GB" altLang="en-US" sz="1100" dirty="0">
                <a:latin typeface="Century Gothic" panose="020B0502020202020204" pitchFamily="34" charset="0"/>
              </a:rPr>
              <a:t>., </a:t>
            </a:r>
            <a:r>
              <a:rPr lang="en-GB" altLang="en-US" sz="1100" dirty="0" err="1">
                <a:latin typeface="Century Gothic" panose="020B0502020202020204" pitchFamily="34" charset="0"/>
              </a:rPr>
              <a:t>a.s</a:t>
            </a:r>
            <a:r>
              <a:rPr lang="en-GB" altLang="en-US" sz="1100" dirty="0">
                <a:latin typeface="Century Gothic" panose="020B0502020202020204" pitchFamily="34" charset="0"/>
              </a:rPr>
              <a:t>. </a:t>
            </a:r>
            <a:r>
              <a:rPr lang="sk-SK" altLang="en-US" sz="1100" dirty="0">
                <a:latin typeface="Century Gothic" panose="020B0502020202020204" pitchFamily="34" charset="0"/>
              </a:rPr>
              <a:t>, IČO: </a:t>
            </a:r>
            <a:r>
              <a:rPr lang="en-GB" altLang="en-US" sz="1100" dirty="0">
                <a:latin typeface="Century Gothic" panose="020B0502020202020204" pitchFamily="34" charset="0"/>
              </a:rPr>
              <a:t>35 786 272</a:t>
            </a:r>
            <a:r>
              <a:rPr lang="sk-SK" altLang="en-US" sz="1100" dirty="0">
                <a:latin typeface="Century Gothic" panose="020B0502020202020204" pitchFamily="34" charset="0"/>
              </a:rPr>
              <a:t>, so sídlom Mlynské nivy 1, </a:t>
            </a:r>
            <a:r>
              <a:rPr lang="en-GB" altLang="en-US" sz="1100" dirty="0">
                <a:latin typeface="Century Gothic" panose="020B0502020202020204" pitchFamily="34" charset="0"/>
              </a:rPr>
              <a:t>820 04 Bratislava</a:t>
            </a:r>
            <a:endParaRPr lang="sk-SK" altLang="sk-SK" sz="11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Orgán dohľadu: </a:t>
            </a:r>
            <a:r>
              <a:rPr lang="en-GB" altLang="en-US" sz="1200" dirty="0" err="1">
                <a:latin typeface="Century Gothic" panose="020B0502020202020204" pitchFamily="34" charset="0"/>
              </a:rPr>
              <a:t>Národná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banka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Slovenska</a:t>
            </a:r>
            <a:r>
              <a:rPr lang="sk-SK" altLang="en-US" sz="1200" dirty="0">
                <a:latin typeface="Century Gothic" panose="020B0502020202020204" pitchFamily="34" charset="0"/>
              </a:rPr>
              <a:t>, so sídlom </a:t>
            </a:r>
            <a:r>
              <a:rPr lang="en-GB" altLang="en-US" sz="1200" dirty="0" err="1">
                <a:latin typeface="Century Gothic" panose="020B0502020202020204" pitchFamily="34" charset="0"/>
              </a:rPr>
              <a:t>Imricha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Karvaša</a:t>
            </a:r>
            <a:r>
              <a:rPr lang="en-GB" altLang="en-US" sz="1200" dirty="0">
                <a:latin typeface="Century Gothic" panose="020B0502020202020204" pitchFamily="34" charset="0"/>
              </a:rPr>
              <a:t> 1</a:t>
            </a:r>
            <a:r>
              <a:rPr lang="sk-SK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>
                <a:latin typeface="Century Gothic" panose="020B0502020202020204" pitchFamily="34" charset="0"/>
              </a:rPr>
              <a:t>813 25 Bratislava</a:t>
            </a:r>
            <a:endParaRPr lang="sk-SK" altLang="sk-SK" sz="12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Relevantná legislatíva : </a:t>
            </a:r>
            <a:r>
              <a:rPr lang="sk-SK" altLang="sk-SK" sz="1200" dirty="0">
                <a:latin typeface="Century Gothic" panose="020B0502020202020204" pitchFamily="34" charset="0"/>
              </a:rPr>
              <a:t>zákon č. 203/2011 </a:t>
            </a:r>
            <a:r>
              <a:rPr lang="sk-SK" altLang="sk-SK" sz="1200" dirty="0" err="1">
                <a:latin typeface="Century Gothic" panose="020B0502020202020204" pitchFamily="34" charset="0"/>
              </a:rPr>
              <a:t>Z.z</a:t>
            </a:r>
            <a:r>
              <a:rPr lang="sk-SK" altLang="sk-SK" sz="1200" dirty="0">
                <a:latin typeface="Century Gothic" panose="020B0502020202020204" pitchFamily="34" charset="0"/>
              </a:rPr>
              <a:t>., zákon č. 566/2001 </a:t>
            </a:r>
            <a:r>
              <a:rPr lang="sk-SK" altLang="sk-SK" sz="1200" dirty="0" err="1">
                <a:latin typeface="Century Gothic" panose="020B0502020202020204" pitchFamily="34" charset="0"/>
              </a:rPr>
              <a:t>Z.z</a:t>
            </a:r>
            <a:r>
              <a:rPr lang="sk-SK" altLang="sk-SK" sz="1200" dirty="0">
                <a:latin typeface="Century Gothic" panose="020B0502020202020204" pitchFamily="34" charset="0"/>
              </a:rPr>
              <a:t>., nariadenie (EÚ) 596/2014, delegované nariadenie (EÚ) 2016/958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b="1" dirty="0">
                <a:latin typeface="Century Gothic" panose="020B0502020202020204" pitchFamily="34" charset="0"/>
              </a:rPr>
              <a:t>Relevantné vnútorné predpisy: </a:t>
            </a:r>
            <a:r>
              <a:rPr lang="sk-SK" altLang="sk-SK" sz="1200" dirty="0">
                <a:latin typeface="Century Gothic" panose="020B0502020202020204" pitchFamily="34" charset="0"/>
              </a:rPr>
              <a:t>Interné pravidlá správania, Zneužívanie trhu, Podpora predaja podielových fondov a marketingová činnosť </a:t>
            </a:r>
            <a:endParaRPr lang="sk-SK" altLang="sk-SK" sz="1200" b="1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sk-SK" altLang="en-US" sz="12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en-US" sz="1200" dirty="0">
                <a:latin typeface="Century Gothic" panose="020B0502020202020204" pitchFamily="34" charset="0"/>
              </a:rPr>
              <a:t>Faktické informácie v tomto dokumente sú označené uvedením zdroja, pričom použité sú iba spoľahlivé zdroje; ostatné informácie môžu predstavovať </a:t>
            </a:r>
            <a:r>
              <a:rPr lang="en-GB" altLang="en-US" sz="1200" dirty="0" err="1">
                <a:latin typeface="Century Gothic" panose="020B0502020202020204" pitchFamily="34" charset="0"/>
              </a:rPr>
              <a:t>interpretácie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odhad</a:t>
            </a:r>
            <a:r>
              <a:rPr lang="sk-SK" altLang="en-US" sz="1200" dirty="0">
                <a:latin typeface="Century Gothic" panose="020B0502020202020204" pitchFamily="34" charset="0"/>
              </a:rPr>
              <a:t>y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názor</a:t>
            </a:r>
            <a:r>
              <a:rPr lang="sk-SK" altLang="en-US" sz="1200" dirty="0">
                <a:latin typeface="Century Gothic" panose="020B0502020202020204" pitchFamily="34" charset="0"/>
              </a:rPr>
              <a:t>y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alebo</a:t>
            </a:r>
            <a:r>
              <a:rPr lang="en-GB" altLang="en-US" sz="1200" dirty="0">
                <a:latin typeface="Century Gothic" panose="020B0502020202020204" pitchFamily="34" charset="0"/>
              </a:rPr>
              <a:t> in</a:t>
            </a:r>
            <a:r>
              <a:rPr lang="sk-SK" altLang="en-US" sz="1200" dirty="0">
                <a:latin typeface="Century Gothic" panose="020B0502020202020204" pitchFamily="34" charset="0"/>
              </a:rPr>
              <a:t>é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typ</a:t>
            </a:r>
            <a:r>
              <a:rPr lang="sk-SK" altLang="en-US" sz="1200" dirty="0">
                <a:latin typeface="Century Gothic" panose="020B0502020202020204" pitchFamily="34" charset="0"/>
              </a:rPr>
              <a:t>y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informácií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ktoré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nemajú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vecný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charakter</a:t>
            </a:r>
            <a:r>
              <a:rPr lang="sk-SK" altLang="en-US" sz="1200" dirty="0">
                <a:latin typeface="Century Gothic" panose="020B0502020202020204" pitchFamily="34" charset="0"/>
              </a:rPr>
              <a:t>. Prípadné </a:t>
            </a:r>
            <a:r>
              <a:rPr lang="en-GB" altLang="en-US" sz="1200" dirty="0" err="1">
                <a:latin typeface="Century Gothic" panose="020B0502020202020204" pitchFamily="34" charset="0"/>
              </a:rPr>
              <a:t>prognózy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predpovede</a:t>
            </a:r>
            <a:r>
              <a:rPr lang="en-GB" altLang="en-US" sz="1200" dirty="0">
                <a:latin typeface="Century Gothic" panose="020B0502020202020204" pitchFamily="34" charset="0"/>
              </a:rPr>
              <a:t> a </a:t>
            </a:r>
            <a:r>
              <a:rPr lang="en-GB" altLang="en-US" sz="1200" dirty="0" err="1">
                <a:latin typeface="Century Gothic" panose="020B0502020202020204" pitchFamily="34" charset="0"/>
              </a:rPr>
              <a:t>cenové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ciele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sk-SK" altLang="en-US" sz="1200" dirty="0">
                <a:latin typeface="Century Gothic" panose="020B0502020202020204" pitchFamily="34" charset="0"/>
              </a:rPr>
              <a:t>sú adekvátne </a:t>
            </a:r>
            <a:r>
              <a:rPr lang="en-GB" altLang="en-US" sz="1200" dirty="0" err="1">
                <a:latin typeface="Century Gothic" panose="020B0502020202020204" pitchFamily="34" charset="0"/>
              </a:rPr>
              <a:t>označené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sk-SK" altLang="en-US" sz="1200" dirty="0">
                <a:latin typeface="Century Gothic" panose="020B0502020202020204" pitchFamily="34" charset="0"/>
              </a:rPr>
              <a:t>spolu s uvedením ich podstatných východísk. Tento dokument môže obsahovať zhrnutie alebo výpis informácií z dokumentu vypracovaného materskou spoločnosťou, a to bez podstatnej zmeny pôvodných informácií; v takom prípade je označenie zabezpečené uvedením pôvodného dokumentu ako zdroja, pričom v celom znení je k dispozícii v sídle </a:t>
            </a:r>
            <a:r>
              <a:rPr lang="sk-SK" altLang="en-US" sz="1200" dirty="0" err="1">
                <a:latin typeface="Century Gothic" panose="020B0502020202020204" pitchFamily="34" charset="0"/>
              </a:rPr>
              <a:t>Eurizon</a:t>
            </a:r>
            <a:r>
              <a:rPr lang="en-GB" altLang="en-US" sz="1200" dirty="0">
                <a:latin typeface="Century Gothic" panose="020B0502020202020204" pitchFamily="34" charset="0"/>
              </a:rPr>
              <a:t> Asset Management</a:t>
            </a:r>
            <a:r>
              <a:rPr lang="sk-SK" altLang="en-US" sz="1200" dirty="0">
                <a:latin typeface="Century Gothic" panose="020B0502020202020204" pitchFamily="34" charset="0"/>
              </a:rPr>
              <a:t> Slovakia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správ</a:t>
            </a:r>
            <a:r>
              <a:rPr lang="en-GB" altLang="en-US" sz="1200" dirty="0">
                <a:latin typeface="Century Gothic" panose="020B0502020202020204" pitchFamily="34" charset="0"/>
              </a:rPr>
              <a:t>.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spol</a:t>
            </a:r>
            <a:r>
              <a:rPr lang="en-GB" altLang="en-US" sz="1200" dirty="0">
                <a:latin typeface="Century Gothic" panose="020B0502020202020204" pitchFamily="34" charset="0"/>
              </a:rPr>
              <a:t>., </a:t>
            </a:r>
            <a:r>
              <a:rPr lang="en-GB" altLang="en-US" sz="1200" dirty="0" err="1">
                <a:latin typeface="Century Gothic" panose="020B0502020202020204" pitchFamily="34" charset="0"/>
              </a:rPr>
              <a:t>a.s</a:t>
            </a:r>
            <a:r>
              <a:rPr lang="en-GB" altLang="en-US" sz="1200" dirty="0">
                <a:latin typeface="Century Gothic" panose="020B0502020202020204" pitchFamily="34" charset="0"/>
              </a:rPr>
              <a:t>.</a:t>
            </a:r>
            <a:endParaRPr lang="sk-SK" altLang="en-US" sz="12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sk-SK" altLang="en-US" sz="1200" dirty="0">
              <a:latin typeface="Century Gothic" panose="020B050202020202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sk-SK" altLang="sk-SK" sz="1200" dirty="0">
                <a:latin typeface="Century Gothic" panose="020B0502020202020204" pitchFamily="34" charset="0"/>
              </a:rPr>
              <a:t>Spoločnosť </a:t>
            </a:r>
            <a:r>
              <a:rPr lang="sk-SK" altLang="sk-SK" sz="1200" dirty="0" err="1">
                <a:latin typeface="Century Gothic" panose="020B0502020202020204" pitchFamily="34" charset="0"/>
              </a:rPr>
              <a:t>Eurizon</a:t>
            </a:r>
            <a:r>
              <a:rPr lang="en-GB" altLang="en-US" sz="1200" dirty="0">
                <a:latin typeface="Century Gothic" panose="020B0502020202020204" pitchFamily="34" charset="0"/>
              </a:rPr>
              <a:t> Asset Management</a:t>
            </a:r>
            <a:r>
              <a:rPr lang="sk-SK" altLang="en-US" sz="1200" dirty="0">
                <a:latin typeface="Century Gothic" panose="020B0502020202020204" pitchFamily="34" charset="0"/>
              </a:rPr>
              <a:t> Slovakia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správ</a:t>
            </a:r>
            <a:r>
              <a:rPr lang="en-GB" altLang="en-US" sz="1200" dirty="0">
                <a:latin typeface="Century Gothic" panose="020B0502020202020204" pitchFamily="34" charset="0"/>
              </a:rPr>
              <a:t>.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spol</a:t>
            </a:r>
            <a:r>
              <a:rPr lang="en-GB" altLang="en-US" sz="1200" dirty="0">
                <a:latin typeface="Century Gothic" panose="020B0502020202020204" pitchFamily="34" charset="0"/>
              </a:rPr>
              <a:t>., </a:t>
            </a:r>
            <a:r>
              <a:rPr lang="en-GB" altLang="en-US" sz="1200" dirty="0" err="1">
                <a:latin typeface="Century Gothic" panose="020B0502020202020204" pitchFamily="34" charset="0"/>
              </a:rPr>
              <a:t>a.s</a:t>
            </a:r>
            <a:r>
              <a:rPr lang="en-GB" altLang="en-US" sz="1200" dirty="0">
                <a:latin typeface="Century Gothic" panose="020B0502020202020204" pitchFamily="34" charset="0"/>
              </a:rPr>
              <a:t>. </a:t>
            </a:r>
            <a:r>
              <a:rPr lang="sk-SK" altLang="en-US" sz="1200" dirty="0">
                <a:latin typeface="Century Gothic" panose="020B0502020202020204" pitchFamily="34" charset="0"/>
              </a:rPr>
              <a:t>nevykonáva činnosť spočívajúcu v </a:t>
            </a:r>
            <a:r>
              <a:rPr lang="en-GB" altLang="en-US" sz="1200" dirty="0" err="1">
                <a:latin typeface="Century Gothic" panose="020B0502020202020204" pitchFamily="34" charset="0"/>
              </a:rPr>
              <a:t>opakovan</a:t>
            </a:r>
            <a:r>
              <a:rPr lang="sk-SK" altLang="en-US" sz="1200" dirty="0" err="1">
                <a:latin typeface="Century Gothic" panose="020B0502020202020204" pitchFamily="34" charset="0"/>
              </a:rPr>
              <a:t>om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navrh</a:t>
            </a:r>
            <a:r>
              <a:rPr lang="sk-SK" altLang="en-US" sz="1200" dirty="0" err="1">
                <a:latin typeface="Century Gothic" panose="020B0502020202020204" pitchFamily="34" charset="0"/>
              </a:rPr>
              <a:t>ovaní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investičn</a:t>
            </a:r>
            <a:r>
              <a:rPr lang="sk-SK" altLang="en-US" sz="1200" dirty="0" err="1">
                <a:latin typeface="Century Gothic" panose="020B0502020202020204" pitchFamily="34" charset="0"/>
              </a:rPr>
              <a:t>ých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rozhodnut</a:t>
            </a:r>
            <a:r>
              <a:rPr lang="sk-SK" altLang="en-US" sz="1200" dirty="0">
                <a:latin typeface="Century Gothic" panose="020B0502020202020204" pitchFamily="34" charset="0"/>
              </a:rPr>
              <a:t>í</a:t>
            </a:r>
            <a:r>
              <a:rPr lang="en-GB" altLang="en-US" sz="1200" dirty="0">
                <a:latin typeface="Century Gothic" panose="020B0502020202020204" pitchFamily="34" charset="0"/>
              </a:rPr>
              <a:t> v </a:t>
            </a:r>
            <a:r>
              <a:rPr lang="en-GB" altLang="en-US" sz="1200" dirty="0" err="1">
                <a:latin typeface="Century Gothic" panose="020B0502020202020204" pitchFamily="34" charset="0"/>
              </a:rPr>
              <a:t>súvislosti</a:t>
            </a:r>
            <a:r>
              <a:rPr lang="en-GB" altLang="en-US" sz="1200" dirty="0">
                <a:latin typeface="Century Gothic" panose="020B0502020202020204" pitchFamily="34" charset="0"/>
              </a:rPr>
              <a:t> s </a:t>
            </a:r>
            <a:r>
              <a:rPr lang="en-GB" altLang="en-US" sz="1200" dirty="0" err="1">
                <a:latin typeface="Century Gothic" panose="020B0502020202020204" pitchFamily="34" charset="0"/>
              </a:rPr>
              <a:t>finančnými</a:t>
            </a:r>
            <a:r>
              <a:rPr lang="en-GB" altLang="en-US" sz="1200" dirty="0">
                <a:latin typeface="Century Gothic" panose="020B0502020202020204" pitchFamily="34" charset="0"/>
              </a:rPr>
              <a:t> </a:t>
            </a:r>
            <a:r>
              <a:rPr lang="en-GB" altLang="en-US" sz="1200" dirty="0" err="1">
                <a:latin typeface="Century Gothic" panose="020B0502020202020204" pitchFamily="34" charset="0"/>
              </a:rPr>
              <a:t>nástrojmi</a:t>
            </a:r>
            <a:r>
              <a:rPr lang="sk-SK" altLang="en-US" sz="1200" dirty="0">
                <a:latin typeface="Century Gothic" panose="020B0502020202020204" pitchFamily="34" charset="0"/>
              </a:rPr>
              <a:t>, ani iným spôsobom neindikuje expertnú úroveň v tejto oblasti. Spoločnosť </a:t>
            </a:r>
            <a:r>
              <a:rPr lang="sk-SK" altLang="en-US" sz="1200" dirty="0" err="1">
                <a:latin typeface="Century Gothic" panose="020B0502020202020204" pitchFamily="34" charset="0"/>
              </a:rPr>
              <a:t>Eurizon</a:t>
            </a:r>
            <a:r>
              <a:rPr lang="en-GB" altLang="en-US" sz="1200" dirty="0">
                <a:latin typeface="Century Gothic" panose="020B0502020202020204" pitchFamily="34" charset="0"/>
              </a:rPr>
              <a:t> Asset Management</a:t>
            </a:r>
            <a:r>
              <a:rPr lang="sk-SK" altLang="en-US" sz="1200" dirty="0">
                <a:latin typeface="Century Gothic" panose="020B0502020202020204" pitchFamily="34" charset="0"/>
              </a:rPr>
              <a:t> Slovakia</a:t>
            </a:r>
            <a:r>
              <a:rPr lang="en-GB" altLang="en-US" sz="1200" dirty="0">
                <a:latin typeface="Century Gothic" panose="020B0502020202020204" pitchFamily="34" charset="0"/>
              </a:rPr>
              <a:t>,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správ</a:t>
            </a:r>
            <a:r>
              <a:rPr lang="en-GB" altLang="en-US" sz="1200" dirty="0">
                <a:latin typeface="Century Gothic" panose="020B0502020202020204" pitchFamily="34" charset="0"/>
              </a:rPr>
              <a:t>. </a:t>
            </a:r>
            <a:r>
              <a:rPr lang="en-GB" altLang="en-US" sz="1200" dirty="0" err="1">
                <a:latin typeface="Century Gothic" panose="020B0502020202020204" pitchFamily="34" charset="0"/>
              </a:rPr>
              <a:t>spol</a:t>
            </a:r>
            <a:r>
              <a:rPr lang="en-GB" altLang="en-US" sz="1200" dirty="0">
                <a:latin typeface="Century Gothic" panose="020B0502020202020204" pitchFamily="34" charset="0"/>
              </a:rPr>
              <a:t>., </a:t>
            </a:r>
            <a:r>
              <a:rPr lang="en-GB" altLang="en-US" sz="1200" dirty="0" err="1">
                <a:latin typeface="Century Gothic" panose="020B0502020202020204" pitchFamily="34" charset="0"/>
              </a:rPr>
              <a:t>a.s</a:t>
            </a:r>
            <a:r>
              <a:rPr lang="en-GB" altLang="en-US" sz="1200" dirty="0">
                <a:latin typeface="Century Gothic" panose="020B0502020202020204" pitchFamily="34" charset="0"/>
              </a:rPr>
              <a:t>.</a:t>
            </a:r>
            <a:r>
              <a:rPr lang="sk-SK" altLang="en-US" sz="1200" dirty="0">
                <a:latin typeface="Century Gothic" panose="020B0502020202020204" pitchFamily="34" charset="0"/>
              </a:rPr>
              <a:t> je zainteresovaná na predaji podielových listov podielových fondov, ktoré spravuje, pričom môže presadzovať obdobné záujmy svojich materských a dcérskych spoločností, ktoré sú správcovskými spoločnosťami (Eurizon </a:t>
            </a:r>
            <a:r>
              <a:rPr lang="sk-SK" altLang="en-US" sz="1200" dirty="0" err="1">
                <a:latin typeface="Century Gothic" panose="020B0502020202020204" pitchFamily="34" charset="0"/>
              </a:rPr>
              <a:t>Capital</a:t>
            </a:r>
            <a:r>
              <a:rPr lang="sk-SK" altLang="en-US" sz="1200" dirty="0">
                <a:latin typeface="Century Gothic" panose="020B0502020202020204" pitchFamily="34" charset="0"/>
              </a:rPr>
              <a:t> SA, Eurizon </a:t>
            </a:r>
            <a:r>
              <a:rPr lang="sk-SK" altLang="en-US" sz="1200" dirty="0" err="1">
                <a:latin typeface="Century Gothic" panose="020B0502020202020204" pitchFamily="34" charset="0"/>
              </a:rPr>
              <a:t>Capital</a:t>
            </a:r>
            <a:r>
              <a:rPr lang="sk-SK" altLang="en-US" sz="1200" dirty="0">
                <a:latin typeface="Century Gothic" panose="020B0502020202020204" pitchFamily="34" charset="0"/>
              </a:rPr>
              <a:t> SGR, </a:t>
            </a:r>
            <a:r>
              <a:rPr lang="sk-SK" sz="1200" dirty="0">
                <a:latin typeface="Century Gothic" panose="020B0502020202020204" pitchFamily="34" charset="0"/>
              </a:rPr>
              <a:t>Eurizon </a:t>
            </a:r>
            <a:r>
              <a:rPr lang="sk-SK" sz="1200" dirty="0" err="1">
                <a:latin typeface="Century Gothic" panose="020B0502020202020204" pitchFamily="34" charset="0"/>
              </a:rPr>
              <a:t>Asset</a:t>
            </a:r>
            <a:r>
              <a:rPr lang="sk-SK" sz="1200" dirty="0">
                <a:latin typeface="Century Gothic" panose="020B0502020202020204" pitchFamily="34" charset="0"/>
              </a:rPr>
              <a:t> Management </a:t>
            </a:r>
            <a:r>
              <a:rPr lang="sk-SK" sz="1200" dirty="0" err="1">
                <a:latin typeface="Century Gothic" panose="020B0502020202020204" pitchFamily="34" charset="0"/>
              </a:rPr>
              <a:t>Croatia</a:t>
            </a:r>
            <a:r>
              <a:rPr lang="sk-SK" sz="1200" dirty="0">
                <a:latin typeface="Century Gothic" panose="020B0502020202020204" pitchFamily="34" charset="0"/>
              </a:rPr>
              <a:t> </a:t>
            </a:r>
            <a:r>
              <a:rPr lang="sk-SK" sz="1200" dirty="0" err="1">
                <a:latin typeface="Century Gothic" panose="020B0502020202020204" pitchFamily="34" charset="0"/>
              </a:rPr>
              <a:t>d.o.o</a:t>
            </a:r>
            <a:r>
              <a:rPr lang="sk-SK" sz="1200" dirty="0">
                <a:latin typeface="Century Gothic" panose="020B0502020202020204" pitchFamily="34" charset="0"/>
              </a:rPr>
              <a:t>. a Eurizon </a:t>
            </a:r>
            <a:r>
              <a:rPr lang="sk-SK" sz="1200" dirty="0" err="1">
                <a:latin typeface="Century Gothic" panose="020B0502020202020204" pitchFamily="34" charset="0"/>
              </a:rPr>
              <a:t>Asset</a:t>
            </a:r>
            <a:r>
              <a:rPr lang="sk-SK" sz="1200" dirty="0">
                <a:latin typeface="Century Gothic" panose="020B0502020202020204" pitchFamily="34" charset="0"/>
              </a:rPr>
              <a:t> Management </a:t>
            </a:r>
            <a:r>
              <a:rPr lang="sk-SK" sz="1200" dirty="0" err="1">
                <a:latin typeface="Century Gothic" panose="020B0502020202020204" pitchFamily="34" charset="0"/>
              </a:rPr>
              <a:t>Hungary</a:t>
            </a:r>
            <a:r>
              <a:rPr lang="sk-SK" sz="1200" dirty="0">
                <a:latin typeface="Century Gothic" panose="020B0502020202020204" pitchFamily="34" charset="0"/>
              </a:rPr>
              <a:t> </a:t>
            </a:r>
            <a:r>
              <a:rPr lang="sk-SK" sz="1200" dirty="0" err="1">
                <a:latin typeface="Century Gothic" panose="020B0502020202020204" pitchFamily="34" charset="0"/>
              </a:rPr>
              <a:t>Zrt</a:t>
            </a:r>
            <a:r>
              <a:rPr lang="sk-SK" sz="1200" dirty="0">
                <a:latin typeface="Century Gothic" panose="020B0502020202020204" pitchFamily="34" charset="0"/>
              </a:rPr>
              <a:t>.</a:t>
            </a:r>
            <a:r>
              <a:rPr lang="sk-SK" altLang="en-US" sz="1200" dirty="0">
                <a:latin typeface="Century Gothic" panose="020B0502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70544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isclaimer uso interno inter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3A79"/>
        </a:soli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FB0416E5DE914D9DC30EBC3258CE7E" ma:contentTypeVersion="0" ma:contentTypeDescription="Creare un nuovo documento." ma:contentTypeScope="" ma:versionID="b36440072041811a4ab3e7aaa0afd2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2c2bff39701977361371fca1d1563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14CA16-9087-4BB5-81B2-71658EF877A6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25CE2A5-97C1-49EB-9C67-93EDBB9570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0C0807-AEF5-42AF-8C18-D30EAB5E3F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19482</TotalTime>
  <Words>1032</Words>
  <Application>Microsoft Office PowerPoint</Application>
  <PresentationFormat>On-screen Show (4:3)</PresentationFormat>
  <Paragraphs>267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Century Gothic</vt:lpstr>
      <vt:lpstr>disclaimer uso interno interno</vt:lpstr>
      <vt:lpstr>think-cell Slide</vt:lpstr>
      <vt:lpstr>PowerPoint Presentation</vt:lpstr>
      <vt:lpstr>Vývoj AUM a počet ESG fondov (Art. 8/9) </vt:lpstr>
      <vt:lpstr>Hrubý a čistý predaj ESG fondov (Art. 8/9) </vt:lpstr>
      <vt:lpstr>2023 YTD Top 25 fondov s najvyšším čistý predajom           Novo otvorené fondy od 2019 </vt:lpstr>
      <vt:lpstr>PowerPoint Presentation</vt:lpstr>
    </vt:vector>
  </TitlesOfParts>
  <Company>---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---</dc:creator>
  <cp:lastModifiedBy>Matušovič Marian</cp:lastModifiedBy>
  <cp:revision>1127</cp:revision>
  <cp:lastPrinted>2022-07-13T10:26:27Z</cp:lastPrinted>
  <dcterms:created xsi:type="dcterms:W3CDTF">2013-12-18T18:02:26Z</dcterms:created>
  <dcterms:modified xsi:type="dcterms:W3CDTF">2023-11-06T16:01:35Z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5fe31f-9de1-4167-a753-111c0df8115f_Enabled">
    <vt:lpwstr>True</vt:lpwstr>
  </property>
  <property fmtid="{D5CDD505-2E9C-101B-9397-08002B2CF9AE}" pid="3" name="MSIP_Label_5f5fe31f-9de1-4167-a753-111c0df8115f_SiteId">
    <vt:lpwstr>cc4baf00-15c9-48dd-9f59-88c98bde2be7</vt:lpwstr>
  </property>
  <property fmtid="{D5CDD505-2E9C-101B-9397-08002B2CF9AE}" pid="4" name="MSIP_Label_5f5fe31f-9de1-4167-a753-111c0df8115f_Owner">
    <vt:lpwstr>LorenaAnna.Vertua@eurizoncapital.com</vt:lpwstr>
  </property>
  <property fmtid="{D5CDD505-2E9C-101B-9397-08002B2CF9AE}" pid="5" name="MSIP_Label_5f5fe31f-9de1-4167-a753-111c0df8115f_SetDate">
    <vt:lpwstr>2021-01-08T13:51:34.8227069Z</vt:lpwstr>
  </property>
  <property fmtid="{D5CDD505-2E9C-101B-9397-08002B2CF9AE}" pid="6" name="MSIP_Label_5f5fe31f-9de1-4167-a753-111c0df8115f_Name">
    <vt:lpwstr>Public</vt:lpwstr>
  </property>
  <property fmtid="{D5CDD505-2E9C-101B-9397-08002B2CF9AE}" pid="7" name="MSIP_Label_5f5fe31f-9de1-4167-a753-111c0df8115f_Application">
    <vt:lpwstr>Microsoft Azure Information Protection</vt:lpwstr>
  </property>
  <property fmtid="{D5CDD505-2E9C-101B-9397-08002B2CF9AE}" pid="8" name="MSIP_Label_5f5fe31f-9de1-4167-a753-111c0df8115f_ActionId">
    <vt:lpwstr>56912b1b-f820-4f12-a439-e89538f2a242</vt:lpwstr>
  </property>
  <property fmtid="{D5CDD505-2E9C-101B-9397-08002B2CF9AE}" pid="9" name="MSIP_Label_5f5fe31f-9de1-4167-a753-111c0df8115f_Extended_MSFT_Method">
    <vt:lpwstr>Automatic</vt:lpwstr>
  </property>
</Properties>
</file>