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144" r:id="rId2"/>
    <p:sldId id="2145708443" r:id="rId3"/>
    <p:sldId id="2145708447" r:id="rId4"/>
    <p:sldId id="2145708488" r:id="rId5"/>
    <p:sldId id="2145708448" r:id="rId6"/>
    <p:sldId id="2145708489" r:id="rId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771D1-37FF-4BF3-ABF6-474B39F18FC6}" type="datetimeFigureOut">
              <a:rPr lang="sk-SK" smtClean="0"/>
              <a:t>7. 11. 2023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F220D-B5B3-4C78-BEA5-99808D4FE7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3250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9C5A8-7091-4E02-818F-440F79A5B68F}" type="slidenum">
              <a:rPr lang="sk-SK" smtClean="0"/>
              <a:t>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5874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9C5A8-7091-4E02-818F-440F79A5B68F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9030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9C5A8-7091-4E02-818F-440F79A5B68F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3291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9C5A8-7091-4E02-818F-440F79A5B68F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828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8D7B6-CCEB-9904-822B-906534C88B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40BC2B-6841-AA0F-E53D-1F4112ADE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01E8D-477C-4C91-BA66-43A2C93BB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B500-2E70-4ADC-BE15-7754DFD75E99}" type="datetimeFigureOut">
              <a:rPr lang="sk-SK" smtClean="0"/>
              <a:t>7. 11. 2023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22991-11FF-7297-EF7B-BD328F893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D6C63-FF00-F13E-C2A5-14FB23491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8C11-338D-4E40-A70A-3C97F1E788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8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E2B79-6F0B-954D-E361-B9FB36EF4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0439EF-D060-DACA-A7F1-6353FE379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D1C96-B0F0-39B8-5217-6C5D4721E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B500-2E70-4ADC-BE15-7754DFD75E99}" type="datetimeFigureOut">
              <a:rPr lang="sk-SK" smtClean="0"/>
              <a:t>7. 11. 2023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D1558-8DC4-C61F-D490-158CF23CA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8F088-C33D-C8F6-B95B-F0A8DC7AF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8C11-338D-4E40-A70A-3C97F1E788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676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88E9FD-359B-FC34-B288-E48AA5DB2D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DABFEA-FE66-321D-E65F-09A354F815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374DB-0169-1487-857A-3D7079F13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B500-2E70-4ADC-BE15-7754DFD75E99}" type="datetimeFigureOut">
              <a:rPr lang="sk-SK" smtClean="0"/>
              <a:t>7. 11. 2023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34257-E18C-5F42-588E-CE9E0B6F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8E7DC-D0EE-7258-9217-3E90D438A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8C11-338D-4E40-A70A-3C97F1E788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20863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5B686-7098-43DC-BE9E-2A70BFA26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49" y="286223"/>
            <a:ext cx="11555414" cy="66898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solidFill>
                  <a:srgbClr val="00B0F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7961BD-B3A0-4C5D-8D7E-906A876D8E1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6550" y="1196975"/>
            <a:ext cx="11555413" cy="53276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400">
                <a:latin typeface="Gilroy Light" panose="00000400000000000000" pitchFamily="50" charset="0"/>
              </a:defRPr>
            </a:lvl1pPr>
            <a:lvl2pPr marL="196850" indent="-196850">
              <a:buClr>
                <a:schemeClr val="accent5"/>
              </a:buClr>
              <a:buFont typeface="Arial" panose="020B0604020202020204" pitchFamily="34" charset="0"/>
              <a:buChar char="•"/>
              <a:defRPr sz="1400">
                <a:latin typeface="Gilroy Light" panose="00000400000000000000" pitchFamily="50" charset="0"/>
              </a:defRPr>
            </a:lvl2pPr>
            <a:lvl3pPr marL="447675" indent="-179388">
              <a:buClr>
                <a:schemeClr val="accent4"/>
              </a:buClr>
              <a:buFont typeface="Arial" panose="020B0604020202020204" pitchFamily="34" charset="0"/>
              <a:buChar char="•"/>
              <a:defRPr sz="1400">
                <a:latin typeface="Gilroy Light" panose="00000400000000000000" pitchFamily="50" charset="0"/>
              </a:defRPr>
            </a:lvl3pPr>
            <a:lvl4pPr marL="715963" indent="-179388">
              <a:buFont typeface="Gilroy Light" panose="00000400000000000000" pitchFamily="50" charset="0"/>
              <a:buChar char="–"/>
              <a:defRPr sz="1400">
                <a:latin typeface="Gilroy Light" panose="00000400000000000000" pitchFamily="50" charset="0"/>
              </a:defRPr>
            </a:lvl4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3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76573098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2" orient="horz" pos="754">
          <p15:clr>
            <a:srgbClr val="FBAE40"/>
          </p15:clr>
        </p15:guide>
        <p15:guide id="4" pos="211">
          <p15:clr>
            <a:srgbClr val="FBAE40"/>
          </p15:clr>
        </p15:guide>
        <p15:guide id="6" pos="749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AX-ver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4">
            <a:extLst>
              <a:ext uri="{FF2B5EF4-FFF2-40B4-BE49-F238E27FC236}">
                <a16:creationId xmlns:a16="http://schemas.microsoft.com/office/drawing/2014/main" id="{3C29EF9A-41D6-EA45-989F-B0D4FC504E35}"/>
              </a:ext>
            </a:extLst>
          </p:cNvPr>
          <p:cNvSpPr txBox="1">
            <a:spLocks/>
          </p:cNvSpPr>
          <p:nvPr userDrawn="1"/>
        </p:nvSpPr>
        <p:spPr>
          <a:xfrm>
            <a:off x="372153" y="2910770"/>
            <a:ext cx="10515600" cy="2456360"/>
          </a:xfrm>
          <a:prstGeom prst="rect">
            <a:avLst/>
          </a:prstGeom>
        </p:spPr>
        <p:txBody>
          <a:bodyPr vert="horz" lIns="91440" tIns="0" rIns="91440" bIns="0" numCol="2" spcCol="396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5000"/>
              <a:buFont typeface="Courier New" panose="02070309020205020404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GB" sz="140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9837C18-5CB4-49BC-8B9C-FC172C6DDF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5417" y="750498"/>
            <a:ext cx="11310706" cy="5384963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tx2"/>
                </a:solidFill>
              </a:defRPr>
            </a:lvl1pPr>
            <a:lvl2pPr algn="l">
              <a:defRPr sz="2000">
                <a:solidFill>
                  <a:schemeClr val="tx2"/>
                </a:solidFill>
              </a:defRPr>
            </a:lvl2pPr>
            <a:lvl3pPr algn="l"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 algn="l"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4pPr>
            <a:lvl5pPr algn="l"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918E11AB-A38F-42E1-956F-418A1BDF5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417" y="180235"/>
            <a:ext cx="11310705" cy="45588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792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61061-6457-C0D3-346A-4EDC1D741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C2F16-81BB-3E8D-E211-9E8C765A2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E4B59-B6C1-CDCB-0133-37BDC367D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B500-2E70-4ADC-BE15-7754DFD75E99}" type="datetimeFigureOut">
              <a:rPr lang="sk-SK" smtClean="0"/>
              <a:t>7. 11. 2023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9A613-332D-87F0-5F4D-8D922A2E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8A690-CE1B-0DE4-D6AA-5C158B0A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8C11-338D-4E40-A70A-3C97F1E788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5627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953A2-25A8-E265-E608-8C5BF874C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A48DF-4D8A-67D5-1370-7E93B7EC9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3F19E-44D2-D5E6-F333-169D62700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B500-2E70-4ADC-BE15-7754DFD75E99}" type="datetimeFigureOut">
              <a:rPr lang="sk-SK" smtClean="0"/>
              <a:t>7. 11. 2023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22735-B235-8B9F-151A-48912A31F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C4C09-9C7F-EC08-4EDA-37702270F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8C11-338D-4E40-A70A-3C97F1E788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7194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BE53D-97E2-B375-7DE4-8683D3E23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28435-169E-10DE-7397-6D88AEA7D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39DD4D-52A0-E163-76C3-07CE11960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9BBAD9-365C-BE99-C825-8A4702AD4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B500-2E70-4ADC-BE15-7754DFD75E99}" type="datetimeFigureOut">
              <a:rPr lang="sk-SK" smtClean="0"/>
              <a:t>7. 11. 2023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8F3B-6A9B-0BD5-7E0D-359A8C1D6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FCCDA0-E97E-81CF-B5EB-13B8B4464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8C11-338D-4E40-A70A-3C97F1E788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234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2A4CC-F99E-6A21-2CF0-4453BFE17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8110A-F29F-8E94-AFD7-F2C9DE5EB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FA4E0-9048-0FB3-5F10-809DEA65C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1B73A0-7C81-4129-4737-164E958EAE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137BEC-1A5F-3DE8-02BF-33A035C2DB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DA7173-0B1B-FDF2-D7FD-554AAB917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B500-2E70-4ADC-BE15-7754DFD75E99}" type="datetimeFigureOut">
              <a:rPr lang="sk-SK" smtClean="0"/>
              <a:t>7. 11. 2023</a:t>
            </a:fld>
            <a:endParaRPr lang="sk-S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B674F2-278B-A836-20E7-B41BDC95A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DF7F75-1FE2-71F3-0520-704DDE576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8C11-338D-4E40-A70A-3C97F1E788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891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3DEFE-5B63-ACED-C773-B0640CBD4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22F650-CFB0-BB39-1180-50C0E707D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B500-2E70-4ADC-BE15-7754DFD75E99}" type="datetimeFigureOut">
              <a:rPr lang="sk-SK" smtClean="0"/>
              <a:t>7. 11. 2023</a:t>
            </a:fld>
            <a:endParaRPr lang="sk-S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AC7FBF-1C03-57E6-990A-F97A3DE5C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7DB0D4-2841-1541-FA83-9380C4679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8C11-338D-4E40-A70A-3C97F1E788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3651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745766-807E-6EB3-2982-1DFCF73E1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B500-2E70-4ADC-BE15-7754DFD75E99}" type="datetimeFigureOut">
              <a:rPr lang="sk-SK" smtClean="0"/>
              <a:t>7. 11. 2023</a:t>
            </a:fld>
            <a:endParaRPr lang="sk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B91C2-B1B9-BC9B-9F28-EE0892800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3E30A-8C4D-B27D-3D9B-D845C0921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8C11-338D-4E40-A70A-3C97F1E788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495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2DECF-0DDB-7C44-8366-422315F29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CE61C-74D5-5CE9-ABC2-DE74554AA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2E2859-F640-E704-0C05-32C3AF735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2036D2-4068-6D36-8904-6790C86CB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B500-2E70-4ADC-BE15-7754DFD75E99}" type="datetimeFigureOut">
              <a:rPr lang="sk-SK" smtClean="0"/>
              <a:t>7. 11. 2023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C592D7-B90E-E99D-8602-DCE0DCEBE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34B8D-8119-4AE5-942A-3131266A2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8C11-338D-4E40-A70A-3C97F1E788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283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D4091-3D85-17AB-176B-9367F46BE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FEBA4C-42FE-6F3C-15E3-7202C5ABFB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11A33-E3B9-263B-8447-3D4B3FF8D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BF183-DD51-8B2B-FEB1-964B0777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B500-2E70-4ADC-BE15-7754DFD75E99}" type="datetimeFigureOut">
              <a:rPr lang="sk-SK" smtClean="0"/>
              <a:t>7. 11. 2023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805BB-5443-E2AE-B008-4B3BAE3A8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70B60A-46CA-DE6D-5314-F36431685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8C11-338D-4E40-A70A-3C97F1E788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604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84847B-42B8-923A-85EA-85446EA8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9C5EE-52AD-5B02-B957-7FE66C77B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F56FA-4F72-2100-2912-AFFF278CA4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8B500-2E70-4ADC-BE15-7754DFD75E99}" type="datetimeFigureOut">
              <a:rPr lang="sk-SK" smtClean="0"/>
              <a:t>7. 11. 2023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BD3E8-8C13-8AD2-8D0E-12FFB56F8B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1A92F-CCF9-6C4C-1FC2-84E87DDEE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C8C11-338D-4E40-A70A-3C97F1E788BE}" type="slidenum">
              <a:rPr lang="sk-SK" smtClean="0"/>
              <a:t>‹#›</a:t>
            </a:fld>
            <a:endParaRPr lang="sk-SK"/>
          </a:p>
        </p:txBody>
      </p:sp>
      <p:sp>
        <p:nvSpPr>
          <p:cNvPr id="7" name="MSIPCMContentMarking" descr="{&quot;HashCode&quot;:-66734365,&quot;Placement&quot;:&quot;Header&quot;,&quot;Top&quot;:0.0,&quot;Left&quot;:457.121033,&quot;SlideWidth&quot;:960,&quot;SlideHeight&quot;:540}">
            <a:extLst>
              <a:ext uri="{FF2B5EF4-FFF2-40B4-BE49-F238E27FC236}">
                <a16:creationId xmlns:a16="http://schemas.microsoft.com/office/drawing/2014/main" id="{329209BA-C76A-9003-550E-B5FE950EDCFB}"/>
              </a:ext>
            </a:extLst>
          </p:cNvPr>
          <p:cNvSpPr txBox="1"/>
          <p:nvPr userDrawn="1"/>
        </p:nvSpPr>
        <p:spPr>
          <a:xfrm>
            <a:off x="5805437" y="0"/>
            <a:ext cx="58112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sk-SK" sz="1000">
                <a:solidFill>
                  <a:srgbClr val="000000"/>
                </a:solidFill>
                <a:latin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07296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12.jpeg"/><Relationship Id="rId3" Type="http://schemas.openxmlformats.org/officeDocument/2006/relationships/audio" Target="../media/media1.mp3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jpeg"/><Relationship Id="rId2" Type="http://schemas.microsoft.com/office/2007/relationships/media" Target="../media/media1.mp3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0.jpeg"/><Relationship Id="rId5" Type="http://schemas.openxmlformats.org/officeDocument/2006/relationships/audio" Target="../media/media2.mp3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microsoft.com/office/2007/relationships/media" Target="../media/media2.mp3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E8E33A-C9CE-F503-5A71-3EE6DF9C62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4"/>
            <a:ext cx="12192000" cy="6846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1565C5-C707-A171-59C7-08327A12A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9245"/>
            <a:ext cx="5288892" cy="198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3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omputer generated image of a brain&#10;&#10;Description automatically generated">
            <a:extLst>
              <a:ext uri="{FF2B5EF4-FFF2-40B4-BE49-F238E27FC236}">
                <a16:creationId xmlns:a16="http://schemas.microsoft.com/office/drawing/2014/main" id="{C9DFFBA4-1774-9DEA-13F3-C43835D658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232"/>
          <a:stretch/>
        </p:blipFill>
        <p:spPr>
          <a:xfrm>
            <a:off x="0" y="0"/>
            <a:ext cx="12192000" cy="6156251"/>
          </a:xfrm>
          <a:prstGeom prst="rect">
            <a:avLst/>
          </a:prstGeom>
        </p:spPr>
      </p:pic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E796751-39E9-D657-8C6E-5E1F4B0BEF3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5" imgH="424" progId="TCLayout.ActiveDocument.1">
                  <p:embed/>
                </p:oleObj>
              </mc:Choice>
              <mc:Fallback>
                <p:oleObj name="think-cell Slide" r:id="rId5" imgW="425" imgH="42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E796751-39E9-D657-8C6E-5E1F4B0BEF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59213FC-95D6-F3D4-0541-0216A787F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31887">
            <a:off x="572609" y="89231"/>
            <a:ext cx="2591937" cy="879296"/>
          </a:xfrm>
          <a:solidFill>
            <a:schemeClr val="bg2">
              <a:lumMod val="25000"/>
            </a:schemeClr>
          </a:solidFill>
          <a:scene3d>
            <a:camera prst="isometricLeftDown">
              <a:rot lat="0" lon="600000" rev="21594000"/>
            </a:camera>
            <a:lightRig rig="threePt" dir="t"/>
          </a:scene3d>
          <a:sp3d>
            <a:bevelT/>
          </a:sp3d>
        </p:spPr>
        <p:txBody>
          <a:bodyPr vert="horz" lIns="0" tIns="0" rIns="0" bIns="0" rtlCol="0" anchor="t" anchorCtr="0">
            <a:noAutofit/>
          </a:bodyPr>
          <a:lstStyle/>
          <a:p>
            <a:r>
              <a:rPr lang="sk-SK" sz="3200" b="1" dirty="0">
                <a:solidFill>
                  <a:schemeClr val="bg1"/>
                </a:solidFill>
                <a:latin typeface="Gilroy Bold"/>
              </a:rPr>
              <a:t>Umelá inteligencia</a:t>
            </a:r>
            <a:br>
              <a:rPr lang="en-US" sz="3200" b="1" dirty="0">
                <a:solidFill>
                  <a:srgbClr val="0EB3FF"/>
                </a:solidFill>
                <a:latin typeface="Gilroy Bold"/>
              </a:rPr>
            </a:br>
            <a:br>
              <a:rPr lang="en-US" sz="3200" b="1" dirty="0">
                <a:solidFill>
                  <a:srgbClr val="0EB3FF"/>
                </a:solidFill>
              </a:rPr>
            </a:br>
            <a:endParaRPr lang="en-US" sz="3200" b="1" dirty="0">
              <a:solidFill>
                <a:srgbClr val="0EB3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B3832B-5774-6D3A-1697-DB00AC655167}"/>
              </a:ext>
            </a:extLst>
          </p:cNvPr>
          <p:cNvSpPr txBox="1"/>
          <p:nvPr/>
        </p:nvSpPr>
        <p:spPr>
          <a:xfrm>
            <a:off x="0" y="5976723"/>
            <a:ext cx="12192000" cy="892552"/>
          </a:xfrm>
          <a:prstGeom prst="rect">
            <a:avLst/>
          </a:prstGeom>
          <a:solidFill>
            <a:schemeClr val="bg2">
              <a:lumMod val="2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sk-SK" sz="2400" dirty="0">
                <a:solidFill>
                  <a:schemeClr val="bg1"/>
                </a:solidFill>
              </a:rPr>
              <a:t>Schopnosť strojov prejavovať inteligenciu podobnú ľuďom a určitý stupeň autonómneho učenia. Stroj riešiaci problém bez pevne naprogramovaného softvéru obsahujúceho podrobné pokyny</a:t>
            </a:r>
            <a:r>
              <a:rPr lang="sk-SK" sz="28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04798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E796751-39E9-D657-8C6E-5E1F4B0BEF3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E796751-39E9-D657-8C6E-5E1F4B0BEF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59213FC-95D6-F3D4-0541-0216A787F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546" y="235081"/>
            <a:ext cx="11310705" cy="455884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k-SK" sz="3200" b="1" dirty="0">
                <a:solidFill>
                  <a:schemeClr val="bg1"/>
                </a:solidFill>
                <a:latin typeface="Gilroy Bold"/>
              </a:rPr>
              <a:t>Čo je to umelá inteligencia?</a:t>
            </a:r>
            <a:br>
              <a:rPr lang="en-US" sz="3200" b="1" dirty="0">
                <a:solidFill>
                  <a:srgbClr val="0EB3FF"/>
                </a:solidFill>
                <a:latin typeface="Gilroy Bold"/>
              </a:rPr>
            </a:br>
            <a:br>
              <a:rPr lang="en-US" sz="3200" b="1" dirty="0">
                <a:solidFill>
                  <a:srgbClr val="0EB3FF"/>
                </a:solidFill>
              </a:rPr>
            </a:br>
            <a:endParaRPr lang="en-US" sz="3200" b="1" dirty="0">
              <a:solidFill>
                <a:srgbClr val="0EB3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991772-A50A-5B27-8D00-5A542036F6C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111C29FD-A43C-5DC6-9DE4-8C51CB90E22B}"/>
              </a:ext>
            </a:extLst>
          </p:cNvPr>
          <p:cNvSpPr txBox="1">
            <a:spLocks/>
          </p:cNvSpPr>
          <p:nvPr/>
        </p:nvSpPr>
        <p:spPr>
          <a:xfrm>
            <a:off x="469796" y="387481"/>
            <a:ext cx="11310705" cy="4558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8264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92" kern="1200">
                <a:solidFill>
                  <a:schemeClr val="tx2"/>
                </a:solidFill>
                <a:latin typeface="Segoe UI Ligh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sk-SK" sz="3200" b="1" dirty="0">
                <a:solidFill>
                  <a:schemeClr val="bg1"/>
                </a:solidFill>
                <a:latin typeface="Gilroy Bold"/>
              </a:rPr>
              <a:t>AI akcelerácia</a:t>
            </a:r>
            <a:br>
              <a:rPr lang="en-US" sz="3200" b="1" dirty="0">
                <a:solidFill>
                  <a:srgbClr val="0EB3FF"/>
                </a:solidFill>
                <a:latin typeface="Gilroy Bold"/>
              </a:rPr>
            </a:br>
            <a:br>
              <a:rPr lang="en-US" sz="3200" b="1" dirty="0">
                <a:solidFill>
                  <a:srgbClr val="0EB3FF"/>
                </a:solidFill>
              </a:rPr>
            </a:br>
            <a:endParaRPr lang="en-US" sz="3200" b="1" dirty="0">
              <a:solidFill>
                <a:srgbClr val="0EB3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497884-3D77-42A8-C6EE-66963C6BE5CC}"/>
              </a:ext>
            </a:extLst>
          </p:cNvPr>
          <p:cNvSpPr txBox="1"/>
          <p:nvPr/>
        </p:nvSpPr>
        <p:spPr>
          <a:xfrm>
            <a:off x="5057776" y="5144095"/>
            <a:ext cx="71342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2000" b="1" dirty="0">
                <a:solidFill>
                  <a:schemeClr val="bg1"/>
                </a:solidFill>
                <a:latin typeface="Calibri"/>
                <a:cs typeface="Calibri"/>
              </a:rPr>
              <a:t>1997 Strojové učenie (</a:t>
            </a:r>
            <a:r>
              <a:rPr lang="sk-SK" sz="2000" b="1" dirty="0" err="1">
                <a:solidFill>
                  <a:schemeClr val="bg1"/>
                </a:solidFill>
                <a:latin typeface="Calibri"/>
                <a:cs typeface="Calibri"/>
              </a:rPr>
              <a:t>Machine</a:t>
            </a:r>
            <a:r>
              <a:rPr lang="sk-SK" sz="2000" b="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sk-SK" sz="2000" b="1" dirty="0" err="1">
                <a:solidFill>
                  <a:schemeClr val="bg1"/>
                </a:solidFill>
                <a:latin typeface="Calibri"/>
                <a:cs typeface="Calibri"/>
              </a:rPr>
              <a:t>learning</a:t>
            </a:r>
            <a:r>
              <a:rPr lang="sk-SK" sz="2000" b="1" dirty="0">
                <a:solidFill>
                  <a:schemeClr val="bg1"/>
                </a:solidFill>
                <a:latin typeface="Calibri"/>
                <a:cs typeface="Calibri"/>
              </a:rPr>
              <a:t>)                          41 rokov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0501C9-5EB7-D84A-3165-8A7D5CF03DFC}"/>
              </a:ext>
            </a:extLst>
          </p:cNvPr>
          <p:cNvSpPr txBox="1"/>
          <p:nvPr/>
        </p:nvSpPr>
        <p:spPr>
          <a:xfrm>
            <a:off x="2743199" y="5877520"/>
            <a:ext cx="6677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2000" b="1" dirty="0">
                <a:solidFill>
                  <a:schemeClr val="bg1"/>
                </a:solidFill>
                <a:latin typeface="Calibri"/>
                <a:cs typeface="Calibri"/>
              </a:rPr>
              <a:t>1956 Umelá inteligencia (</a:t>
            </a:r>
            <a:r>
              <a:rPr lang="sk-SK" sz="2000" b="1" dirty="0" err="1">
                <a:solidFill>
                  <a:schemeClr val="bg1"/>
                </a:solidFill>
                <a:latin typeface="Calibri"/>
                <a:cs typeface="Calibri"/>
              </a:rPr>
              <a:t>Artificial</a:t>
            </a:r>
            <a:r>
              <a:rPr lang="sk-SK" sz="2000" b="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sk-SK" sz="2000" b="1" dirty="0" err="1">
                <a:solidFill>
                  <a:schemeClr val="bg1"/>
                </a:solidFill>
                <a:latin typeface="Calibri"/>
                <a:cs typeface="Calibri"/>
              </a:rPr>
              <a:t>intelligence</a:t>
            </a:r>
            <a:r>
              <a:rPr lang="sk-SK" sz="2000" b="1" dirty="0">
                <a:solidFill>
                  <a:schemeClr val="bg1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24AA3C-162F-92FB-14DB-18A623524E93}"/>
              </a:ext>
            </a:extLst>
          </p:cNvPr>
          <p:cNvSpPr txBox="1"/>
          <p:nvPr/>
        </p:nvSpPr>
        <p:spPr>
          <a:xfrm>
            <a:off x="6819899" y="4029670"/>
            <a:ext cx="53054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2000" b="1" dirty="0">
                <a:solidFill>
                  <a:schemeClr val="bg1"/>
                </a:solidFill>
                <a:latin typeface="Calibri"/>
                <a:cs typeface="Calibri"/>
              </a:rPr>
              <a:t>2017 Hlboké učenie (</a:t>
            </a:r>
            <a:r>
              <a:rPr lang="sk-SK" sz="2000" b="1" dirty="0" err="1">
                <a:solidFill>
                  <a:schemeClr val="bg1"/>
                </a:solidFill>
                <a:latin typeface="Calibri"/>
                <a:cs typeface="Calibri"/>
              </a:rPr>
              <a:t>Deep</a:t>
            </a:r>
            <a:r>
              <a:rPr lang="sk-SK" sz="2000" b="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sk-SK" sz="2000" b="1" dirty="0" err="1">
                <a:solidFill>
                  <a:schemeClr val="bg1"/>
                </a:solidFill>
                <a:latin typeface="Calibri"/>
                <a:cs typeface="Calibri"/>
              </a:rPr>
              <a:t>learning</a:t>
            </a:r>
            <a:r>
              <a:rPr lang="sk-SK" sz="2000" b="1" dirty="0">
                <a:solidFill>
                  <a:schemeClr val="bg1"/>
                </a:solidFill>
                <a:latin typeface="Calibri"/>
                <a:cs typeface="Calibri"/>
              </a:rPr>
              <a:t>)       20 rokov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3AC7C8-D18E-E947-F6D6-7AD977BF6E43}"/>
              </a:ext>
            </a:extLst>
          </p:cNvPr>
          <p:cNvSpPr txBox="1"/>
          <p:nvPr/>
        </p:nvSpPr>
        <p:spPr>
          <a:xfrm>
            <a:off x="8277225" y="3001444"/>
            <a:ext cx="4152900" cy="7017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>
                <a:solidFill>
                  <a:schemeClr val="bg1"/>
                </a:solidFill>
                <a:latin typeface="Calibri"/>
                <a:cs typeface="Calibri"/>
              </a:rPr>
              <a:t>2021 Generatívna UI </a:t>
            </a:r>
          </a:p>
          <a:p>
            <a:pPr algn="l"/>
            <a:endParaRPr lang="sk-SK" b="1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8163F0-BDF8-2BEE-505F-7559A785599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5333" y="3013076"/>
            <a:ext cx="327963" cy="320674"/>
          </a:xfrm>
          <a:prstGeom prst="ellipse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7D906C-2E90-AC7C-A5B4-8F12073B05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4260" y="3386113"/>
            <a:ext cx="390580" cy="37626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13B9954-B501-C828-6FC4-A2AFCA296DC2}"/>
              </a:ext>
            </a:extLst>
          </p:cNvPr>
          <p:cNvSpPr txBox="1"/>
          <p:nvPr/>
        </p:nvSpPr>
        <p:spPr>
          <a:xfrm>
            <a:off x="6896100" y="3382446"/>
            <a:ext cx="52101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2000" b="1" dirty="0">
                <a:solidFill>
                  <a:schemeClr val="bg1"/>
                </a:solidFill>
                <a:latin typeface="Calibri"/>
                <a:cs typeface="Calibri"/>
              </a:rPr>
              <a:t>                                    (</a:t>
            </a:r>
            <a:r>
              <a:rPr lang="sk-SK" sz="2000" b="1" dirty="0" err="1">
                <a:solidFill>
                  <a:schemeClr val="bg1"/>
                </a:solidFill>
                <a:latin typeface="Calibri"/>
                <a:cs typeface="Calibri"/>
              </a:rPr>
              <a:t>Generative</a:t>
            </a:r>
            <a:r>
              <a:rPr lang="sk-SK" sz="2000" b="1" dirty="0">
                <a:solidFill>
                  <a:schemeClr val="bg1"/>
                </a:solidFill>
                <a:latin typeface="Calibri"/>
                <a:cs typeface="Calibri"/>
              </a:rPr>
              <a:t> AI)      4 roky</a:t>
            </a:r>
          </a:p>
        </p:txBody>
      </p:sp>
    </p:spTree>
    <p:extLst>
      <p:ext uri="{BB962C8B-B14F-4D97-AF65-F5344CB8AC3E}">
        <p14:creationId xmlns:p14="http://schemas.microsoft.com/office/powerpoint/2010/main" val="161467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E796751-39E9-D657-8C6E-5E1F4B0BEF3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16" y="182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25" imgH="424" progId="TCLayout.ActiveDocument.1">
                  <p:embed/>
                </p:oleObj>
              </mc:Choice>
              <mc:Fallback>
                <p:oleObj name="think-cell Slide" r:id="rId7" imgW="425" imgH="42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E796751-39E9-D657-8C6E-5E1F4B0BEF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16" y="182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A bear riding a bull&#10;&#10;Description automatically generated">
            <a:extLst>
              <a:ext uri="{FF2B5EF4-FFF2-40B4-BE49-F238E27FC236}">
                <a16:creationId xmlns:a16="http://schemas.microsoft.com/office/drawing/2014/main" id="{0F858889-412D-F556-58A4-78A5E0448E4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5616" y="2872044"/>
            <a:ext cx="3985956" cy="3985956"/>
          </a:xfrm>
          <a:prstGeom prst="rect">
            <a:avLst/>
          </a:prstGeom>
        </p:spPr>
      </p:pic>
      <p:pic>
        <p:nvPicPr>
          <p:cNvPr id="9" name="Picture 8" descr="A bull sitting on top of a bear&#10;&#10;Description automatically generated">
            <a:extLst>
              <a:ext uri="{FF2B5EF4-FFF2-40B4-BE49-F238E27FC236}">
                <a16:creationId xmlns:a16="http://schemas.microsoft.com/office/drawing/2014/main" id="{7069ED6F-4E24-DF7D-AE1B-D4DBB1754E3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5071"/>
            <a:ext cx="3985956" cy="3985956"/>
          </a:xfrm>
          <a:prstGeom prst="rect">
            <a:avLst/>
          </a:prstGeom>
        </p:spPr>
      </p:pic>
      <p:pic>
        <p:nvPicPr>
          <p:cNvPr id="11" name="Picture 10" descr="A bear and cow with horns&#10;&#10;Description automatically generated">
            <a:extLst>
              <a:ext uri="{FF2B5EF4-FFF2-40B4-BE49-F238E27FC236}">
                <a16:creationId xmlns:a16="http://schemas.microsoft.com/office/drawing/2014/main" id="{CE492820-89A5-4ADF-E967-2F5647717A9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596" y="1911647"/>
            <a:ext cx="3985956" cy="398595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EF8404E-9F15-FB46-6DF3-49D690F75833}"/>
              </a:ext>
            </a:extLst>
          </p:cNvPr>
          <p:cNvSpPr txBox="1">
            <a:spLocks/>
          </p:cNvSpPr>
          <p:nvPr/>
        </p:nvSpPr>
        <p:spPr>
          <a:xfrm>
            <a:off x="322311" y="298990"/>
            <a:ext cx="11310705" cy="4558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8264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92" kern="1200">
                <a:solidFill>
                  <a:schemeClr val="tx2"/>
                </a:solidFill>
                <a:latin typeface="Segoe UI Ligh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sk-SK" sz="3200" b="1" dirty="0">
                <a:solidFill>
                  <a:srgbClr val="000000"/>
                </a:solidFill>
                <a:latin typeface="Gilroy Bold"/>
              </a:rPr>
              <a:t>Generatívne AI</a:t>
            </a:r>
            <a:endParaRPr lang="en-US" sz="3200" b="1" dirty="0">
              <a:solidFill>
                <a:srgbClr val="000000"/>
              </a:solidFill>
            </a:endParaRPr>
          </a:p>
        </p:txBody>
      </p:sp>
      <p:pic>
        <p:nvPicPr>
          <p:cNvPr id="6" name="Picture 5" descr="A painting of a bull and a bear&#10;&#10;Description automatically generated">
            <a:extLst>
              <a:ext uri="{FF2B5EF4-FFF2-40B4-BE49-F238E27FC236}">
                <a16:creationId xmlns:a16="http://schemas.microsoft.com/office/drawing/2014/main" id="{8AC8304F-3406-ADBA-7ED8-36D6ABE843E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014" y="1897630"/>
            <a:ext cx="4028767" cy="4028767"/>
          </a:xfrm>
          <a:prstGeom prst="rect">
            <a:avLst/>
          </a:prstGeom>
        </p:spPr>
      </p:pic>
      <p:pic>
        <p:nvPicPr>
          <p:cNvPr id="10" name="Picture 9" descr="A bear and a bear with a clock&#10;&#10;Description automatically generated">
            <a:extLst>
              <a:ext uri="{FF2B5EF4-FFF2-40B4-BE49-F238E27FC236}">
                <a16:creationId xmlns:a16="http://schemas.microsoft.com/office/drawing/2014/main" id="{AC7B4C13-C30C-7606-F692-EEB91767362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5020" y="2871025"/>
            <a:ext cx="3986980" cy="3986980"/>
          </a:xfrm>
          <a:prstGeom prst="rect">
            <a:avLst/>
          </a:prstGeom>
        </p:spPr>
      </p:pic>
      <p:pic>
        <p:nvPicPr>
          <p:cNvPr id="13" name="Picture 12" descr="A bear and bull in geometric shapes&#10;&#10;Description automatically generated">
            <a:extLst>
              <a:ext uri="{FF2B5EF4-FFF2-40B4-BE49-F238E27FC236}">
                <a16:creationId xmlns:a16="http://schemas.microsoft.com/office/drawing/2014/main" id="{5DDF25EC-F8A6-5F73-CACA-8B0A4AB9762C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82449"/>
            <a:ext cx="3991897" cy="3991897"/>
          </a:xfrm>
          <a:prstGeom prst="rect">
            <a:avLst/>
          </a:prstGeom>
        </p:spPr>
      </p:pic>
      <p:pic>
        <p:nvPicPr>
          <p:cNvPr id="15" name="Q.mp3">
            <a:hlinkClick r:id="" action="ppaction://media"/>
            <a:extLst>
              <a:ext uri="{FF2B5EF4-FFF2-40B4-BE49-F238E27FC236}">
                <a16:creationId xmlns:a16="http://schemas.microsoft.com/office/drawing/2014/main" id="{949C76C8-C519-FD5B-6A89-D4CF25866F0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645265" y="5654368"/>
            <a:ext cx="406400" cy="406400"/>
          </a:xfrm>
          <a:prstGeom prst="rect">
            <a:avLst/>
          </a:prstGeom>
        </p:spPr>
      </p:pic>
      <p:pic>
        <p:nvPicPr>
          <p:cNvPr id="16" name="A.mp3">
            <a:hlinkClick r:id="" action="ppaction://media"/>
            <a:extLst>
              <a:ext uri="{FF2B5EF4-FFF2-40B4-BE49-F238E27FC236}">
                <a16:creationId xmlns:a16="http://schemas.microsoft.com/office/drawing/2014/main" id="{A4F5BFE5-21A2-CEA9-6468-5AAF85169709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022348" y="129867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7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6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93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8776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10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mputer screen with a brain and various graphics&#10;&#10;Description automatically generated with medium confidence">
            <a:extLst>
              <a:ext uri="{FF2B5EF4-FFF2-40B4-BE49-F238E27FC236}">
                <a16:creationId xmlns:a16="http://schemas.microsoft.com/office/drawing/2014/main" id="{F7AC1433-DCFE-FB44-43A2-D2F2C61787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0900" cy="6858000"/>
          </a:xfrm>
          <a:prstGeom prst="rect">
            <a:avLst/>
          </a:prstGeom>
        </p:spPr>
      </p:pic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E796751-39E9-D657-8C6E-5E1F4B0BEF3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5" imgH="424" progId="TCLayout.ActiveDocument.1">
                  <p:embed/>
                </p:oleObj>
              </mc:Choice>
              <mc:Fallback>
                <p:oleObj name="think-cell Slide" r:id="rId5" imgW="425" imgH="42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E796751-39E9-D657-8C6E-5E1F4B0BEF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6A98B2E-B990-BB9F-FB13-6CCEC4B5A089}"/>
              </a:ext>
            </a:extLst>
          </p:cNvPr>
          <p:cNvSpPr txBox="1"/>
          <p:nvPr/>
        </p:nvSpPr>
        <p:spPr>
          <a:xfrm>
            <a:off x="1469204" y="387135"/>
            <a:ext cx="3012754" cy="1384995"/>
          </a:xfrm>
          <a:prstGeom prst="rect">
            <a:avLst/>
          </a:prstGeom>
          <a:solidFill>
            <a:schemeClr val="bg2">
              <a:lumMod val="2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>
              <a:tabLst>
                <a:tab pos="457200" algn="l"/>
              </a:tabLst>
            </a:pPr>
            <a:r>
              <a:rPr lang="sk-SK" sz="3200" b="1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Automatizácia </a:t>
            </a:r>
          </a:p>
          <a:p>
            <a:pPr lvl="0">
              <a:tabLst>
                <a:tab pos="457200" algn="l"/>
              </a:tabLst>
            </a:pPr>
            <a:r>
              <a:rPr lang="sk-SK" sz="3200" b="1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 efektivita</a:t>
            </a:r>
            <a:endParaRPr lang="sk-SK" sz="3200" b="1" dirty="0">
              <a:solidFill>
                <a:schemeClr val="bg1"/>
              </a:solidFill>
              <a:latin typeface="Segoe UI" panose="020B0502040204020203" pitchFamily="34" charset="0"/>
            </a:endParaRPr>
          </a:p>
          <a:p>
            <a:pPr lvl="0">
              <a:tabLst>
                <a:tab pos="457200" algn="l"/>
              </a:tabLst>
            </a:pPr>
            <a:endParaRPr lang="sk-SK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EF9C55-A1AA-9021-3170-C61A02C339C0}"/>
              </a:ext>
            </a:extLst>
          </p:cNvPr>
          <p:cNvSpPr txBox="1"/>
          <p:nvPr/>
        </p:nvSpPr>
        <p:spPr>
          <a:xfrm>
            <a:off x="1335641" y="4096160"/>
            <a:ext cx="2958957" cy="2554545"/>
          </a:xfrm>
          <a:prstGeom prst="rect">
            <a:avLst/>
          </a:prstGeom>
          <a:solidFill>
            <a:schemeClr val="bg2">
              <a:lumMod val="2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>
              <a:tabLst>
                <a:tab pos="457200" algn="l"/>
              </a:tabLst>
            </a:pPr>
            <a:r>
              <a:rPr lang="sk-SK" sz="3200" b="1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Personalizo</a:t>
            </a:r>
            <a:r>
              <a:rPr lang="sk-SK" sz="3200" b="1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-</a:t>
            </a:r>
          </a:p>
          <a:p>
            <a:pPr lvl="0">
              <a:tabLst>
                <a:tab pos="457200" algn="l"/>
              </a:tabLst>
            </a:pPr>
            <a:r>
              <a:rPr lang="sk-SK" sz="3200" b="1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vané</a:t>
            </a:r>
            <a:r>
              <a:rPr lang="sk-SK" sz="3200" b="1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</a:p>
          <a:p>
            <a:pPr lvl="0">
              <a:tabLst>
                <a:tab pos="457200" algn="l"/>
              </a:tabLst>
            </a:pPr>
            <a:r>
              <a:rPr lang="sk-SK" sz="3200" b="1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investovanie </a:t>
            </a:r>
          </a:p>
          <a:p>
            <a:pPr lvl="0">
              <a:tabLst>
                <a:tab pos="457200" algn="l"/>
              </a:tabLst>
            </a:pPr>
            <a:r>
              <a:rPr lang="sk-SK" sz="3200" b="1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 správa portfólia</a:t>
            </a:r>
            <a:endParaRPr lang="sk-SK" sz="3200" dirty="0">
              <a:solidFill>
                <a:schemeClr val="bg1"/>
              </a:solidFill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9C7144-E3BE-CF9B-7FE2-7DB0C9018E6D}"/>
              </a:ext>
            </a:extLst>
          </p:cNvPr>
          <p:cNvSpPr txBox="1"/>
          <p:nvPr/>
        </p:nvSpPr>
        <p:spPr>
          <a:xfrm>
            <a:off x="8090042" y="123433"/>
            <a:ext cx="2636178" cy="2062103"/>
          </a:xfrm>
          <a:prstGeom prst="rect">
            <a:avLst/>
          </a:prstGeom>
          <a:solidFill>
            <a:schemeClr val="bg2">
              <a:lumMod val="2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>
              <a:tabLst>
                <a:tab pos="457200" algn="l"/>
              </a:tabLst>
            </a:pPr>
            <a:r>
              <a:rPr lang="sk-SK" sz="3200" b="1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Detekcia podvodov </a:t>
            </a:r>
          </a:p>
          <a:p>
            <a:pPr lvl="0">
              <a:tabLst>
                <a:tab pos="457200" algn="l"/>
              </a:tabLst>
            </a:pPr>
            <a:r>
              <a:rPr lang="sk-SK" sz="3200" b="1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 riadenie rizík</a:t>
            </a:r>
            <a:r>
              <a:rPr lang="sk-SK" sz="105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.</a:t>
            </a:r>
            <a:endParaRPr lang="sk-SK" dirty="0">
              <a:solidFill>
                <a:schemeClr val="bg1"/>
              </a:solidFill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625762-2352-6F45-60A1-99EF48D9D0C4}"/>
              </a:ext>
            </a:extLst>
          </p:cNvPr>
          <p:cNvSpPr txBox="1"/>
          <p:nvPr/>
        </p:nvSpPr>
        <p:spPr>
          <a:xfrm>
            <a:off x="8200347" y="5148039"/>
            <a:ext cx="2351212" cy="1569660"/>
          </a:xfrm>
          <a:prstGeom prst="rect">
            <a:avLst/>
          </a:prstGeom>
          <a:solidFill>
            <a:schemeClr val="bg2">
              <a:lumMod val="2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>
              <a:tabLst>
                <a:tab pos="457200" algn="l"/>
              </a:tabLst>
            </a:pPr>
            <a:r>
              <a:rPr lang="sk-SK" sz="3200" b="1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Analýza dát </a:t>
            </a:r>
          </a:p>
          <a:p>
            <a:pPr lvl="0">
              <a:tabLst>
                <a:tab pos="457200" algn="l"/>
              </a:tabLst>
            </a:pPr>
            <a:r>
              <a:rPr lang="sk-SK" sz="3200" b="1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 predikcie</a:t>
            </a:r>
            <a:endParaRPr lang="sk-SK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9C12282-81A0-FA2D-6A0C-9F273FD9138D}"/>
              </a:ext>
            </a:extLst>
          </p:cNvPr>
          <p:cNvSpPr/>
          <p:nvPr/>
        </p:nvSpPr>
        <p:spPr>
          <a:xfrm>
            <a:off x="3184989" y="1828800"/>
            <a:ext cx="1234611" cy="393700"/>
          </a:xfrm>
          <a:custGeom>
            <a:avLst/>
            <a:gdLst>
              <a:gd name="connsiteX0" fmla="*/ 0 w 1714500"/>
              <a:gd name="connsiteY0" fmla="*/ 0 h 1168400"/>
              <a:gd name="connsiteX1" fmla="*/ 177800 w 1714500"/>
              <a:gd name="connsiteY1" fmla="*/ 101600 h 1168400"/>
              <a:gd name="connsiteX2" fmla="*/ 508000 w 1714500"/>
              <a:gd name="connsiteY2" fmla="*/ 292100 h 1168400"/>
              <a:gd name="connsiteX3" fmla="*/ 965200 w 1714500"/>
              <a:gd name="connsiteY3" fmla="*/ 520700 h 1168400"/>
              <a:gd name="connsiteX4" fmla="*/ 1193800 w 1714500"/>
              <a:gd name="connsiteY4" fmla="*/ 736600 h 1168400"/>
              <a:gd name="connsiteX5" fmla="*/ 1587500 w 1714500"/>
              <a:gd name="connsiteY5" fmla="*/ 1041400 h 1168400"/>
              <a:gd name="connsiteX6" fmla="*/ 1651000 w 1714500"/>
              <a:gd name="connsiteY6" fmla="*/ 1130300 h 1168400"/>
              <a:gd name="connsiteX7" fmla="*/ 1714500 w 1714500"/>
              <a:gd name="connsiteY7" fmla="*/ 116840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4500" h="1168400">
                <a:moveTo>
                  <a:pt x="0" y="0"/>
                </a:moveTo>
                <a:cubicBezTo>
                  <a:pt x="131279" y="26256"/>
                  <a:pt x="736" y="-9698"/>
                  <a:pt x="177800" y="101600"/>
                </a:cubicBezTo>
                <a:cubicBezTo>
                  <a:pt x="285383" y="169223"/>
                  <a:pt x="395829" y="232396"/>
                  <a:pt x="508000" y="292100"/>
                </a:cubicBezTo>
                <a:cubicBezTo>
                  <a:pt x="658410" y="372157"/>
                  <a:pt x="841325" y="403707"/>
                  <a:pt x="965200" y="520700"/>
                </a:cubicBezTo>
                <a:cubicBezTo>
                  <a:pt x="1041400" y="592667"/>
                  <a:pt x="1113416" y="669340"/>
                  <a:pt x="1193800" y="736600"/>
                </a:cubicBezTo>
                <a:cubicBezTo>
                  <a:pt x="1321086" y="843104"/>
                  <a:pt x="1491034" y="906348"/>
                  <a:pt x="1587500" y="1041400"/>
                </a:cubicBezTo>
                <a:cubicBezTo>
                  <a:pt x="1608667" y="1071033"/>
                  <a:pt x="1626806" y="1103082"/>
                  <a:pt x="1651000" y="1130300"/>
                </a:cubicBezTo>
                <a:cubicBezTo>
                  <a:pt x="1663260" y="1144093"/>
                  <a:pt x="1696358" y="1159329"/>
                  <a:pt x="1714500" y="1168400"/>
                </a:cubicBezTo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D96A5DA-37C1-FB49-2A19-E039FEB9B77B}"/>
              </a:ext>
            </a:extLst>
          </p:cNvPr>
          <p:cNvSpPr/>
          <p:nvPr/>
        </p:nvSpPr>
        <p:spPr>
          <a:xfrm>
            <a:off x="3987800" y="4368800"/>
            <a:ext cx="1181100" cy="838200"/>
          </a:xfrm>
          <a:custGeom>
            <a:avLst/>
            <a:gdLst>
              <a:gd name="connsiteX0" fmla="*/ 1181100 w 1181100"/>
              <a:gd name="connsiteY0" fmla="*/ 0 h 838200"/>
              <a:gd name="connsiteX1" fmla="*/ 76200 w 1181100"/>
              <a:gd name="connsiteY1" fmla="*/ 736600 h 838200"/>
              <a:gd name="connsiteX2" fmla="*/ 0 w 1181100"/>
              <a:gd name="connsiteY2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100" h="838200">
                <a:moveTo>
                  <a:pt x="1181100" y="0"/>
                </a:moveTo>
                <a:cubicBezTo>
                  <a:pt x="812800" y="245533"/>
                  <a:pt x="437177" y="480423"/>
                  <a:pt x="76200" y="736600"/>
                </a:cubicBezTo>
                <a:cubicBezTo>
                  <a:pt x="41677" y="761100"/>
                  <a:pt x="0" y="838200"/>
                  <a:pt x="0" y="838200"/>
                </a:cubicBezTo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183BBD9-19A3-AFDF-C387-4930C5D12D34}"/>
              </a:ext>
            </a:extLst>
          </p:cNvPr>
          <p:cNvSpPr/>
          <p:nvPr/>
        </p:nvSpPr>
        <p:spPr>
          <a:xfrm>
            <a:off x="6870699" y="4762500"/>
            <a:ext cx="1307529" cy="1114318"/>
          </a:xfrm>
          <a:custGeom>
            <a:avLst/>
            <a:gdLst>
              <a:gd name="connsiteX0" fmla="*/ 0 w 1206500"/>
              <a:gd name="connsiteY0" fmla="*/ 0 h 685828"/>
              <a:gd name="connsiteX1" fmla="*/ 393700 w 1206500"/>
              <a:gd name="connsiteY1" fmla="*/ 317500 h 685828"/>
              <a:gd name="connsiteX2" fmla="*/ 533400 w 1206500"/>
              <a:gd name="connsiteY2" fmla="*/ 431800 h 685828"/>
              <a:gd name="connsiteX3" fmla="*/ 635000 w 1206500"/>
              <a:gd name="connsiteY3" fmla="*/ 482600 h 685828"/>
              <a:gd name="connsiteX4" fmla="*/ 1003300 w 1206500"/>
              <a:gd name="connsiteY4" fmla="*/ 609600 h 685828"/>
              <a:gd name="connsiteX5" fmla="*/ 1143000 w 1206500"/>
              <a:gd name="connsiteY5" fmla="*/ 660400 h 685828"/>
              <a:gd name="connsiteX6" fmla="*/ 1143000 w 1206500"/>
              <a:gd name="connsiteY6" fmla="*/ 660400 h 685828"/>
              <a:gd name="connsiteX7" fmla="*/ 1206500 w 1206500"/>
              <a:gd name="connsiteY7" fmla="*/ 685800 h 68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6500" h="685828">
                <a:moveTo>
                  <a:pt x="0" y="0"/>
                </a:moveTo>
                <a:lnTo>
                  <a:pt x="393700" y="317500"/>
                </a:lnTo>
                <a:cubicBezTo>
                  <a:pt x="440464" y="355357"/>
                  <a:pt x="479585" y="404893"/>
                  <a:pt x="533400" y="431800"/>
                </a:cubicBezTo>
                <a:cubicBezTo>
                  <a:pt x="567267" y="448733"/>
                  <a:pt x="600049" y="468037"/>
                  <a:pt x="635000" y="482600"/>
                </a:cubicBezTo>
                <a:cubicBezTo>
                  <a:pt x="793805" y="548769"/>
                  <a:pt x="847310" y="561603"/>
                  <a:pt x="1003300" y="609600"/>
                </a:cubicBezTo>
                <a:cubicBezTo>
                  <a:pt x="1070446" y="654364"/>
                  <a:pt x="1026592" y="631298"/>
                  <a:pt x="1143000" y="660400"/>
                </a:cubicBezTo>
                <a:lnTo>
                  <a:pt x="1143000" y="660400"/>
                </a:lnTo>
                <a:cubicBezTo>
                  <a:pt x="1197586" y="687693"/>
                  <a:pt x="1174868" y="685800"/>
                  <a:pt x="1206500" y="685800"/>
                </a:cubicBezTo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9389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E796751-39E9-D657-8C6E-5E1F4B0BEF3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E796751-39E9-D657-8C6E-5E1F4B0BEF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52C549B-6BFC-7C6D-2C6B-4D876405529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076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99</Words>
  <Application>Microsoft Office PowerPoint</Application>
  <PresentationFormat>Widescreen</PresentationFormat>
  <Paragraphs>24</Paragraphs>
  <Slides>6</Slides>
  <Notes>4</Notes>
  <HiddenSlides>0</HiddenSlides>
  <MMClips>2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Gilroy Bold</vt:lpstr>
      <vt:lpstr>Gilroy Light</vt:lpstr>
      <vt:lpstr>Segoe UI</vt:lpstr>
      <vt:lpstr>Segoe UI Light</vt:lpstr>
      <vt:lpstr>Office Theme</vt:lpstr>
      <vt:lpstr>think-cell Slide</vt:lpstr>
      <vt:lpstr>PowerPoint Presentation</vt:lpstr>
      <vt:lpstr>Umelá inteligencia  </vt:lpstr>
      <vt:lpstr>Čo je to umelá inteligencia?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NOVOTNÝ Peter</dc:creator>
  <cp:lastModifiedBy>NOVOTNÝ Peter</cp:lastModifiedBy>
  <cp:revision>4</cp:revision>
  <dcterms:created xsi:type="dcterms:W3CDTF">2023-11-07T18:33:45Z</dcterms:created>
  <dcterms:modified xsi:type="dcterms:W3CDTF">2023-11-07T22:23:20Z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5a63cc4-2ec6-44d2-91a5-2f2bdabdec44_Enabled">
    <vt:lpwstr>true</vt:lpwstr>
  </property>
  <property fmtid="{D5CDD505-2E9C-101B-9397-08002B2CF9AE}" pid="3" name="MSIP_Label_a5a63cc4-2ec6-44d2-91a5-2f2bdabdec44_SetDate">
    <vt:lpwstr>2023-11-07T22:23:20Z</vt:lpwstr>
  </property>
  <property fmtid="{D5CDD505-2E9C-101B-9397-08002B2CF9AE}" pid="4" name="MSIP_Label_a5a63cc4-2ec6-44d2-91a5-2f2bdabdec44_Method">
    <vt:lpwstr>Privileged</vt:lpwstr>
  </property>
  <property fmtid="{D5CDD505-2E9C-101B-9397-08002B2CF9AE}" pid="5" name="MSIP_Label_a5a63cc4-2ec6-44d2-91a5-2f2bdabdec44_Name">
    <vt:lpwstr>a5a63cc4-2ec6-44d2-91a5-2f2bdabdec44</vt:lpwstr>
  </property>
  <property fmtid="{D5CDD505-2E9C-101B-9397-08002B2CF9AE}" pid="6" name="MSIP_Label_a5a63cc4-2ec6-44d2-91a5-2f2bdabdec44_SiteId">
    <vt:lpwstr>64af2aee-7d6c-49ac-a409-192d3fee73b8</vt:lpwstr>
  </property>
  <property fmtid="{D5CDD505-2E9C-101B-9397-08002B2CF9AE}" pid="7" name="MSIP_Label_a5a63cc4-2ec6-44d2-91a5-2f2bdabdec44_ActionId">
    <vt:lpwstr>907d381c-6738-4e8a-9627-b535881b0e80</vt:lpwstr>
  </property>
  <property fmtid="{D5CDD505-2E9C-101B-9397-08002B2CF9AE}" pid="8" name="MSIP_Label_a5a63cc4-2ec6-44d2-91a5-2f2bdabdec44_ContentBits">
    <vt:lpwstr>1</vt:lpwstr>
  </property>
</Properties>
</file>