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7"/>
  </p:notesMasterIdLst>
  <p:handoutMasterIdLst>
    <p:handoutMasterId r:id="rId18"/>
  </p:handoutMasterIdLst>
  <p:sldIdLst>
    <p:sldId id="265" r:id="rId2"/>
    <p:sldId id="398" r:id="rId3"/>
    <p:sldId id="399" r:id="rId4"/>
    <p:sldId id="401" r:id="rId5"/>
    <p:sldId id="403" r:id="rId6"/>
    <p:sldId id="405" r:id="rId7"/>
    <p:sldId id="406" r:id="rId8"/>
    <p:sldId id="410" r:id="rId9"/>
    <p:sldId id="422" r:id="rId10"/>
    <p:sldId id="411" r:id="rId11"/>
    <p:sldId id="428" r:id="rId12"/>
    <p:sldId id="426" r:id="rId13"/>
    <p:sldId id="390" r:id="rId14"/>
    <p:sldId id="427" r:id="rId15"/>
    <p:sldId id="335" r:id="rId16"/>
  </p:sldIdLst>
  <p:sldSz cx="9144000" cy="6858000" type="screen4x3"/>
  <p:notesSz cx="7315200" cy="96012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6F20151-F88F-4630-8ECE-00A3A95A1DCC}">
          <p14:sldIdLst>
            <p14:sldId id="265"/>
            <p14:sldId id="398"/>
            <p14:sldId id="399"/>
          </p14:sldIdLst>
        </p14:section>
        <p14:section name="Oddíl bez názvu" id="{608DD6AD-0B30-4315-9E61-0BF3CDC8F84D}">
          <p14:sldIdLst>
            <p14:sldId id="401"/>
            <p14:sldId id="403"/>
            <p14:sldId id="405"/>
            <p14:sldId id="406"/>
            <p14:sldId id="410"/>
            <p14:sldId id="422"/>
            <p14:sldId id="411"/>
            <p14:sldId id="428"/>
            <p14:sldId id="426"/>
            <p14:sldId id="390"/>
            <p14:sldId id="427"/>
            <p14:sldId id="3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." initials="." lastIdx="8" clrIdx="0">
    <p:extLst>
      <p:ext uri="{19B8F6BF-5375-455C-9EA6-DF929625EA0E}">
        <p15:presenceInfo xmlns:p15="http://schemas.microsoft.com/office/powerpoint/2012/main" userId=".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  <a:srgbClr val="CC3300"/>
    <a:srgbClr val="993300"/>
    <a:srgbClr val="A9A98F"/>
    <a:srgbClr val="A9AF9D"/>
    <a:srgbClr val="969696"/>
    <a:srgbClr val="990033"/>
    <a:srgbClr val="CC0066"/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6038" autoAdjust="0"/>
  </p:normalViewPr>
  <p:slideViewPr>
    <p:cSldViewPr>
      <p:cViewPr varScale="1">
        <p:scale>
          <a:sx n="79" d="100"/>
          <a:sy n="79" d="100"/>
        </p:scale>
        <p:origin x="174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36" y="-90"/>
      </p:cViewPr>
      <p:guideLst>
        <p:guide orient="horz" pos="3025"/>
        <p:guide pos="23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D10\Downloads\IP%204%20-%20Souhrnn&#225;%20statistika%20obhospoda&#345;ovan&#253;ch%20aktiv%20a%20distribuce%20fond&#367;%20(35)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>
                <a:solidFill>
                  <a:srgbClr val="FF0000"/>
                </a:solidFill>
              </a:rPr>
              <a:t>STRUKTURA AKTIV VE SPRÁVĚ K 31.12.2023 V </a:t>
            </a:r>
            <a:r>
              <a:rPr lang="en-US" b="1" dirty="0">
                <a:solidFill>
                  <a:srgbClr val="FF0000"/>
                </a:solidFill>
              </a:rPr>
              <a:t>%</a:t>
            </a:r>
            <a:endParaRPr lang="cs-CZ" b="1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18587732899785175"/>
          <c:y val="1.93572774217935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BCD-43A8-BD6B-F23FF7E0E4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BCD-43A8-BD6B-F23FF7E0E4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BCD-43A8-BD6B-F23FF7E0E42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BCD-43A8-BD6B-F23FF7E0E42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BCD-43A8-BD6B-F23FF7E0E42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BCD-43A8-BD6B-F23FF7E0E4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'[IP 4 - Souhrnná statistika obhospodařovaných aktiv a distribuce fondů (20).xlsx]Sheet1'!$A$40:$A$42</c:f>
              <c:strCache>
                <c:ptCount val="3"/>
                <c:pt idx="0">
                  <c:v>Soukromé osoby </c:v>
                </c:pt>
                <c:pt idx="1">
                  <c:v>Instituce</c:v>
                </c:pt>
                <c:pt idx="2">
                  <c:v>Fondy </c:v>
                </c:pt>
              </c:strCache>
            </c:strRef>
          </c:cat>
          <c:val>
            <c:numRef>
              <c:f>'[IP 4 - Souhrnná statistika obhospodařovaných aktiv a distribuce fondů (20).xlsx]Sheet1'!$B$40:$B$42</c:f>
              <c:numCache>
                <c:formatCode>_(* #,##0.00_);_(* \(#,##0.00\);_(* "-"??_);_(@_)</c:formatCode>
                <c:ptCount val="3"/>
                <c:pt idx="0">
                  <c:v>75955519705.156998</c:v>
                </c:pt>
                <c:pt idx="1">
                  <c:v>865443772359.25659</c:v>
                </c:pt>
                <c:pt idx="2">
                  <c:v>904195072324.65295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BCD-43A8-BD6B-F23FF7E0E4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b="1">
                <a:solidFill>
                  <a:schemeClr val="tx1"/>
                </a:solidFill>
              </a:rPr>
              <a:t>STRUKTURA</a:t>
            </a:r>
            <a:r>
              <a:rPr lang="cs-CZ" b="1" baseline="0">
                <a:solidFill>
                  <a:schemeClr val="tx1"/>
                </a:solidFill>
              </a:rPr>
              <a:t> AKTIV VE SPRÁVĚ K 31.12.2023 V </a:t>
            </a:r>
            <a:r>
              <a:rPr lang="en-US" b="1" baseline="0">
                <a:solidFill>
                  <a:schemeClr val="tx1"/>
                </a:solidFill>
              </a:rPr>
              <a:t>%</a:t>
            </a:r>
            <a:endParaRPr lang="cs-CZ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3755943550534451E-2"/>
          <c:y val="0.19855507867518968"/>
          <c:w val="0.88466202594240939"/>
          <c:h val="0.7452015717514950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A0B-443D-B289-7106036A1E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A0B-443D-B289-7106036A1E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A0B-443D-B289-7106036A1E45}"/>
              </c:ext>
            </c:extLst>
          </c:dPt>
          <c:dLbls>
            <c:dLbl>
              <c:idx val="0"/>
              <c:layout>
                <c:manualLayout>
                  <c:x val="-6.0914070523793225E-2"/>
                  <c:y val="4.665344184694698E-3"/>
                </c:manualLayout>
              </c:layout>
              <c:tx>
                <c:rich>
                  <a:bodyPr/>
                  <a:lstStyle/>
                  <a:p>
                    <a:fld id="{831E2629-D101-4C96-83F3-62FEFDD6B8B8}" type="CATEGORYNAME">
                      <a:rPr lang="en-US"/>
                      <a:pPr/>
                      <a:t>[NÁZOV KATEGÓRIE]</a:t>
                    </a:fld>
                    <a:r>
                      <a:rPr lang="en-US" baseline="0"/>
                      <a:t>
</a:t>
                    </a:r>
                    <a:fld id="{8E458243-10F4-4B0E-B523-7A8B4D5377B1}" type="PERCENTAGE">
                      <a:rPr lang="en-US" baseline="0"/>
                      <a:pPr/>
                      <a:t>[PERCENTO]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A0B-443D-B289-7106036A1E4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212C407-F938-4EFB-AE10-7D360ABDABD3}" type="CATEGORYNAME">
                      <a:rPr lang="en-US"/>
                      <a:pPr/>
                      <a:t>[NÁZOV KATEGÓRIE]</a:t>
                    </a:fld>
                    <a:r>
                      <a:rPr lang="en-US" baseline="0"/>
                      <a:t>
</a:t>
                    </a:r>
                    <a:fld id="{EA79145D-8B04-4833-96E7-78D96CDF0E2A}" type="PERCENTAGE">
                      <a:rPr lang="en-US" baseline="0"/>
                      <a:pPr/>
                      <a:t>[PERCENTO]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A0B-443D-B289-7106036A1E45}"/>
                </c:ext>
              </c:extLst>
            </c:dLbl>
            <c:dLbl>
              <c:idx val="2"/>
              <c:layout>
                <c:manualLayout>
                  <c:x val="6.8880139982502184E-2"/>
                  <c:y val="-8.952403338068568E-2"/>
                </c:manualLayout>
              </c:layout>
              <c:tx>
                <c:rich>
                  <a:bodyPr/>
                  <a:lstStyle/>
                  <a:p>
                    <a:fld id="{958D43A8-EAE1-4CF1-B9E7-C930C614430C}" type="CATEGORYNAME">
                      <a:rPr lang="en-US"/>
                      <a:pPr/>
                      <a:t>[NÁZOV KATEGÓRIE]</a:t>
                    </a:fld>
                    <a:r>
                      <a:rPr lang="en-US" baseline="0"/>
                      <a:t>
</a:t>
                    </a:r>
                    <a:fld id="{DD20681F-6FBB-49AF-85B7-221B3DAE013B}" type="PERCENTAGE">
                      <a:rPr lang="en-US" baseline="0"/>
                      <a:pPr/>
                      <a:t>[PERCENTO]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A0B-443D-B289-7106036A1E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Sheet1!$C$39:$E$39</c:f>
              <c:strCache>
                <c:ptCount val="3"/>
                <c:pt idx="0">
                  <c:v>Soukromé osoby </c:v>
                </c:pt>
                <c:pt idx="1">
                  <c:v>Instituce</c:v>
                </c:pt>
                <c:pt idx="2">
                  <c:v>Fondy </c:v>
                </c:pt>
              </c:strCache>
            </c:strRef>
          </c:cat>
          <c:val>
            <c:numRef>
              <c:f>Sheet1!$C$40:$E$40</c:f>
              <c:numCache>
                <c:formatCode>0</c:formatCode>
                <c:ptCount val="3"/>
                <c:pt idx="0">
                  <c:v>4.3519021420049784</c:v>
                </c:pt>
                <c:pt idx="1">
                  <c:v>41.924593214015907</c:v>
                </c:pt>
                <c:pt idx="2">
                  <c:v>53.723504643979105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A0B-443D-B289-7106036A1E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>
                <a:solidFill>
                  <a:srgbClr val="FF0000"/>
                </a:solidFill>
              </a:rPr>
              <a:t>TRH</a:t>
            </a:r>
            <a:r>
              <a:rPr lang="cs-CZ" b="1" baseline="0" dirty="0">
                <a:solidFill>
                  <a:srgbClr val="FF0000"/>
                </a:solidFill>
              </a:rPr>
              <a:t> PODÍLOVÝCH FONDŮ V ČR DLE TYPŮ - DOMÁCÍ I ZAHRANIČNÍ FONDY </a:t>
            </a:r>
            <a:endParaRPr lang="cs-CZ" b="1" dirty="0">
              <a:solidFill>
                <a:srgbClr val="FF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9093968099983281E-2"/>
          <c:y val="0.30298952744739127"/>
          <c:w val="0.82181206380003347"/>
          <c:h val="0.6520349690046390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E4C-46C9-975C-ABE6F834F60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E4C-46C9-975C-ABE6F834F60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E4C-46C9-975C-ABE6F834F60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E4C-46C9-975C-ABE6F834F60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5E4C-46C9-975C-ABE6F834F60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5E4C-46C9-975C-ABE6F834F60A}"/>
              </c:ext>
            </c:extLst>
          </c:dPt>
          <c:dLbls>
            <c:dLbl>
              <c:idx val="0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4C-46C9-975C-ABE6F834F60A}"/>
                </c:ext>
              </c:extLst>
            </c:dLbl>
            <c:dLbl>
              <c:idx val="1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4C-46C9-975C-ABE6F834F60A}"/>
                </c:ext>
              </c:extLst>
            </c:dLbl>
            <c:dLbl>
              <c:idx val="2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4C-46C9-975C-ABE6F834F60A}"/>
                </c:ext>
              </c:extLst>
            </c:dLbl>
            <c:dLbl>
              <c:idx val="3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E4C-46C9-975C-ABE6F834F60A}"/>
                </c:ext>
              </c:extLst>
            </c:dLbl>
            <c:dLbl>
              <c:idx val="4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E4C-46C9-975C-ABE6F834F60A}"/>
                </c:ext>
              </c:extLst>
            </c:dLbl>
            <c:dLbl>
              <c:idx val="5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E4C-46C9-975C-ABE6F834F6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List1!$A$2:$A$7</c:f>
              <c:strCache>
                <c:ptCount val="6"/>
                <c:pt idx="0">
                  <c:v>Fondy peněžního trhu</c:v>
                </c:pt>
                <c:pt idx="1">
                  <c:v>Fondy dluhopisové</c:v>
                </c:pt>
                <c:pt idx="2">
                  <c:v>Fondy akciové</c:v>
                </c:pt>
                <c:pt idx="3">
                  <c:v>Fondy smíšené</c:v>
                </c:pt>
                <c:pt idx="4">
                  <c:v>Fondy strukturované</c:v>
                </c:pt>
                <c:pt idx="5">
                  <c:v>Fondy nemovitostní</c:v>
                </c:pt>
              </c:strCache>
            </c:strRef>
          </c:cat>
          <c:val>
            <c:numRef>
              <c:f>List1!$D$2:$D$7</c:f>
              <c:numCache>
                <c:formatCode>#,##0</c:formatCode>
                <c:ptCount val="6"/>
                <c:pt idx="0">
                  <c:v>8433650066.2292099</c:v>
                </c:pt>
                <c:pt idx="1">
                  <c:v>234667147634.99399</c:v>
                </c:pt>
                <c:pt idx="2">
                  <c:v>186439138986.19101</c:v>
                </c:pt>
                <c:pt idx="3">
                  <c:v>243916211112.185</c:v>
                </c:pt>
                <c:pt idx="4">
                  <c:v>15847113058</c:v>
                </c:pt>
                <c:pt idx="5">
                  <c:v>62247245753.222298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E4C-46C9-975C-ABE6F834F6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97C02216-0726-3F04-07BF-60A76534A2E4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5742384" cy="3936504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168503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5" tIns="46143" rIns="92285" bIns="46143" numCol="1" anchor="t" anchorCtr="0" compatLnSpc="1">
            <a:prstTxWarp prst="textNoShape">
              <a:avLst/>
            </a:prstTxWarp>
          </a:bodyPr>
          <a:lstStyle>
            <a:lvl1pPr defTabSz="922107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704" y="3"/>
            <a:ext cx="3168502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5" tIns="46143" rIns="92285" bIns="46143" numCol="1" anchor="t" anchorCtr="0" compatLnSpc="1">
            <a:prstTxWarp prst="textNoShape">
              <a:avLst/>
            </a:prstTxWarp>
          </a:bodyPr>
          <a:lstStyle>
            <a:lvl1pPr algn="r" defTabSz="922107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121661"/>
            <a:ext cx="3168503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5" tIns="46143" rIns="92285" bIns="46143" numCol="1" anchor="b" anchorCtr="0" compatLnSpc="1">
            <a:prstTxWarp prst="textNoShape">
              <a:avLst/>
            </a:prstTxWarp>
          </a:bodyPr>
          <a:lstStyle>
            <a:lvl1pPr defTabSz="922107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704" y="9121661"/>
            <a:ext cx="3168502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5" tIns="46143" rIns="92285" bIns="46143" numCol="1" anchor="b" anchorCtr="0" compatLnSpc="1">
            <a:prstTxWarp prst="textNoShape">
              <a:avLst/>
            </a:prstTxWarp>
          </a:bodyPr>
          <a:lstStyle>
            <a:lvl1pPr algn="r" defTabSz="922107">
              <a:defRPr sz="1300"/>
            </a:lvl1pPr>
          </a:lstStyle>
          <a:p>
            <a:pPr>
              <a:defRPr/>
            </a:pPr>
            <a:fld id="{2ECE1B4E-B80E-47E9-B139-5C86B7FB2E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572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168503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5" tIns="46143" rIns="92285" bIns="46143" numCol="1" anchor="t" anchorCtr="0" compatLnSpc="1">
            <a:prstTxWarp prst="textNoShape">
              <a:avLst/>
            </a:prstTxWarp>
          </a:bodyPr>
          <a:lstStyle>
            <a:lvl1pPr defTabSz="92210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064" y="3"/>
            <a:ext cx="3168503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5" tIns="46143" rIns="92285" bIns="46143" numCol="1" anchor="t" anchorCtr="0" compatLnSpc="1">
            <a:prstTxWarp prst="textNoShape">
              <a:avLst/>
            </a:prstTxWarp>
          </a:bodyPr>
          <a:lstStyle>
            <a:lvl1pPr algn="r" defTabSz="92210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0475" y="722313"/>
            <a:ext cx="4797425" cy="3598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196" y="4560087"/>
            <a:ext cx="5852815" cy="4320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5" tIns="46143" rIns="92285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120173"/>
            <a:ext cx="3168503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5" tIns="46143" rIns="92285" bIns="46143" numCol="1" anchor="b" anchorCtr="0" compatLnSpc="1">
            <a:prstTxWarp prst="textNoShape">
              <a:avLst/>
            </a:prstTxWarp>
          </a:bodyPr>
          <a:lstStyle>
            <a:lvl1pPr defTabSz="92210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064" y="9120173"/>
            <a:ext cx="3168503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5" tIns="46143" rIns="92285" bIns="46143" numCol="1" anchor="b" anchorCtr="0" compatLnSpc="1">
            <a:prstTxWarp prst="textNoShape">
              <a:avLst/>
            </a:prstTxWarp>
          </a:bodyPr>
          <a:lstStyle>
            <a:lvl1pPr algn="r" defTabSz="922107">
              <a:defRPr sz="1300"/>
            </a:lvl1pPr>
          </a:lstStyle>
          <a:p>
            <a:pPr>
              <a:defRPr/>
            </a:pPr>
            <a:fld id="{756B799E-4321-4DF7-B95F-9DA454812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76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107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3299" indent="-274345" defTabSz="922107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7384" indent="-219475" defTabSz="922107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6338" indent="-219475" defTabSz="922107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75291" indent="-219475" defTabSz="922107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14245" indent="-219475" defTabSz="922107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53199" indent="-219475" defTabSz="922107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92153" indent="-219475" defTabSz="922107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31108" indent="-219475" defTabSz="922107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9D6FAEF-9974-4A10-936E-8BBFC7CEF93B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245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712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Instituce – taky obsahují správu pro retail přes penzijní fondy a pojistné produkty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16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172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99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83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08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66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969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E8074-E5F3-47D3-BBEB-20803EABE27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87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6FFAF-FCFD-4F71-81A3-C9CACFF9E47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113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7BBFB-FEC6-410D-A490-B4904507949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064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cs-CZ" noProof="0" dirty="0"/>
              <a:t>Kliknutím na ikonu přidáte tabulku.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CE724-D491-41EC-93E0-9559F697704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79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F4E21-31D1-4E72-B67C-23898E89F5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69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8B567-1778-4D81-A605-DDF2BB3CEC3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25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4C4AD-6E1B-46D9-B8B1-19CA384EFFE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94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A5D59-20ED-4BF9-A519-1ADA0B8BC2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9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FDB18-D286-493B-B1FA-90B626F9438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04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37833-10CD-40F4-AB24-858CC68FD65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13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E6903-0AC9-49D2-AEA2-AEA0A49F1DA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11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30AA4-3743-48AD-B7D3-FA733008990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71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752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styl.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DE227EE-9FBF-4354-A1C8-AF6EA8B9DD0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755576" y="4724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cs-CZ" b="1" dirty="0" err="1">
                <a:solidFill>
                  <a:srgbClr val="949373"/>
                </a:solidFill>
                <a:latin typeface="Arial" charset="0"/>
              </a:rPr>
              <a:t>Next</a:t>
            </a:r>
            <a:r>
              <a:rPr lang="cs-CZ" b="1" dirty="0">
                <a:solidFill>
                  <a:srgbClr val="949373"/>
                </a:solidFill>
                <a:latin typeface="Arial" charset="0"/>
              </a:rPr>
              <a:t> </a:t>
            </a:r>
            <a:r>
              <a:rPr lang="cs-CZ" b="1" dirty="0" err="1">
                <a:solidFill>
                  <a:srgbClr val="949373"/>
                </a:solidFill>
                <a:latin typeface="Arial" charset="0"/>
              </a:rPr>
              <a:t>steps</a:t>
            </a:r>
            <a:r>
              <a:rPr lang="cs-CZ" b="1" dirty="0">
                <a:solidFill>
                  <a:srgbClr val="949373"/>
                </a:solidFill>
                <a:latin typeface="Arial" charset="0"/>
              </a:rPr>
              <a:t> in </a:t>
            </a:r>
            <a:r>
              <a:rPr lang="cs-CZ" b="1" dirty="0" err="1">
                <a:solidFill>
                  <a:srgbClr val="949373"/>
                </a:solidFill>
                <a:latin typeface="Arial" charset="0"/>
              </a:rPr>
              <a:t>asset</a:t>
            </a:r>
            <a:r>
              <a:rPr lang="cs-CZ" b="1" dirty="0">
                <a:solidFill>
                  <a:srgbClr val="949373"/>
                </a:solidFill>
                <a:latin typeface="Arial" charset="0"/>
              </a:rPr>
              <a:t> management 2024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b="1" dirty="0">
                <a:solidFill>
                  <a:srgbClr val="FF0000"/>
                </a:solidFill>
                <a:latin typeface="Arial" charset="0"/>
              </a:rPr>
              <a:t>    </a:t>
            </a:r>
            <a:endParaRPr lang="cs-CZ" b="1" dirty="0">
              <a:solidFill>
                <a:srgbClr val="949373"/>
              </a:solidFill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cs-CZ" b="1" dirty="0">
              <a:solidFill>
                <a:srgbClr val="949373"/>
              </a:solidFill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cs-CZ" b="1" dirty="0">
              <a:solidFill>
                <a:srgbClr val="949373"/>
              </a:solidFill>
              <a:latin typeface="Arial" charset="0"/>
            </a:endParaRPr>
          </a:p>
        </p:txBody>
      </p:sp>
      <p:pic>
        <p:nvPicPr>
          <p:cNvPr id="5" name="Obrázek 4" descr="Z:\HLAVICKA_LOGA_AKAT\AKAT ČR_aktuální\LOGO_TEMP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863" y="2220104"/>
            <a:ext cx="4899974" cy="2115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Z:\HLAVICKA_LOGA_AKAT\AKAT ČR_aktuální\LOGO_TEMP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3792" y="332656"/>
            <a:ext cx="7772400" cy="1143000"/>
          </a:xfrm>
        </p:spPr>
        <p:txBody>
          <a:bodyPr/>
          <a:lstStyle/>
          <a:p>
            <a:br>
              <a:rPr lang="cs-CZ" sz="4000" dirty="0">
                <a:solidFill>
                  <a:schemeClr val="bg1"/>
                </a:solidFill>
              </a:rPr>
            </a:br>
            <a:r>
              <a:rPr lang="cs-CZ" sz="3600" dirty="0">
                <a:solidFill>
                  <a:schemeClr val="bg1"/>
                </a:solidFill>
              </a:rPr>
              <a:t>Trendy roku 2023</a:t>
            </a:r>
            <a:br>
              <a:rPr lang="cs-CZ" sz="4000" dirty="0">
                <a:solidFill>
                  <a:schemeClr val="bg1"/>
                </a:solidFill>
              </a:rPr>
            </a:br>
            <a:r>
              <a:rPr lang="cs-CZ" sz="3000" dirty="0">
                <a:solidFill>
                  <a:schemeClr val="bg1"/>
                </a:solidFill>
              </a:rPr>
              <a:t>Retailové investiční produkty v ČR</a:t>
            </a:r>
            <a:br>
              <a:rPr lang="cs-CZ" sz="3000" dirty="0">
                <a:solidFill>
                  <a:schemeClr val="bg1"/>
                </a:solidFill>
              </a:rPr>
            </a:b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cs-CZ" dirty="0">
              <a:solidFill>
                <a:srgbClr val="666633"/>
              </a:solidFill>
            </a:endParaRPr>
          </a:p>
          <a:p>
            <a:pPr marL="457200" lvl="1" indent="0" algn="ctr">
              <a:buNone/>
            </a:pPr>
            <a:endParaRPr lang="cs-CZ" sz="4000" dirty="0">
              <a:solidFill>
                <a:srgbClr val="666633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249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aoblený obdélník 7"/>
          <p:cNvSpPr/>
          <p:nvPr/>
        </p:nvSpPr>
        <p:spPr>
          <a:xfrm>
            <a:off x="2444049" y="1867470"/>
            <a:ext cx="4255901" cy="1368152"/>
          </a:xfrm>
          <a:prstGeom prst="roundRect">
            <a:avLst/>
          </a:prstGeom>
          <a:solidFill>
            <a:schemeClr val="bg1">
              <a:lumMod val="95000"/>
            </a:schemeClr>
          </a:solidFill>
          <a:ln/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sz="1600" dirty="0">
              <a:solidFill>
                <a:srgbClr val="666633"/>
              </a:solidFill>
            </a:endParaRPr>
          </a:p>
          <a:p>
            <a:pPr lvl="0" algn="ctr"/>
            <a:r>
              <a:rPr lang="cs-CZ" sz="1600" dirty="0">
                <a:solidFill>
                  <a:srgbClr val="666633"/>
                </a:solidFill>
              </a:rPr>
              <a:t>Majetek ve fondech</a:t>
            </a:r>
          </a:p>
          <a:p>
            <a:pPr lvl="0" algn="ctr"/>
            <a:r>
              <a:rPr lang="cs-CZ" sz="1600" b="1" dirty="0">
                <a:solidFill>
                  <a:srgbClr val="666633"/>
                </a:solidFill>
              </a:rPr>
              <a:t>857 765 257 589 </a:t>
            </a:r>
            <a:r>
              <a:rPr lang="cs-CZ" sz="1600" dirty="0">
                <a:solidFill>
                  <a:srgbClr val="666633"/>
                </a:solidFill>
              </a:rPr>
              <a:t>CZK</a:t>
            </a:r>
          </a:p>
          <a:p>
            <a:pPr lvl="0" algn="ctr"/>
            <a:r>
              <a:rPr lang="cs-CZ" sz="1600" dirty="0">
                <a:solidFill>
                  <a:srgbClr val="666633"/>
                </a:solidFill>
              </a:rPr>
              <a:t>(k 30.9.2023)</a:t>
            </a:r>
          </a:p>
          <a:p>
            <a:pPr lvl="0" algn="ctr"/>
            <a:r>
              <a:rPr lang="pl-PL" sz="1400" dirty="0">
                <a:solidFill>
                  <a:srgbClr val="666633"/>
                </a:solidFill>
              </a:rPr>
              <a:t>tj. </a:t>
            </a:r>
            <a:r>
              <a:rPr lang="pl-PL" sz="1400" b="1" u="sng" dirty="0">
                <a:solidFill>
                  <a:srgbClr val="666633"/>
                </a:solidFill>
              </a:rPr>
              <a:t>+21,74 </a:t>
            </a:r>
            <a:r>
              <a:rPr lang="pl-PL" sz="1400" dirty="0">
                <a:solidFill>
                  <a:srgbClr val="666633"/>
                </a:solidFill>
              </a:rPr>
              <a:t>% od 30.9.2022</a:t>
            </a:r>
          </a:p>
          <a:p>
            <a:pPr lvl="0" algn="ctr"/>
            <a:r>
              <a:rPr lang="pl-PL" sz="1400" dirty="0">
                <a:solidFill>
                  <a:srgbClr val="666633"/>
                </a:solidFill>
              </a:rPr>
              <a:t>*zdroj AKAT</a:t>
            </a:r>
          </a:p>
          <a:p>
            <a:pPr lvl="0" algn="ctr"/>
            <a:endParaRPr lang="cs-CZ" dirty="0">
              <a:solidFill>
                <a:srgbClr val="666633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299144" y="3480255"/>
            <a:ext cx="2401695" cy="1503082"/>
          </a:xfrm>
          <a:prstGeom prst="roundRect">
            <a:avLst/>
          </a:prstGeom>
          <a:solidFill>
            <a:schemeClr val="bg1">
              <a:lumMod val="95000"/>
            </a:schemeClr>
          </a:solidFill>
          <a:ln/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rIns="360000" rtlCol="0" anchor="ctr" anchorCtr="0"/>
          <a:lstStyle/>
          <a:p>
            <a:pPr lvl="1" algn="ctr"/>
            <a:r>
              <a:rPr lang="cs-CZ" sz="1600" b="1" dirty="0">
                <a:solidFill>
                  <a:srgbClr val="666633"/>
                </a:solidFill>
              </a:rPr>
              <a:t>Bankovní depozita</a:t>
            </a:r>
          </a:p>
          <a:p>
            <a:pPr lvl="1" algn="ctr"/>
            <a:endParaRPr lang="cs-CZ" sz="1100" dirty="0">
              <a:solidFill>
                <a:srgbClr val="666633"/>
              </a:solidFill>
            </a:endParaRPr>
          </a:p>
          <a:p>
            <a:pPr lvl="1" algn="ctr"/>
            <a:r>
              <a:rPr lang="pl-PL" sz="1400" dirty="0">
                <a:solidFill>
                  <a:srgbClr val="666633"/>
                </a:solidFill>
              </a:rPr>
              <a:t>5 438 mld. CZK</a:t>
            </a:r>
          </a:p>
          <a:p>
            <a:pPr lvl="1" algn="ctr"/>
            <a:r>
              <a:rPr lang="pl-PL" sz="1400" dirty="0">
                <a:solidFill>
                  <a:srgbClr val="666633"/>
                </a:solidFill>
              </a:rPr>
              <a:t>(k 30.9.2023)</a:t>
            </a:r>
          </a:p>
          <a:p>
            <a:pPr lvl="1" algn="ctr"/>
            <a:r>
              <a:rPr lang="pl-PL" sz="1400" dirty="0">
                <a:solidFill>
                  <a:srgbClr val="666633"/>
                </a:solidFill>
              </a:rPr>
              <a:t>tj. </a:t>
            </a:r>
            <a:r>
              <a:rPr lang="pl-PL" sz="1400" b="1" u="sng" dirty="0">
                <a:solidFill>
                  <a:srgbClr val="666633"/>
                </a:solidFill>
              </a:rPr>
              <a:t>+5,4 % </a:t>
            </a:r>
            <a:r>
              <a:rPr lang="pl-PL" sz="1400" dirty="0">
                <a:solidFill>
                  <a:srgbClr val="666633"/>
                </a:solidFill>
              </a:rPr>
              <a:t>od 30.9.2022</a:t>
            </a:r>
          </a:p>
          <a:p>
            <a:pPr lvl="1" algn="ctr"/>
            <a:r>
              <a:rPr lang="pl-PL" sz="1400" dirty="0">
                <a:solidFill>
                  <a:srgbClr val="666633"/>
                </a:solidFill>
              </a:rPr>
              <a:t>*zdroj ČNB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3347861" y="5260229"/>
            <a:ext cx="2401695" cy="1503082"/>
          </a:xfrm>
          <a:prstGeom prst="roundRect">
            <a:avLst/>
          </a:prstGeom>
          <a:solidFill>
            <a:schemeClr val="bg1">
              <a:lumMod val="95000"/>
            </a:schemeClr>
          </a:solidFill>
          <a:ln/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rIns="288000" rtlCol="0" anchor="ctr"/>
          <a:lstStyle/>
          <a:p>
            <a:pPr lvl="1" algn="ctr"/>
            <a:r>
              <a:rPr lang="cs-CZ" sz="1600" b="1" dirty="0">
                <a:solidFill>
                  <a:srgbClr val="666633"/>
                </a:solidFill>
              </a:rPr>
              <a:t>Penzijní fondy</a:t>
            </a:r>
          </a:p>
          <a:p>
            <a:pPr lvl="1" algn="ctr"/>
            <a:endParaRPr lang="cs-CZ" sz="1400" dirty="0">
              <a:solidFill>
                <a:srgbClr val="FF0000"/>
              </a:solidFill>
            </a:endParaRPr>
          </a:p>
          <a:p>
            <a:pPr lvl="1" algn="ctr"/>
            <a:r>
              <a:rPr lang="pl-PL" sz="1400" dirty="0">
                <a:solidFill>
                  <a:srgbClr val="666633"/>
                </a:solidFill>
              </a:rPr>
              <a:t>589,81 mld. CZK</a:t>
            </a:r>
          </a:p>
          <a:p>
            <a:pPr lvl="1" algn="ctr"/>
            <a:r>
              <a:rPr lang="pl-PL" sz="1400" dirty="0">
                <a:solidFill>
                  <a:srgbClr val="666633"/>
                </a:solidFill>
              </a:rPr>
              <a:t>(k 30.9.2023)</a:t>
            </a:r>
          </a:p>
          <a:p>
            <a:pPr lvl="1" algn="ctr"/>
            <a:r>
              <a:rPr lang="pl-PL" sz="1400" dirty="0">
                <a:solidFill>
                  <a:srgbClr val="666633"/>
                </a:solidFill>
              </a:rPr>
              <a:t>tj.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b="1" u="sng" dirty="0">
                <a:solidFill>
                  <a:srgbClr val="666633"/>
                </a:solidFill>
              </a:rPr>
              <a:t>+2,7 % </a:t>
            </a:r>
            <a:r>
              <a:rPr lang="pl-PL" sz="1400" dirty="0">
                <a:solidFill>
                  <a:srgbClr val="666633"/>
                </a:solidFill>
              </a:rPr>
              <a:t>od 30.9.2022</a:t>
            </a:r>
          </a:p>
          <a:p>
            <a:pPr lvl="1" algn="ctr"/>
            <a:r>
              <a:rPr lang="pl-PL" sz="1400" dirty="0">
                <a:solidFill>
                  <a:srgbClr val="666633"/>
                </a:solidFill>
              </a:rPr>
              <a:t>*zdroj APS ČR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323527" y="4490043"/>
            <a:ext cx="2401695" cy="1503082"/>
          </a:xfrm>
          <a:prstGeom prst="roundRect">
            <a:avLst/>
          </a:prstGeom>
          <a:solidFill>
            <a:schemeClr val="bg1">
              <a:lumMod val="95000"/>
            </a:schemeClr>
          </a:solidFill>
          <a:ln/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indent="0" algn="ctr">
              <a:buNone/>
            </a:pPr>
            <a:r>
              <a:rPr lang="cs-CZ" sz="1600" b="1" dirty="0">
                <a:solidFill>
                  <a:srgbClr val="666633"/>
                </a:solidFill>
              </a:rPr>
              <a:t>Životní pojištění</a:t>
            </a:r>
          </a:p>
          <a:p>
            <a:pPr marL="0" indent="0" algn="ctr">
              <a:buNone/>
            </a:pPr>
            <a:endParaRPr lang="cs-CZ" sz="1200" dirty="0">
              <a:solidFill>
                <a:srgbClr val="666633"/>
              </a:solidFill>
            </a:endParaRPr>
          </a:p>
          <a:p>
            <a:pPr marL="0" indent="0" algn="ctr">
              <a:buNone/>
            </a:pPr>
            <a:r>
              <a:rPr lang="pl-PL" sz="1400" dirty="0">
                <a:solidFill>
                  <a:srgbClr val="666633"/>
                </a:solidFill>
              </a:rPr>
              <a:t>89,9 mld. CZK</a:t>
            </a:r>
          </a:p>
          <a:p>
            <a:pPr marL="0" indent="0" algn="ctr">
              <a:buNone/>
            </a:pPr>
            <a:r>
              <a:rPr lang="pl-PL" sz="1400" dirty="0">
                <a:solidFill>
                  <a:srgbClr val="666633"/>
                </a:solidFill>
              </a:rPr>
              <a:t>(k 30.9.2023)</a:t>
            </a:r>
          </a:p>
          <a:p>
            <a:pPr marL="0" indent="0" algn="ctr">
              <a:buNone/>
            </a:pPr>
            <a:r>
              <a:rPr lang="pl-PL" sz="1400" dirty="0">
                <a:solidFill>
                  <a:srgbClr val="666633"/>
                </a:solidFill>
              </a:rPr>
              <a:t>tj. </a:t>
            </a:r>
            <a:r>
              <a:rPr lang="pl-PL" sz="1400" b="1" u="sng" dirty="0">
                <a:solidFill>
                  <a:srgbClr val="666633"/>
                </a:solidFill>
              </a:rPr>
              <a:t>– 5 % </a:t>
            </a:r>
            <a:r>
              <a:rPr lang="pl-PL" sz="1400" dirty="0">
                <a:solidFill>
                  <a:srgbClr val="666633"/>
                </a:solidFill>
              </a:rPr>
              <a:t>od 30.9.2022</a:t>
            </a:r>
          </a:p>
          <a:p>
            <a:pPr marL="0" indent="0" algn="ctr">
              <a:buNone/>
            </a:pPr>
            <a:r>
              <a:rPr lang="pl-PL" sz="1400" dirty="0">
                <a:solidFill>
                  <a:srgbClr val="666633"/>
                </a:solidFill>
              </a:rPr>
              <a:t>* zdroj ČNB</a:t>
            </a:r>
            <a:endParaRPr lang="cs-CZ" sz="1400" dirty="0">
              <a:solidFill>
                <a:srgbClr val="666633"/>
              </a:solidFill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6372200" y="4535007"/>
            <a:ext cx="2401695" cy="1413153"/>
          </a:xfrm>
          <a:prstGeom prst="roundRect">
            <a:avLst/>
          </a:prstGeom>
          <a:solidFill>
            <a:schemeClr val="bg1">
              <a:lumMod val="95000"/>
            </a:schemeClr>
          </a:solidFill>
          <a:ln/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rIns="216000" rtlCol="0" anchor="ctr" anchorCtr="0">
            <a:noAutofit/>
          </a:bodyPr>
          <a:lstStyle/>
          <a:p>
            <a:pPr lvl="1" algn="ctr"/>
            <a:r>
              <a:rPr lang="cs-CZ" sz="1600" b="1" dirty="0">
                <a:solidFill>
                  <a:srgbClr val="666633"/>
                </a:solidFill>
              </a:rPr>
              <a:t>Stavební spoření</a:t>
            </a:r>
          </a:p>
          <a:p>
            <a:pPr lvl="1" algn="ctr"/>
            <a:endParaRPr lang="cs-CZ" sz="1400" dirty="0">
              <a:solidFill>
                <a:srgbClr val="666633"/>
              </a:solidFill>
            </a:endParaRPr>
          </a:p>
          <a:p>
            <a:pPr lvl="1" algn="ctr"/>
            <a:r>
              <a:rPr lang="pl-PL" sz="1400" dirty="0">
                <a:solidFill>
                  <a:srgbClr val="666633"/>
                </a:solidFill>
              </a:rPr>
              <a:t>311,5 mld. CZK</a:t>
            </a:r>
          </a:p>
          <a:p>
            <a:pPr lvl="1" algn="ctr"/>
            <a:r>
              <a:rPr lang="pl-PL" sz="1400" dirty="0">
                <a:solidFill>
                  <a:srgbClr val="666633"/>
                </a:solidFill>
              </a:rPr>
              <a:t>(k 30.9.2023)</a:t>
            </a:r>
          </a:p>
          <a:p>
            <a:pPr lvl="1" algn="ctr"/>
            <a:r>
              <a:rPr lang="pl-PL" sz="1400" dirty="0">
                <a:solidFill>
                  <a:srgbClr val="666633"/>
                </a:solidFill>
              </a:rPr>
              <a:t>tj. </a:t>
            </a:r>
            <a:r>
              <a:rPr lang="pl-PL" sz="1400" b="1" u="sng" dirty="0">
                <a:solidFill>
                  <a:srgbClr val="666633"/>
                </a:solidFill>
              </a:rPr>
              <a:t>-7,35 % </a:t>
            </a:r>
            <a:r>
              <a:rPr lang="pl-PL" sz="1400" dirty="0">
                <a:solidFill>
                  <a:srgbClr val="666633"/>
                </a:solidFill>
              </a:rPr>
              <a:t>od 30.9.2022</a:t>
            </a:r>
          </a:p>
          <a:p>
            <a:pPr lvl="1" algn="ctr"/>
            <a:r>
              <a:rPr lang="pl-PL" sz="1400" dirty="0">
                <a:solidFill>
                  <a:srgbClr val="666633"/>
                </a:solidFill>
              </a:rPr>
              <a:t>*zdroj MF ČR</a:t>
            </a:r>
          </a:p>
        </p:txBody>
      </p:sp>
    </p:spTree>
    <p:extLst>
      <p:ext uri="{BB962C8B-B14F-4D97-AF65-F5344CB8AC3E}">
        <p14:creationId xmlns:p14="http://schemas.microsoft.com/office/powerpoint/2010/main" val="88215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3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3792" y="332656"/>
            <a:ext cx="7772400" cy="1143000"/>
          </a:xfrm>
        </p:spPr>
        <p:txBody>
          <a:bodyPr/>
          <a:lstStyle/>
          <a:p>
            <a:br>
              <a:rPr lang="cs-CZ" sz="4000" dirty="0">
                <a:solidFill>
                  <a:schemeClr val="bg1"/>
                </a:solidFill>
              </a:rPr>
            </a:br>
            <a:r>
              <a:rPr lang="cs-CZ" sz="3600" dirty="0">
                <a:solidFill>
                  <a:schemeClr val="bg1"/>
                </a:solidFill>
              </a:rPr>
              <a:t>Trendy roku 2023</a:t>
            </a:r>
            <a:br>
              <a:rPr lang="cs-CZ" sz="4000" dirty="0">
                <a:solidFill>
                  <a:schemeClr val="bg1"/>
                </a:solidFill>
              </a:rPr>
            </a:br>
            <a:r>
              <a:rPr lang="cs-CZ" sz="3000" dirty="0">
                <a:solidFill>
                  <a:schemeClr val="bg1"/>
                </a:solidFill>
              </a:rPr>
              <a:t>Vývoj struktury úspor domácností v ČR</a:t>
            </a:r>
            <a:br>
              <a:rPr lang="cs-CZ" sz="3000" dirty="0">
                <a:solidFill>
                  <a:schemeClr val="bg1"/>
                </a:solidFill>
              </a:rPr>
            </a:b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cs-CZ" dirty="0">
              <a:solidFill>
                <a:srgbClr val="666633"/>
              </a:solidFill>
            </a:endParaRPr>
          </a:p>
          <a:p>
            <a:pPr marL="457200" lvl="1" indent="0" algn="ctr">
              <a:buNone/>
            </a:pPr>
            <a:endParaRPr lang="cs-CZ" sz="4000" dirty="0">
              <a:solidFill>
                <a:srgbClr val="666633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249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ek 9"/>
          <p:cNvPicPr/>
          <p:nvPr/>
        </p:nvPicPr>
        <p:blipFill rotWithShape="1">
          <a:blip r:embed="rId4"/>
          <a:srcRect l="21561" t="25485" r="27076" b="29294"/>
          <a:stretch/>
        </p:blipFill>
        <p:spPr bwMode="auto">
          <a:xfrm>
            <a:off x="402520" y="1958962"/>
            <a:ext cx="8080201" cy="39177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Obdélník 4"/>
          <p:cNvSpPr/>
          <p:nvPr/>
        </p:nvSpPr>
        <p:spPr>
          <a:xfrm>
            <a:off x="685800" y="6199633"/>
            <a:ext cx="4572000" cy="2585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90000"/>
              </a:lnSpc>
              <a:spcAft>
                <a:spcPts val="600"/>
              </a:spcAft>
            </a:pPr>
            <a:r>
              <a:rPr lang="cs-CZ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Zdroj: MFČR</a:t>
            </a:r>
          </a:p>
        </p:txBody>
      </p:sp>
    </p:spTree>
    <p:extLst>
      <p:ext uri="{BB962C8B-B14F-4D97-AF65-F5344CB8AC3E}">
        <p14:creationId xmlns:p14="http://schemas.microsoft.com/office/powerpoint/2010/main" val="2483194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72400" cy="1143000"/>
          </a:xfrm>
        </p:spPr>
        <p:txBody>
          <a:bodyPr/>
          <a:lstStyle/>
          <a:p>
            <a:r>
              <a:rPr lang="cs-CZ" sz="3600" dirty="0">
                <a:solidFill>
                  <a:schemeClr val="bg1"/>
                </a:solidFill>
              </a:rPr>
              <a:t>Trendy roku 2023</a:t>
            </a:r>
            <a:br>
              <a:rPr lang="cs-CZ" sz="4000" dirty="0">
                <a:solidFill>
                  <a:schemeClr val="bg1"/>
                </a:solidFill>
              </a:rPr>
            </a:br>
            <a:r>
              <a:rPr lang="cs-CZ" sz="3000" dirty="0">
                <a:solidFill>
                  <a:schemeClr val="bg1"/>
                </a:solidFill>
              </a:rPr>
              <a:t>Inflace a úrokové sazby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88840"/>
            <a:ext cx="7772400" cy="4114800"/>
          </a:xfrm>
        </p:spPr>
        <p:txBody>
          <a:bodyPr/>
          <a:lstStyle/>
          <a:p>
            <a:pPr lvl="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666633"/>
                </a:solidFill>
              </a:rPr>
              <a:t>Inflační tlak na úspory domácností (pokles disponibilních zdrojů a obava o zachování reálné hodnoty celoživotních úspor)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666633"/>
                </a:solidFill>
              </a:rPr>
              <a:t>Stabilita a pozitivní efekty pravidelných investic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err="1">
                <a:solidFill>
                  <a:srgbClr val="666633"/>
                </a:solidFill>
              </a:rPr>
              <a:t>Artificial</a:t>
            </a:r>
            <a:r>
              <a:rPr lang="cs-CZ" sz="2000" dirty="0">
                <a:solidFill>
                  <a:srgbClr val="666633"/>
                </a:solidFill>
              </a:rPr>
              <a:t> </a:t>
            </a:r>
            <a:r>
              <a:rPr lang="cs-CZ" sz="2000" dirty="0" err="1">
                <a:solidFill>
                  <a:srgbClr val="666633"/>
                </a:solidFill>
              </a:rPr>
              <a:t>intelligence</a:t>
            </a:r>
            <a:r>
              <a:rPr lang="cs-CZ" sz="2000" dirty="0">
                <a:solidFill>
                  <a:srgbClr val="666633"/>
                </a:solidFill>
              </a:rPr>
              <a:t> 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666633"/>
                </a:solidFill>
              </a:rPr>
              <a:t>Energetická krize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666633"/>
                </a:solidFill>
              </a:rPr>
              <a:t>Bitcoin a </a:t>
            </a:r>
            <a:r>
              <a:rPr lang="cs-CZ" sz="2000" dirty="0" err="1">
                <a:solidFill>
                  <a:srgbClr val="666633"/>
                </a:solidFill>
              </a:rPr>
              <a:t>kryptoaktiva</a:t>
            </a:r>
            <a:endParaRPr lang="cs-CZ" sz="2000" dirty="0">
              <a:solidFill>
                <a:srgbClr val="666633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666633"/>
                </a:solidFill>
              </a:rPr>
              <a:t>Euro vs CZK</a:t>
            </a: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596" y="6100143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4755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bg1"/>
                </a:solidFill>
              </a:rPr>
              <a:t>Trendy roku 2023 </a:t>
            </a:r>
            <a:br>
              <a:rPr lang="cs-CZ" sz="3600" dirty="0">
                <a:solidFill>
                  <a:srgbClr val="FF0000"/>
                </a:solidFill>
              </a:rPr>
            </a:br>
            <a:r>
              <a:rPr lang="cs-CZ" sz="2800" dirty="0">
                <a:solidFill>
                  <a:schemeClr val="bg1"/>
                </a:solidFill>
              </a:rPr>
              <a:t>Investiční fondy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666633"/>
                </a:solidFill>
              </a:rPr>
              <a:t>Kolektivní investování </a:t>
            </a:r>
          </a:p>
          <a:p>
            <a:pPr lvl="2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666633"/>
                </a:solidFill>
                <a:ea typeface="+mn-ea"/>
                <a:cs typeface="+mn-cs"/>
              </a:rPr>
              <a:t>Odliv investic z fondů smíšených a strukturovaných</a:t>
            </a:r>
          </a:p>
          <a:p>
            <a:pPr lvl="2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666633"/>
                </a:solidFill>
                <a:ea typeface="+mn-ea"/>
                <a:cs typeface="+mn-cs"/>
              </a:rPr>
              <a:t>Stagnace přílivů/odlivů u akciových fondů </a:t>
            </a:r>
          </a:p>
          <a:p>
            <a:pPr lvl="2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666633"/>
                </a:solidFill>
                <a:ea typeface="+mn-ea"/>
                <a:cs typeface="+mn-cs"/>
              </a:rPr>
              <a:t>Favoritem investorů především fondy dluhopisové a fondy peněžního trhu, v menší míře i nemovitostní</a:t>
            </a:r>
          </a:p>
          <a:p>
            <a:pPr lvl="2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666633"/>
                </a:solidFill>
                <a:ea typeface="+mn-ea"/>
                <a:cs typeface="+mn-cs"/>
              </a:rPr>
              <a:t>Prodloužení investičního horizontu investorů</a:t>
            </a:r>
          </a:p>
          <a:p>
            <a:pPr lvl="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666633"/>
                </a:solidFill>
              </a:rPr>
              <a:t>Fondy kvalifikovaných investorů</a:t>
            </a:r>
          </a:p>
          <a:p>
            <a:pPr lvl="2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666633"/>
                </a:solidFill>
                <a:ea typeface="+mn-ea"/>
                <a:cs typeface="+mn-cs"/>
              </a:rPr>
              <a:t>Pokračující poptávka po profesionální správě aktiv</a:t>
            </a:r>
          </a:p>
          <a:p>
            <a:pPr lvl="2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666633"/>
                </a:solidFill>
                <a:ea typeface="+mn-ea"/>
                <a:cs typeface="+mn-cs"/>
              </a:rPr>
              <a:t>Růst počtu otevřených fondů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3564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bg1"/>
                </a:solidFill>
              </a:rPr>
              <a:t>Trendy pro rok 2024</a:t>
            </a:r>
            <a:br>
              <a:rPr lang="cs-CZ" sz="3600" dirty="0">
                <a:solidFill>
                  <a:schemeClr val="bg1"/>
                </a:solidFill>
              </a:rPr>
            </a:br>
            <a:r>
              <a:rPr lang="cs-CZ" sz="3000" dirty="0">
                <a:solidFill>
                  <a:schemeClr val="bg1"/>
                </a:solidFill>
              </a:rPr>
              <a:t>Investiční témata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666633"/>
                </a:solidFill>
              </a:rPr>
              <a:t>Zajištění na penzi a zajištění budoucnosti dětí:</a:t>
            </a:r>
          </a:p>
          <a:p>
            <a:pPr lvl="1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666633"/>
                </a:solidFill>
              </a:rPr>
              <a:t>Zajištění na penzi a zajištění budoucnosti dětí</a:t>
            </a:r>
          </a:p>
          <a:p>
            <a:pPr lvl="1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666633"/>
                </a:solidFill>
              </a:rPr>
              <a:t>Pravidelné investice</a:t>
            </a:r>
          </a:p>
          <a:p>
            <a:pPr lvl="1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666633"/>
                </a:solidFill>
              </a:rPr>
              <a:t>Demografické trendy</a:t>
            </a:r>
          </a:p>
          <a:p>
            <a:pPr lvl="1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666633"/>
                </a:solidFill>
              </a:rPr>
              <a:t>Dlouhodobý investiční produkt</a:t>
            </a:r>
          </a:p>
          <a:p>
            <a:pPr lvl="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666633"/>
                </a:solidFill>
              </a:rPr>
              <a:t>ESG / udržitelné investování</a:t>
            </a:r>
          </a:p>
          <a:p>
            <a:pPr lvl="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666633"/>
                </a:solidFill>
              </a:rPr>
              <a:t>Inflace a její pokles</a:t>
            </a:r>
          </a:p>
          <a:p>
            <a:pPr lvl="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666633"/>
                </a:solidFill>
              </a:rPr>
              <a:t>Aktivní vs. pasivní správa (aktivní ETF)</a:t>
            </a:r>
          </a:p>
          <a:p>
            <a:pPr lvl="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666633"/>
                </a:solidFill>
              </a:rPr>
              <a:t>Alternativní investice – nemovitosti, komodity, měny</a:t>
            </a:r>
          </a:p>
          <a:p>
            <a:pPr lvl="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666633"/>
                </a:solidFill>
              </a:rPr>
              <a:t>Eskalace geopolitického napětí </a:t>
            </a: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0209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3600" dirty="0">
                <a:solidFill>
                  <a:schemeClr val="bg1"/>
                </a:solidFill>
              </a:rPr>
              <a:t>Diskuse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60345" y="1916831"/>
            <a:ext cx="7772400" cy="460851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sz="8000" dirty="0">
                <a:solidFill>
                  <a:srgbClr val="666633"/>
                </a:solidFill>
              </a:rPr>
              <a:t>?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sz="2400" dirty="0">
              <a:solidFill>
                <a:srgbClr val="990033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dirty="0">
                <a:solidFill>
                  <a:srgbClr val="666633"/>
                </a:solidFill>
              </a:rPr>
              <a:t>Děkujeme za pozornost.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b="1" dirty="0">
              <a:solidFill>
                <a:srgbClr val="666633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b="1" dirty="0">
              <a:solidFill>
                <a:srgbClr val="666633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 dirty="0">
                <a:solidFill>
                  <a:srgbClr val="666633"/>
                </a:solidFill>
              </a:rPr>
              <a:t>Asociace pro kapitálový trh České republiky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>
                <a:solidFill>
                  <a:srgbClr val="666633"/>
                </a:solidFill>
              </a:rPr>
              <a:t>Štěpánská 612/16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>
                <a:solidFill>
                  <a:srgbClr val="666633"/>
                </a:solidFill>
              </a:rPr>
              <a:t>110 00 Praha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>
                <a:solidFill>
                  <a:srgbClr val="666633"/>
                </a:solidFill>
              </a:rPr>
              <a:t>Tel.: +420 224 919 114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666633"/>
                </a:solidFill>
              </a:rPr>
              <a:t>Sledujte nás na: </a:t>
            </a:r>
          </a:p>
          <a:p>
            <a:pPr marL="0" indent="0">
              <a:buNone/>
            </a:pPr>
            <a:r>
              <a:rPr lang="cs-CZ" sz="1800" b="1" u="sng" dirty="0">
                <a:solidFill>
                  <a:srgbClr val="C00000"/>
                </a:solidFill>
              </a:rPr>
              <a:t>www.akatcr.cz</a:t>
            </a:r>
            <a:r>
              <a:rPr lang="cs-CZ" sz="1800" b="1" dirty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666633"/>
                </a:solidFill>
              </a:rPr>
              <a:t>Twitter AKAT: @AKATCR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800" dirty="0">
              <a:solidFill>
                <a:srgbClr val="666633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sz="1800" dirty="0"/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93904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cs-CZ" sz="3600" dirty="0"/>
            </a:br>
            <a:r>
              <a:rPr lang="cs-CZ" sz="4000" dirty="0">
                <a:solidFill>
                  <a:schemeClr val="bg1"/>
                </a:solidFill>
              </a:rPr>
              <a:t>Asset Management v ČR 2023</a:t>
            </a:r>
            <a:br>
              <a:rPr lang="cs-CZ" sz="3600" dirty="0">
                <a:solidFill>
                  <a:schemeClr val="bg1"/>
                </a:solidFill>
              </a:rPr>
            </a:br>
            <a:r>
              <a:rPr lang="cs-CZ" sz="3300" dirty="0">
                <a:solidFill>
                  <a:schemeClr val="bg1"/>
                </a:solidFill>
              </a:rPr>
              <a:t>Celkový objem k 31.12.2023</a:t>
            </a:r>
            <a:br>
              <a:rPr lang="cs-CZ" sz="3600" dirty="0">
                <a:solidFill>
                  <a:schemeClr val="bg1"/>
                </a:solidFill>
              </a:rPr>
            </a:b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endParaRPr lang="cs-CZ" b="1" dirty="0"/>
          </a:p>
          <a:p>
            <a:pPr algn="ctr">
              <a:spcBef>
                <a:spcPct val="0"/>
              </a:spcBef>
              <a:buFontTx/>
              <a:buNone/>
            </a:pPr>
            <a:endParaRPr lang="cs-CZ" b="1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sz="3200" b="1" dirty="0">
                <a:solidFill>
                  <a:srgbClr val="666633"/>
                </a:solidFill>
              </a:rPr>
              <a:t>CZK = </a:t>
            </a:r>
            <a:r>
              <a:rPr lang="cs-CZ" sz="3200" b="1" dirty="0">
                <a:solidFill>
                  <a:srgbClr val="666633"/>
                </a:solidFill>
              </a:rPr>
              <a:t>2 346 139 308 740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i="1" noProof="1">
                <a:solidFill>
                  <a:srgbClr val="666633"/>
                </a:solidFill>
              </a:rPr>
              <a:t>…  hodnota majetku k 31.12.2023 </a:t>
            </a:r>
            <a:r>
              <a:rPr lang="cs-CZ" i="1" dirty="0">
                <a:solidFill>
                  <a:srgbClr val="666633"/>
                </a:solidFill>
              </a:rPr>
              <a:t>individuálně obhospodařovaného domácími bankovními a nebankovními obchodníky s cennými papíry</a:t>
            </a:r>
            <a:endParaRPr lang="cs-CZ" i="1" noProof="1">
              <a:solidFill>
                <a:srgbClr val="666633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b="1" dirty="0">
              <a:solidFill>
                <a:srgbClr val="990033"/>
              </a:solidFill>
            </a:endParaRP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632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solidFill>
                  <a:schemeClr val="bg1"/>
                </a:solidFill>
              </a:rPr>
              <a:t>Asset</a:t>
            </a:r>
            <a:r>
              <a:rPr lang="cs-CZ" sz="3600" dirty="0">
                <a:solidFill>
                  <a:schemeClr val="bg1"/>
                </a:solidFill>
              </a:rPr>
              <a:t> Management v ČR 2023 </a:t>
            </a:r>
            <a:br>
              <a:rPr lang="cs-CZ" sz="3600" dirty="0">
                <a:solidFill>
                  <a:schemeClr val="bg1"/>
                </a:solidFill>
              </a:rPr>
            </a:br>
            <a:r>
              <a:rPr lang="cs-CZ" sz="3000" noProof="1">
                <a:solidFill>
                  <a:schemeClr val="bg1"/>
                </a:solidFill>
              </a:rPr>
              <a:t>Objem obhospodařovaného majetku</a:t>
            </a:r>
            <a:endParaRPr lang="cs-CZ" sz="3000" dirty="0">
              <a:solidFill>
                <a:schemeClr val="bg1"/>
              </a:solidFill>
            </a:endParaRPr>
          </a:p>
        </p:txBody>
      </p:sp>
      <p:pic>
        <p:nvPicPr>
          <p:cNvPr id="13" name="Obrázek 12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aoblený obdélník 5"/>
          <p:cNvSpPr/>
          <p:nvPr/>
        </p:nvSpPr>
        <p:spPr>
          <a:xfrm>
            <a:off x="1655676" y="4869160"/>
            <a:ext cx="5724636" cy="1706488"/>
          </a:xfrm>
          <a:prstGeom prst="roundRect">
            <a:avLst/>
          </a:prstGeom>
          <a:solidFill>
            <a:schemeClr val="bg1">
              <a:lumMod val="95000"/>
            </a:schemeClr>
          </a:solidFill>
          <a:ln/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666633"/>
                </a:solidFill>
                <a:latin typeface="Arial" charset="0"/>
              </a:rPr>
              <a:t>2 346 139 308 740 CZK</a:t>
            </a:r>
          </a:p>
          <a:p>
            <a:pPr lvl="0" algn="ctr"/>
            <a:r>
              <a:rPr lang="cs-CZ" dirty="0">
                <a:solidFill>
                  <a:srgbClr val="666633"/>
                </a:solidFill>
                <a:latin typeface="Arial" charset="0"/>
              </a:rPr>
              <a:t>(k 31.12.2023)</a:t>
            </a:r>
          </a:p>
          <a:p>
            <a:pPr lvl="0" algn="ctr"/>
            <a:r>
              <a:rPr lang="cs-CZ" b="1" dirty="0">
                <a:solidFill>
                  <a:srgbClr val="666633"/>
                </a:solidFill>
                <a:latin typeface="Arial" charset="0"/>
              </a:rPr>
              <a:t>+ 435,761 mld. CZK (22,8%) za r. 2023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1871700" y="1975802"/>
            <a:ext cx="4968552" cy="1706488"/>
          </a:xfrm>
          <a:prstGeom prst="roundRect">
            <a:avLst/>
          </a:prstGeom>
          <a:solidFill>
            <a:schemeClr val="bg1">
              <a:lumMod val="95000"/>
            </a:schemeClr>
          </a:solidFill>
          <a:ln/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b="1" dirty="0">
                <a:solidFill>
                  <a:srgbClr val="666633"/>
                </a:solidFill>
                <a:latin typeface="Arial" charset="0"/>
              </a:rPr>
              <a:t>1 910 378 377 783 CZK</a:t>
            </a:r>
          </a:p>
          <a:p>
            <a:pPr lvl="0" algn="ctr"/>
            <a:r>
              <a:rPr lang="cs-CZ" noProof="1">
                <a:solidFill>
                  <a:srgbClr val="666633"/>
                </a:solidFill>
                <a:latin typeface="Arial" charset="0"/>
              </a:rPr>
              <a:t>(k 31.12.2022)</a:t>
            </a:r>
            <a:endParaRPr lang="cs-CZ" dirty="0">
              <a:solidFill>
                <a:srgbClr val="666633"/>
              </a:solidFill>
              <a:latin typeface="Arial" charset="0"/>
            </a:endParaRPr>
          </a:p>
        </p:txBody>
      </p:sp>
      <p:sp>
        <p:nvSpPr>
          <p:cNvPr id="9" name="Šipka doprava 8"/>
          <p:cNvSpPr/>
          <p:nvPr/>
        </p:nvSpPr>
        <p:spPr>
          <a:xfrm rot="5400000">
            <a:off x="3869291" y="4061939"/>
            <a:ext cx="973370" cy="427572"/>
          </a:xfrm>
          <a:prstGeom prst="rightArrow">
            <a:avLst/>
          </a:prstGeom>
          <a:solidFill>
            <a:srgbClr val="666633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44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Asset</a:t>
            </a:r>
            <a:r>
              <a:rPr lang="cs-CZ" sz="3600" dirty="0">
                <a:solidFill>
                  <a:schemeClr val="bg1"/>
                </a:solidFill>
              </a:rPr>
              <a:t> Management v ČR 20</a:t>
            </a:r>
            <a:r>
              <a:rPr lang="en-US" sz="3600" dirty="0">
                <a:solidFill>
                  <a:schemeClr val="bg1"/>
                </a:solidFill>
              </a:rPr>
              <a:t>2</a:t>
            </a:r>
            <a:r>
              <a:rPr lang="cs-CZ" sz="3600" dirty="0">
                <a:solidFill>
                  <a:schemeClr val="bg1"/>
                </a:solidFill>
              </a:rPr>
              <a:t>3 </a:t>
            </a:r>
            <a:r>
              <a:rPr lang="cs-CZ" sz="3000" dirty="0">
                <a:solidFill>
                  <a:schemeClr val="bg1"/>
                </a:solidFill>
              </a:rPr>
              <a:t>Struktura aktiv ve správě k 31.12.2023 v % </a:t>
            </a:r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93904"/>
            <a:ext cx="1548680" cy="74746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3670722"/>
              </p:ext>
            </p:extLst>
          </p:nvPr>
        </p:nvGraphicFramePr>
        <p:xfrm>
          <a:off x="1700808" y="2204864"/>
          <a:ext cx="5742384" cy="39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8051067"/>
              </p:ext>
            </p:extLst>
          </p:nvPr>
        </p:nvGraphicFramePr>
        <p:xfrm>
          <a:off x="1115616" y="2204864"/>
          <a:ext cx="6572250" cy="3789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564731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noProof="1">
                <a:solidFill>
                  <a:schemeClr val="bg1"/>
                </a:solidFill>
              </a:rPr>
              <a:t>Kolektivní investování v ČR</a:t>
            </a:r>
            <a:r>
              <a:rPr lang="cs-CZ" sz="3600" dirty="0">
                <a:solidFill>
                  <a:schemeClr val="bg1"/>
                </a:solidFill>
              </a:rPr>
              <a:t> </a:t>
            </a:r>
            <a:r>
              <a:rPr lang="cs-CZ" sz="3600" noProof="1">
                <a:solidFill>
                  <a:schemeClr val="bg1"/>
                </a:solidFill>
              </a:rPr>
              <a:t>2023</a:t>
            </a:r>
            <a:br>
              <a:rPr lang="cs-CZ" sz="3600" noProof="1">
                <a:solidFill>
                  <a:schemeClr val="bg1"/>
                </a:solidFill>
              </a:rPr>
            </a:br>
            <a:r>
              <a:rPr lang="cs-CZ" sz="3000" noProof="1">
                <a:solidFill>
                  <a:schemeClr val="bg1"/>
                </a:solidFill>
              </a:rPr>
              <a:t>Domácí a zahraniční fondy nabízené v ČR</a:t>
            </a:r>
            <a:endParaRPr lang="cs-CZ" sz="3000" dirty="0">
              <a:solidFill>
                <a:schemeClr val="bg1"/>
              </a:solidFill>
            </a:endParaRPr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aoblený obdélník 2"/>
          <p:cNvSpPr/>
          <p:nvPr/>
        </p:nvSpPr>
        <p:spPr>
          <a:xfrm>
            <a:off x="1725446" y="1908630"/>
            <a:ext cx="5256584" cy="1706488"/>
          </a:xfrm>
          <a:prstGeom prst="roundRect">
            <a:avLst/>
          </a:prstGeom>
          <a:solidFill>
            <a:schemeClr val="bg1">
              <a:lumMod val="95000"/>
            </a:schemeClr>
          </a:solidFill>
          <a:ln/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b="1" dirty="0">
                <a:solidFill>
                  <a:srgbClr val="666633"/>
                </a:solidFill>
                <a:latin typeface="Arial" charset="0"/>
              </a:rPr>
              <a:t>751,55 </a:t>
            </a:r>
            <a:r>
              <a:rPr lang="en-US" b="1" dirty="0" err="1">
                <a:solidFill>
                  <a:srgbClr val="666633"/>
                </a:solidFill>
                <a:latin typeface="Arial" charset="0"/>
              </a:rPr>
              <a:t>mld</a:t>
            </a:r>
            <a:r>
              <a:rPr lang="en-US" b="1" dirty="0">
                <a:solidFill>
                  <a:srgbClr val="666633"/>
                </a:solidFill>
                <a:latin typeface="Arial" charset="0"/>
              </a:rPr>
              <a:t>. CZK</a:t>
            </a:r>
          </a:p>
          <a:p>
            <a:pPr lvl="0" algn="ctr"/>
            <a:r>
              <a:rPr lang="en-US" dirty="0">
                <a:solidFill>
                  <a:srgbClr val="666633"/>
                </a:solidFill>
                <a:latin typeface="Arial" charset="0"/>
              </a:rPr>
              <a:t>(k 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31</a:t>
            </a:r>
            <a:r>
              <a:rPr lang="en-US" dirty="0">
                <a:solidFill>
                  <a:srgbClr val="666633"/>
                </a:solidFill>
                <a:latin typeface="Arial" charset="0"/>
              </a:rPr>
              <a:t>.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12</a:t>
            </a:r>
            <a:r>
              <a:rPr lang="en-US" dirty="0">
                <a:solidFill>
                  <a:srgbClr val="666633"/>
                </a:solidFill>
                <a:latin typeface="Arial" charset="0"/>
              </a:rPr>
              <a:t>.20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22</a:t>
            </a:r>
            <a:r>
              <a:rPr lang="en-US" dirty="0">
                <a:solidFill>
                  <a:srgbClr val="666633"/>
                </a:solidFill>
                <a:latin typeface="Arial" charset="0"/>
              </a:rPr>
              <a:t>)</a:t>
            </a:r>
            <a:endParaRPr lang="cs-CZ" dirty="0">
              <a:solidFill>
                <a:srgbClr val="666633"/>
              </a:solidFill>
              <a:latin typeface="Arial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761450" y="5019532"/>
            <a:ext cx="5256584" cy="1706488"/>
          </a:xfrm>
          <a:prstGeom prst="roundRect">
            <a:avLst/>
          </a:prstGeom>
          <a:solidFill>
            <a:schemeClr val="bg1">
              <a:lumMod val="95000"/>
            </a:schemeClr>
          </a:solidFill>
          <a:ln/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b="1" dirty="0">
                <a:solidFill>
                  <a:srgbClr val="666633"/>
                </a:solidFill>
                <a:latin typeface="Arial" charset="0"/>
              </a:rPr>
              <a:t>938,62 </a:t>
            </a:r>
            <a:r>
              <a:rPr lang="en-US" b="1" dirty="0" err="1">
                <a:solidFill>
                  <a:srgbClr val="666633"/>
                </a:solidFill>
                <a:latin typeface="Arial" charset="0"/>
              </a:rPr>
              <a:t>mld</a:t>
            </a:r>
            <a:r>
              <a:rPr lang="en-US" b="1" dirty="0">
                <a:solidFill>
                  <a:srgbClr val="666633"/>
                </a:solidFill>
                <a:latin typeface="Arial" charset="0"/>
              </a:rPr>
              <a:t>. CZK</a:t>
            </a:r>
          </a:p>
          <a:p>
            <a:pPr lvl="0" algn="ctr"/>
            <a:r>
              <a:rPr lang="en-US" dirty="0">
                <a:solidFill>
                  <a:srgbClr val="666633"/>
                </a:solidFill>
                <a:latin typeface="Arial" charset="0"/>
              </a:rPr>
              <a:t>(k 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31</a:t>
            </a:r>
            <a:r>
              <a:rPr lang="en-US" dirty="0">
                <a:solidFill>
                  <a:srgbClr val="666633"/>
                </a:solidFill>
                <a:latin typeface="Arial" charset="0"/>
              </a:rPr>
              <a:t>.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12</a:t>
            </a:r>
            <a:r>
              <a:rPr lang="en-US" dirty="0">
                <a:solidFill>
                  <a:srgbClr val="666633"/>
                </a:solidFill>
                <a:latin typeface="Arial" charset="0"/>
              </a:rPr>
              <a:t>.2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023</a:t>
            </a:r>
            <a:r>
              <a:rPr lang="en-US" dirty="0">
                <a:solidFill>
                  <a:srgbClr val="666633"/>
                </a:solidFill>
                <a:latin typeface="Arial" charset="0"/>
              </a:rPr>
              <a:t>)</a:t>
            </a:r>
            <a:endParaRPr lang="cs-CZ" b="1" dirty="0">
              <a:solidFill>
                <a:srgbClr val="666633"/>
              </a:solidFill>
              <a:latin typeface="Arial" charset="0"/>
            </a:endParaRPr>
          </a:p>
          <a:p>
            <a:pPr lvl="0" algn="ctr"/>
            <a:r>
              <a:rPr lang="cs-CZ" b="1" dirty="0">
                <a:solidFill>
                  <a:srgbClr val="666633"/>
                </a:solidFill>
                <a:latin typeface="Arial" charset="0"/>
              </a:rPr>
              <a:t>+ 24,89 </a:t>
            </a:r>
            <a:r>
              <a:rPr lang="en-US" b="1" dirty="0">
                <a:solidFill>
                  <a:srgbClr val="666633"/>
                </a:solidFill>
                <a:latin typeface="Arial" charset="0"/>
              </a:rPr>
              <a:t>%</a:t>
            </a:r>
            <a:r>
              <a:rPr lang="cs-CZ" b="1" dirty="0">
                <a:solidFill>
                  <a:srgbClr val="666633"/>
                </a:solidFill>
                <a:latin typeface="Arial" charset="0"/>
              </a:rPr>
              <a:t> za r. 2023</a:t>
            </a:r>
          </a:p>
          <a:p>
            <a:pPr lvl="0" algn="ctr"/>
            <a:r>
              <a:rPr lang="cs-CZ" b="1" dirty="0">
                <a:solidFill>
                  <a:srgbClr val="666633"/>
                </a:solidFill>
                <a:latin typeface="Arial" charset="0"/>
              </a:rPr>
              <a:t>+ 187 mld. CZK</a:t>
            </a:r>
            <a:endParaRPr lang="cs-CZ" dirty="0">
              <a:solidFill>
                <a:srgbClr val="666633"/>
              </a:solidFill>
            </a:endParaRPr>
          </a:p>
        </p:txBody>
      </p:sp>
      <p:sp>
        <p:nvSpPr>
          <p:cNvPr id="8" name="Šipka doprava 7"/>
          <p:cNvSpPr/>
          <p:nvPr/>
        </p:nvSpPr>
        <p:spPr>
          <a:xfrm rot="5400000">
            <a:off x="3867053" y="4103539"/>
            <a:ext cx="973370" cy="427572"/>
          </a:xfrm>
          <a:prstGeom prst="rightArrow">
            <a:avLst/>
          </a:prstGeom>
          <a:solidFill>
            <a:srgbClr val="666633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87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noProof="1">
                <a:solidFill>
                  <a:schemeClr val="bg1"/>
                </a:solidFill>
              </a:rPr>
              <a:t>Kolektivní investování v ČR</a:t>
            </a:r>
            <a:r>
              <a:rPr lang="cs-CZ" sz="3600" dirty="0">
                <a:solidFill>
                  <a:schemeClr val="bg1"/>
                </a:solidFill>
              </a:rPr>
              <a:t> </a:t>
            </a:r>
            <a:r>
              <a:rPr lang="cs-CZ" sz="3600" noProof="1">
                <a:solidFill>
                  <a:schemeClr val="bg1"/>
                </a:solidFill>
              </a:rPr>
              <a:t>2023</a:t>
            </a:r>
            <a:br>
              <a:rPr lang="cs-CZ" sz="3600" dirty="0">
                <a:solidFill>
                  <a:schemeClr val="bg1"/>
                </a:solidFill>
              </a:rPr>
            </a:br>
            <a:r>
              <a:rPr lang="cs-CZ" sz="3000" dirty="0">
                <a:solidFill>
                  <a:schemeClr val="bg1"/>
                </a:solidFill>
              </a:rPr>
              <a:t>Historický vývoj majetku</a:t>
            </a:r>
          </a:p>
        </p:txBody>
      </p:sp>
      <p:sp>
        <p:nvSpPr>
          <p:cNvPr id="3" name="Obdélník 2"/>
          <p:cNvSpPr/>
          <p:nvPr/>
        </p:nvSpPr>
        <p:spPr>
          <a:xfrm>
            <a:off x="303067" y="6093296"/>
            <a:ext cx="873342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9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 1. čtvrtletí 2014 došlo ke změně metodiky pro vykazování majetku v domácích podílových fondech, kdy dosud tato informace vycházela z objemu majetku spravovaného v domácích fondech, nově pak je vykazován objem investic do domácích fondů na území České republiky (správcovský pohled nahrazen pohledem distribučním). Do statistiky majetku v domácích fondech tak nejsou zahrnovány například investice do domácích fondů uskutečněné ze zahraničí.</a:t>
            </a:r>
          </a:p>
        </p:txBody>
      </p:sp>
      <p:pic>
        <p:nvPicPr>
          <p:cNvPr id="5" name="Obrázek 4"/>
          <p:cNvPicPr/>
          <p:nvPr/>
        </p:nvPicPr>
        <p:blipFill>
          <a:blip r:embed="rId2"/>
          <a:stretch>
            <a:fillRect/>
          </a:stretch>
        </p:blipFill>
        <p:spPr>
          <a:xfrm>
            <a:off x="1691680" y="2060848"/>
            <a:ext cx="5760680" cy="3847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457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cs-CZ" sz="3600" noProof="1">
                <a:solidFill>
                  <a:schemeClr val="bg1"/>
                </a:solidFill>
              </a:rPr>
            </a:br>
            <a:r>
              <a:rPr lang="cs-CZ" sz="3600" noProof="1">
                <a:solidFill>
                  <a:schemeClr val="bg1"/>
                </a:solidFill>
              </a:rPr>
              <a:t>Kolektivní investování v ČR</a:t>
            </a:r>
            <a:r>
              <a:rPr lang="cs-CZ" sz="3600" dirty="0">
                <a:solidFill>
                  <a:schemeClr val="bg1"/>
                </a:solidFill>
              </a:rPr>
              <a:t> </a:t>
            </a:r>
            <a:r>
              <a:rPr lang="cs-CZ" sz="3600" noProof="1">
                <a:solidFill>
                  <a:schemeClr val="bg1"/>
                </a:solidFill>
              </a:rPr>
              <a:t>2023</a:t>
            </a:r>
            <a:br>
              <a:rPr lang="cs-CZ" sz="3600" dirty="0">
                <a:solidFill>
                  <a:schemeClr val="bg1"/>
                </a:solidFill>
              </a:rPr>
            </a:br>
            <a:r>
              <a:rPr lang="cs-CZ" sz="3000" noProof="1">
                <a:solidFill>
                  <a:schemeClr val="bg1"/>
                </a:solidFill>
              </a:rPr>
              <a:t>Rozdělení fondů dle typu </a:t>
            </a:r>
            <a:r>
              <a:rPr lang="cs-CZ" sz="3000" dirty="0">
                <a:solidFill>
                  <a:schemeClr val="bg1"/>
                </a:solidFill>
              </a:rPr>
              <a:t>k 31.12.2023</a:t>
            </a:r>
            <a:br>
              <a:rPr lang="cs-CZ" sz="3000" dirty="0">
                <a:solidFill>
                  <a:schemeClr val="bg1"/>
                </a:solidFill>
              </a:rPr>
            </a:br>
            <a:r>
              <a:rPr lang="cs-CZ" sz="32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49280"/>
            <a:ext cx="1548680" cy="747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828" y="5949280"/>
            <a:ext cx="1548680" cy="74746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7573395"/>
              </p:ext>
            </p:extLst>
          </p:nvPr>
        </p:nvGraphicFramePr>
        <p:xfrm>
          <a:off x="1945481" y="2420888"/>
          <a:ext cx="5253038" cy="3405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2274" y="2242702"/>
            <a:ext cx="5450296" cy="376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952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72400" cy="1143000"/>
          </a:xfrm>
        </p:spPr>
        <p:txBody>
          <a:bodyPr/>
          <a:lstStyle/>
          <a:p>
            <a:r>
              <a:rPr lang="cs-CZ" sz="3600" dirty="0">
                <a:solidFill>
                  <a:schemeClr val="bg1"/>
                </a:solidFill>
              </a:rPr>
              <a:t>Fondy kvalifikovaných investorů </a:t>
            </a:r>
            <a:br>
              <a:rPr lang="cs-CZ" sz="3600" dirty="0">
                <a:solidFill>
                  <a:schemeClr val="bg1"/>
                </a:solidFill>
              </a:rPr>
            </a:br>
            <a:r>
              <a:rPr lang="cs-CZ" sz="3000" dirty="0">
                <a:solidFill>
                  <a:schemeClr val="bg1"/>
                </a:solidFill>
              </a:rPr>
              <a:t>Vývoj do roku 2023 </a:t>
            </a:r>
          </a:p>
        </p:txBody>
      </p:sp>
      <p:sp>
        <p:nvSpPr>
          <p:cNvPr id="5" name="Obdélník 4"/>
          <p:cNvSpPr/>
          <p:nvPr/>
        </p:nvSpPr>
        <p:spPr>
          <a:xfrm>
            <a:off x="2286000" y="797511"/>
            <a:ext cx="4572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sz="1050" dirty="0"/>
          </a:p>
        </p:txBody>
      </p:sp>
      <p:sp>
        <p:nvSpPr>
          <p:cNvPr id="6" name="Obdélník 5"/>
          <p:cNvSpPr/>
          <p:nvPr/>
        </p:nvSpPr>
        <p:spPr>
          <a:xfrm>
            <a:off x="1019174" y="3759787"/>
            <a:ext cx="812482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1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15166"/>
            <a:ext cx="4716016" cy="353408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2286000" y="2459504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sz="10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639" y="2060848"/>
            <a:ext cx="8708258" cy="4545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092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r>
              <a:rPr lang="cs-CZ" sz="3600" dirty="0">
                <a:solidFill>
                  <a:schemeClr val="bg1"/>
                </a:solidFill>
              </a:rPr>
              <a:t>Fondy kvalifikovaných investorů </a:t>
            </a:r>
            <a:br>
              <a:rPr lang="cs-CZ" sz="3600" dirty="0">
                <a:solidFill>
                  <a:schemeClr val="bg1"/>
                </a:solidFill>
              </a:rPr>
            </a:br>
            <a:r>
              <a:rPr lang="cs-CZ" sz="3000" dirty="0">
                <a:solidFill>
                  <a:schemeClr val="bg1"/>
                </a:solidFill>
              </a:rPr>
              <a:t>Počet fondů a objem majetku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863756"/>
            <a:ext cx="7772400" cy="4114800"/>
          </a:xfrm>
        </p:spPr>
        <p:txBody>
          <a:bodyPr/>
          <a:lstStyle/>
          <a:p>
            <a:pPr lvl="0" algn="ctr">
              <a:lnSpc>
                <a:spcPct val="90000"/>
              </a:lnSpc>
              <a:spcBef>
                <a:spcPct val="50000"/>
              </a:spcBef>
              <a:buNone/>
            </a:pPr>
            <a:r>
              <a:rPr lang="cs-CZ" sz="3200" b="1" dirty="0">
                <a:solidFill>
                  <a:srgbClr val="666633"/>
                </a:solidFill>
              </a:rPr>
              <a:t>CZK = </a:t>
            </a:r>
            <a:r>
              <a:rPr lang="cs-CZ" sz="3200" b="1" dirty="0">
                <a:solidFill>
                  <a:srgbClr val="666633"/>
                </a:solidFill>
                <a:ea typeface="Times New Roman" panose="02020603050405020304" pitchFamily="18" charset="0"/>
              </a:rPr>
              <a:t>450 836 598 790</a:t>
            </a:r>
            <a:endParaRPr lang="cs-CZ" sz="3200" b="1" dirty="0">
              <a:solidFill>
                <a:srgbClr val="666633"/>
              </a:solidFill>
            </a:endParaRPr>
          </a:p>
          <a:p>
            <a:pPr lvl="0" algn="ctr">
              <a:lnSpc>
                <a:spcPct val="90000"/>
              </a:lnSpc>
              <a:spcBef>
                <a:spcPct val="50000"/>
              </a:spcBef>
              <a:buNone/>
            </a:pPr>
            <a:r>
              <a:rPr lang="cs-CZ" sz="2400" i="1" noProof="1">
                <a:solidFill>
                  <a:srgbClr val="666633"/>
                </a:solidFill>
              </a:rPr>
              <a:t>…  </a:t>
            </a:r>
            <a:r>
              <a:rPr lang="cs-CZ" sz="2000" i="1" noProof="1">
                <a:solidFill>
                  <a:srgbClr val="666633"/>
                </a:solidFill>
              </a:rPr>
              <a:t>hodnota majetku k 31.12.2023</a:t>
            </a:r>
            <a:r>
              <a:rPr lang="cs-CZ" sz="2000" i="1" dirty="0">
                <a:solidFill>
                  <a:srgbClr val="666633"/>
                </a:solidFill>
              </a:rPr>
              <a:t> (obhospodařovaných nebo administrovaných) fondů kvalifikovaných investorů v České republice</a:t>
            </a:r>
            <a:endParaRPr lang="cs-CZ" sz="2000" i="1" noProof="1">
              <a:solidFill>
                <a:srgbClr val="666633"/>
              </a:solidFill>
            </a:endParaRPr>
          </a:p>
          <a:p>
            <a:pPr marL="0" lvl="0" indent="0">
              <a:lnSpc>
                <a:spcPct val="90000"/>
              </a:lnSpc>
              <a:buNone/>
            </a:pPr>
            <a:r>
              <a:rPr lang="cs-CZ" sz="2000" i="1" dirty="0">
                <a:solidFill>
                  <a:srgbClr val="666633"/>
                </a:solidFill>
              </a:rPr>
              <a:t>Objem majetku ve fondech kvalifikovaných investorů, které nejsou zahrnuty ve statistice fondů kolektivního investování ke dni 31.12.2023 činil 451 mld. Kč (</a:t>
            </a:r>
            <a:r>
              <a:rPr lang="pl-PL" sz="2000" i="1" dirty="0">
                <a:solidFill>
                  <a:srgbClr val="666633"/>
                </a:solidFill>
              </a:rPr>
              <a:t>z 351 mld Kč k 31.12.2022 na 451 mld Kč k 31.12.2023, tzn. + 99 mld Kč to je o 28% ). 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pl-PL" sz="2000" i="1" dirty="0">
                <a:solidFill>
                  <a:srgbClr val="666633"/>
                </a:solidFill>
              </a:rPr>
              <a:t>Za posledních deset let od roku 2012 narostl majetek ve fondech kvalifikovaných investorů </a:t>
            </a:r>
            <a:r>
              <a:rPr lang="cs-CZ" sz="2000" i="1" dirty="0">
                <a:solidFill>
                  <a:srgbClr val="666633"/>
                </a:solidFill>
              </a:rPr>
              <a:t>více než 7x.</a:t>
            </a:r>
          </a:p>
          <a:p>
            <a:pPr lvl="0" algn="ctr">
              <a:lnSpc>
                <a:spcPct val="90000"/>
              </a:lnSpc>
              <a:buNone/>
            </a:pPr>
            <a:r>
              <a:rPr lang="cs-CZ" sz="2400" b="1" dirty="0">
                <a:solidFill>
                  <a:srgbClr val="666633"/>
                </a:solidFill>
              </a:rPr>
              <a:t>Počet fondů kvalifikovaných investorů v České republice v roce 2023 = 437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b="1" dirty="0">
              <a:solidFill>
                <a:srgbClr val="990033"/>
              </a:solidFill>
            </a:endParaRP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33680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Vlastní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14971</TotalTime>
  <Words>736</Words>
  <Application>Microsoft Office PowerPoint</Application>
  <PresentationFormat>Prezentácia na obrazovke (4:3)</PresentationFormat>
  <Paragraphs>121</Paragraphs>
  <Slides>15</Slides>
  <Notes>8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Wingdings</vt:lpstr>
      <vt:lpstr>Motiv1</vt:lpstr>
      <vt:lpstr>Prezentácia programu PowerPoint</vt:lpstr>
      <vt:lpstr> Asset Management v ČR 2023 Celkový objem k 31.12.2023 </vt:lpstr>
      <vt:lpstr>Asset Management v ČR 2023  Objem obhospodařovaného majetku</vt:lpstr>
      <vt:lpstr>Asset Management v ČR 2023 Struktura aktiv ve správě k 31.12.2023 v % </vt:lpstr>
      <vt:lpstr>Kolektivní investování v ČR 2023 Domácí a zahraniční fondy nabízené v ČR</vt:lpstr>
      <vt:lpstr>Kolektivní investování v ČR 2023 Historický vývoj majetku</vt:lpstr>
      <vt:lpstr> Kolektivní investování v ČR 2023 Rozdělení fondů dle typu k 31.12.2023  </vt:lpstr>
      <vt:lpstr>Fondy kvalifikovaných investorů  Vývoj do roku 2023 </vt:lpstr>
      <vt:lpstr>Fondy kvalifikovaných investorů  Počet fondů a objem majetku</vt:lpstr>
      <vt:lpstr> Trendy roku 2023 Retailové investiční produkty v ČR </vt:lpstr>
      <vt:lpstr> Trendy roku 2023 Vývoj struktury úspor domácností v ČR </vt:lpstr>
      <vt:lpstr>Trendy roku 2023 Inflace a úrokové sazby</vt:lpstr>
      <vt:lpstr>Trendy roku 2023  Investiční fondy</vt:lpstr>
      <vt:lpstr>Trendy pro rok 2024 Investiční témata</vt:lpstr>
      <vt:lpstr>Diskuse</vt:lpstr>
    </vt:vector>
  </TitlesOfParts>
  <Company>SIS, a. 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pzaplet</dc:creator>
  <cp:lastModifiedBy>Roman Vlček</cp:lastModifiedBy>
  <cp:revision>786</cp:revision>
  <cp:lastPrinted>2023-02-06T11:50:43Z</cp:lastPrinted>
  <dcterms:created xsi:type="dcterms:W3CDTF">2002-01-28T07:46:14Z</dcterms:created>
  <dcterms:modified xsi:type="dcterms:W3CDTF">2024-05-16T14:05:56Z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3a104e-2916-42dc-a2f6-6210338509ed_Enabled">
    <vt:lpwstr>True</vt:lpwstr>
  </property>
  <property fmtid="{D5CDD505-2E9C-101B-9397-08002B2CF9AE}" pid="3" name="MSIP_Label_2b3a104e-2916-42dc-a2f6-6210338509ed_SiteId">
    <vt:lpwstr>e70aafb3-2e89-46a5-ba50-66803e8a4411</vt:lpwstr>
  </property>
  <property fmtid="{D5CDD505-2E9C-101B-9397-08002B2CF9AE}" pid="4" name="MSIP_Label_2b3a104e-2916-42dc-a2f6-6210338509ed_Owner">
    <vt:lpwstr>cis62051@csin.cz</vt:lpwstr>
  </property>
  <property fmtid="{D5CDD505-2E9C-101B-9397-08002B2CF9AE}" pid="5" name="MSIP_Label_2b3a104e-2916-42dc-a2f6-6210338509ed_SetDate">
    <vt:lpwstr>2021-02-20T17:38:04.0039285Z</vt:lpwstr>
  </property>
  <property fmtid="{D5CDD505-2E9C-101B-9397-08002B2CF9AE}" pid="6" name="MSIP_Label_2b3a104e-2916-42dc-a2f6-6210338509ed_Name">
    <vt:lpwstr>CS Internal</vt:lpwstr>
  </property>
  <property fmtid="{D5CDD505-2E9C-101B-9397-08002B2CF9AE}" pid="7" name="MSIP_Label_2b3a104e-2916-42dc-a2f6-6210338509ed_Application">
    <vt:lpwstr>Microsoft Azure Information Protection</vt:lpwstr>
  </property>
  <property fmtid="{D5CDD505-2E9C-101B-9397-08002B2CF9AE}" pid="8" name="MSIP_Label_2b3a104e-2916-42dc-a2f6-6210338509ed_ActionId">
    <vt:lpwstr>45afc935-f4dc-447f-9cb2-82443a6e1725</vt:lpwstr>
  </property>
  <property fmtid="{D5CDD505-2E9C-101B-9397-08002B2CF9AE}" pid="9" name="MSIP_Label_2b3a104e-2916-42dc-a2f6-6210338509ed_Extended_MSFT_Method">
    <vt:lpwstr>Automatic</vt:lpwstr>
  </property>
  <property fmtid="{D5CDD505-2E9C-101B-9397-08002B2CF9AE}" pid="10" name="MSIP_Label_38939b85-7e40-4a1d-91e1-0e84c3b219d7_Enabled">
    <vt:lpwstr>true</vt:lpwstr>
  </property>
  <property fmtid="{D5CDD505-2E9C-101B-9397-08002B2CF9AE}" pid="11" name="MSIP_Label_38939b85-7e40-4a1d-91e1-0e84c3b219d7_SetDate">
    <vt:lpwstr>2024-02-22T09:20:06Z</vt:lpwstr>
  </property>
  <property fmtid="{D5CDD505-2E9C-101B-9397-08002B2CF9AE}" pid="12" name="MSIP_Label_38939b85-7e40-4a1d-91e1-0e84c3b219d7_Method">
    <vt:lpwstr>Standard</vt:lpwstr>
  </property>
  <property fmtid="{D5CDD505-2E9C-101B-9397-08002B2CF9AE}" pid="13" name="MSIP_Label_38939b85-7e40-4a1d-91e1-0e84c3b219d7_Name">
    <vt:lpwstr>38939b85-7e40-4a1d-91e1-0e84c3b219d7</vt:lpwstr>
  </property>
  <property fmtid="{D5CDD505-2E9C-101B-9397-08002B2CF9AE}" pid="14" name="MSIP_Label_38939b85-7e40-4a1d-91e1-0e84c3b219d7_SiteId">
    <vt:lpwstr>3ad0376a-54d3-49a6-9e20-52de0a92fc89</vt:lpwstr>
  </property>
  <property fmtid="{D5CDD505-2E9C-101B-9397-08002B2CF9AE}" pid="15" name="MSIP_Label_38939b85-7e40-4a1d-91e1-0e84c3b219d7_ActionId">
    <vt:lpwstr>91d42176-6e8e-4e97-84d2-d885735bd826</vt:lpwstr>
  </property>
  <property fmtid="{D5CDD505-2E9C-101B-9397-08002B2CF9AE}" pid="16" name="MSIP_Label_38939b85-7e40-4a1d-91e1-0e84c3b219d7_ContentBits">
    <vt:lpwstr>0</vt:lpwstr>
  </property>
</Properties>
</file>