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2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3.xml" ContentType="application/vnd.openxmlformats-officedocument.themeOverr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4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5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Ex1.xml" ContentType="application/vnd.ms-office.chartex+xml"/>
  <Override PartName="/ppt/charts/style17.xml" ContentType="application/vnd.ms-office.chartstyle+xml"/>
  <Override PartName="/ppt/charts/colors17.xml" ContentType="application/vnd.ms-office.chartcolorstyle+xml"/>
  <Override PartName="/ppt/charts/chartEx2.xml" ContentType="application/vnd.ms-office.chartex+xml"/>
  <Override PartName="/ppt/charts/style18.xml" ContentType="application/vnd.ms-office.chartstyle+xml"/>
  <Override PartName="/ppt/charts/colors18.xml" ContentType="application/vnd.ms-office.chartcolorstyle+xml"/>
  <Override PartName="/ppt/charts/chart17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0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1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drawings/drawing1.xml" ContentType="application/vnd.openxmlformats-officedocument.drawingml.chartshapes+xml"/>
  <Override PartName="/ppt/charts/chart22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drawings/drawing2.xml" ContentType="application/vnd.openxmlformats-officedocument.drawingml.chartshapes+xml"/>
  <Override PartName="/ppt/charts/chart23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4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5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drawings/drawing3.xml" ContentType="application/vnd.openxmlformats-officedocument.drawingml.chartshapes+xml"/>
  <Override PartName="/ppt/charts/chart26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63" r:id="rId6"/>
    <p:sldId id="262" r:id="rId7"/>
    <p:sldId id="291" r:id="rId8"/>
    <p:sldId id="282" r:id="rId9"/>
    <p:sldId id="283" r:id="rId10"/>
    <p:sldId id="264" r:id="rId11"/>
    <p:sldId id="287" r:id="rId12"/>
    <p:sldId id="286" r:id="rId13"/>
  </p:sldIdLst>
  <p:sldSz cx="12192000" cy="6858000"/>
  <p:notesSz cx="6761163" cy="99425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edro" initials="MK" lastIdx="2" clrIdx="0">
    <p:extLst>
      <p:ext uri="{19B8F6BF-5375-455C-9EA6-DF929625EA0E}">
        <p15:presenceInfo xmlns:p15="http://schemas.microsoft.com/office/powerpoint/2012/main" userId="S-1-5-21-1229272821-602162358-725345543-2424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4A72BB-4FBD-41DE-A7B4-DE0992C56AE4}" v="65" dt="2024-11-05T15:12:47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98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an Vlček" userId="aa646986-efcc-4950-9596-4287372ccecf" providerId="ADAL" clId="{F04A72BB-4FBD-41DE-A7B4-DE0992C56AE4}"/>
    <pc:docChg chg="undo custSel addSld delSld modSld sldOrd">
      <pc:chgData name="Roman Vlček" userId="aa646986-efcc-4950-9596-4287372ccecf" providerId="ADAL" clId="{F04A72BB-4FBD-41DE-A7B4-DE0992C56AE4}" dt="2024-11-05T15:13:35.279" v="911"/>
      <pc:docMkLst>
        <pc:docMk/>
      </pc:docMkLst>
      <pc:sldChg chg="modSp mod">
        <pc:chgData name="Roman Vlček" userId="aa646986-efcc-4950-9596-4287372ccecf" providerId="ADAL" clId="{F04A72BB-4FBD-41DE-A7B4-DE0992C56AE4}" dt="2024-10-26T10:57:31.826" v="1" actId="20577"/>
        <pc:sldMkLst>
          <pc:docMk/>
          <pc:sldMk cId="18023881" sldId="256"/>
        </pc:sldMkLst>
        <pc:spChg chg="mod">
          <ac:chgData name="Roman Vlček" userId="aa646986-efcc-4950-9596-4287372ccecf" providerId="ADAL" clId="{F04A72BB-4FBD-41DE-A7B4-DE0992C56AE4}" dt="2024-10-26T10:57:31.826" v="1" actId="20577"/>
          <ac:spMkLst>
            <pc:docMk/>
            <pc:sldMk cId="18023881" sldId="256"/>
            <ac:spMk id="3" creationId="{00000000-0000-0000-0000-000000000000}"/>
          </ac:spMkLst>
        </pc:spChg>
      </pc:sldChg>
      <pc:sldChg chg="addSp delSp modSp mod">
        <pc:chgData name="Roman Vlček" userId="aa646986-efcc-4950-9596-4287372ccecf" providerId="ADAL" clId="{F04A72BB-4FBD-41DE-A7B4-DE0992C56AE4}" dt="2024-10-30T16:13:47.966" v="89" actId="20577"/>
        <pc:sldMkLst>
          <pc:docMk/>
          <pc:sldMk cId="3058593486" sldId="257"/>
        </pc:sldMkLst>
        <pc:spChg chg="mod">
          <ac:chgData name="Roman Vlček" userId="aa646986-efcc-4950-9596-4287372ccecf" providerId="ADAL" clId="{F04A72BB-4FBD-41DE-A7B4-DE0992C56AE4}" dt="2024-10-30T16:13:47.966" v="89" actId="20577"/>
          <ac:spMkLst>
            <pc:docMk/>
            <pc:sldMk cId="3058593486" sldId="257"/>
            <ac:spMk id="2" creationId="{00000000-0000-0000-0000-000000000000}"/>
          </ac:spMkLst>
        </pc:spChg>
        <pc:spChg chg="mod">
          <ac:chgData name="Roman Vlček" userId="aa646986-efcc-4950-9596-4287372ccecf" providerId="ADAL" clId="{F04A72BB-4FBD-41DE-A7B4-DE0992C56AE4}" dt="2024-10-26T10:58:05.236" v="3" actId="20577"/>
          <ac:spMkLst>
            <pc:docMk/>
            <pc:sldMk cId="3058593486" sldId="257"/>
            <ac:spMk id="4" creationId="{0FAA94A8-68F2-4B08-8F48-9EC41FA06F75}"/>
          </ac:spMkLst>
        </pc:spChg>
        <pc:graphicFrameChg chg="del">
          <ac:chgData name="Roman Vlček" userId="aa646986-efcc-4950-9596-4287372ccecf" providerId="ADAL" clId="{F04A72BB-4FBD-41DE-A7B4-DE0992C56AE4}" dt="2024-10-30T15:43:39.865" v="6" actId="478"/>
          <ac:graphicFrameMkLst>
            <pc:docMk/>
            <pc:sldMk cId="3058593486" sldId="257"/>
            <ac:graphicFrameMk id="3" creationId="{2066DEBD-E7DE-4D9D-AAE3-1CD61F8F1B8C}"/>
          </ac:graphicFrameMkLst>
        </pc:graphicFrameChg>
        <pc:graphicFrameChg chg="del">
          <ac:chgData name="Roman Vlček" userId="aa646986-efcc-4950-9596-4287372ccecf" providerId="ADAL" clId="{F04A72BB-4FBD-41DE-A7B4-DE0992C56AE4}" dt="2024-10-30T15:51:00.730" v="14" actId="478"/>
          <ac:graphicFrameMkLst>
            <pc:docMk/>
            <pc:sldMk cId="3058593486" sldId="257"/>
            <ac:graphicFrameMk id="6" creationId="{547354C1-74FF-854C-F38C-6D2271999CEA}"/>
          </ac:graphicFrameMkLst>
        </pc:graphicFrameChg>
        <pc:graphicFrameChg chg="del">
          <ac:chgData name="Roman Vlček" userId="aa646986-efcc-4950-9596-4287372ccecf" providerId="ADAL" clId="{F04A72BB-4FBD-41DE-A7B4-DE0992C56AE4}" dt="2024-10-30T15:51:55.700" v="19" actId="478"/>
          <ac:graphicFrameMkLst>
            <pc:docMk/>
            <pc:sldMk cId="3058593486" sldId="257"/>
            <ac:graphicFrameMk id="7" creationId="{FE21D47B-76E5-9F36-B424-D75B536ADEA3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5:44:56.722" v="13" actId="1076"/>
          <ac:graphicFrameMkLst>
            <pc:docMk/>
            <pc:sldMk cId="3058593486" sldId="257"/>
            <ac:graphicFrameMk id="8" creationId="{2066DEBD-E7DE-4D9D-AAE3-1CD61F8F1B8C}"/>
          </ac:graphicFrameMkLst>
        </pc:graphicFrameChg>
        <pc:graphicFrameChg chg="add mod modGraphic">
          <ac:chgData name="Roman Vlček" userId="aa646986-efcc-4950-9596-4287372ccecf" providerId="ADAL" clId="{F04A72BB-4FBD-41DE-A7B4-DE0992C56AE4}" dt="2024-10-30T15:51:41.372" v="18" actId="14100"/>
          <ac:graphicFrameMkLst>
            <pc:docMk/>
            <pc:sldMk cId="3058593486" sldId="257"/>
            <ac:graphicFrameMk id="9" creationId="{CFD2C0E6-1B01-FCB4-3F68-5299413F9740}"/>
          </ac:graphicFrameMkLst>
        </pc:graphicFrameChg>
        <pc:graphicFrameChg chg="add mod modGraphic">
          <ac:chgData name="Roman Vlček" userId="aa646986-efcc-4950-9596-4287372ccecf" providerId="ADAL" clId="{F04A72BB-4FBD-41DE-A7B4-DE0992C56AE4}" dt="2024-10-30T15:54:02.062" v="39" actId="14"/>
          <ac:graphicFrameMkLst>
            <pc:docMk/>
            <pc:sldMk cId="3058593486" sldId="257"/>
            <ac:graphicFrameMk id="10" creationId="{0865BA05-130E-DA5F-6781-41BD853DAEFD}"/>
          </ac:graphicFrameMkLst>
        </pc:graphicFrameChg>
      </pc:sldChg>
      <pc:sldChg chg="addSp delSp modSp mod">
        <pc:chgData name="Roman Vlček" userId="aa646986-efcc-4950-9596-4287372ccecf" providerId="ADAL" clId="{F04A72BB-4FBD-41DE-A7B4-DE0992C56AE4}" dt="2024-10-30T16:14:56.934" v="93" actId="14100"/>
        <pc:sldMkLst>
          <pc:docMk/>
          <pc:sldMk cId="2753496272" sldId="258"/>
        </pc:sldMkLst>
        <pc:spChg chg="mod">
          <ac:chgData name="Roman Vlček" userId="aa646986-efcc-4950-9596-4287372ccecf" providerId="ADAL" clId="{F04A72BB-4FBD-41DE-A7B4-DE0992C56AE4}" dt="2024-10-30T16:10:49.992" v="76" actId="20577"/>
          <ac:spMkLst>
            <pc:docMk/>
            <pc:sldMk cId="2753496272" sldId="258"/>
            <ac:spMk id="11" creationId="{42951341-46C0-416A-BA24-489AEC58EE62}"/>
          </ac:spMkLst>
        </pc:spChg>
        <pc:spChg chg="del">
          <ac:chgData name="Roman Vlček" userId="aa646986-efcc-4950-9596-4287372ccecf" providerId="ADAL" clId="{F04A72BB-4FBD-41DE-A7B4-DE0992C56AE4}" dt="2024-10-30T15:59:32.521" v="48" actId="478"/>
          <ac:spMkLst>
            <pc:docMk/>
            <pc:sldMk cId="2753496272" sldId="258"/>
            <ac:spMk id="12" creationId="{782BA353-CB6C-4598-BFF4-8505B420AD88}"/>
          </ac:spMkLst>
        </pc:spChg>
        <pc:grpChg chg="add mod">
          <ac:chgData name="Roman Vlček" userId="aa646986-efcc-4950-9596-4287372ccecf" providerId="ADAL" clId="{F04A72BB-4FBD-41DE-A7B4-DE0992C56AE4}" dt="2024-10-30T16:14:56.934" v="93" actId="14100"/>
          <ac:grpSpMkLst>
            <pc:docMk/>
            <pc:sldMk cId="2753496272" sldId="258"/>
            <ac:grpSpMk id="14" creationId="{FCBFCB1A-BBA1-3A53-A55B-E65E04C535D8}"/>
          </ac:grpSpMkLst>
        </pc:grpChg>
        <pc:graphicFrameChg chg="add del mod">
          <ac:chgData name="Roman Vlček" userId="aa646986-efcc-4950-9596-4287372ccecf" providerId="ADAL" clId="{F04A72BB-4FBD-41DE-A7B4-DE0992C56AE4}" dt="2024-10-30T15:56:59.790" v="45" actId="478"/>
          <ac:graphicFrameMkLst>
            <pc:docMk/>
            <pc:sldMk cId="2753496272" sldId="258"/>
            <ac:graphicFrameMk id="3" creationId="{21B4CB42-763E-AAB2-7242-391C8CB2970E}"/>
          </ac:graphicFrameMkLst>
        </pc:graphicFrameChg>
        <pc:graphicFrameChg chg="del">
          <ac:chgData name="Roman Vlček" userId="aa646986-efcc-4950-9596-4287372ccecf" providerId="ADAL" clId="{F04A72BB-4FBD-41DE-A7B4-DE0992C56AE4}" dt="2024-10-30T15:55:35.810" v="40" actId="478"/>
          <ac:graphicFrameMkLst>
            <pc:docMk/>
            <pc:sldMk cId="2753496272" sldId="258"/>
            <ac:graphicFrameMk id="5" creationId="{21B4CB42-763E-AAB2-7242-391C8CB2970E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4:49.290" v="92" actId="164"/>
          <ac:graphicFrameMkLst>
            <pc:docMk/>
            <pc:sldMk cId="2753496272" sldId="258"/>
            <ac:graphicFrameMk id="6" creationId="{21B4CB42-763E-AAB2-7242-391C8CB2970E}"/>
          </ac:graphicFrameMkLst>
        </pc:graphicFrameChg>
        <pc:graphicFrameChg chg="del">
          <ac:chgData name="Roman Vlček" userId="aa646986-efcc-4950-9596-4287372ccecf" providerId="ADAL" clId="{F04A72BB-4FBD-41DE-A7B4-DE0992C56AE4}" dt="2024-10-30T15:55:43.702" v="41" actId="478"/>
          <ac:graphicFrameMkLst>
            <pc:docMk/>
            <pc:sldMk cId="2753496272" sldId="258"/>
            <ac:graphicFrameMk id="7" creationId="{D306E8C0-E8E2-AF64-B7B3-83D857666225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4:49.290" v="92" actId="164"/>
          <ac:graphicFrameMkLst>
            <pc:docMk/>
            <pc:sldMk cId="2753496272" sldId="258"/>
            <ac:graphicFrameMk id="8" creationId="{D602B233-85FF-4352-B1E0-AC78CCEA06CB}"/>
          </ac:graphicFrameMkLst>
        </pc:graphicFrameChg>
        <pc:graphicFrameChg chg="del">
          <ac:chgData name="Roman Vlček" userId="aa646986-efcc-4950-9596-4287372ccecf" providerId="ADAL" clId="{F04A72BB-4FBD-41DE-A7B4-DE0992C56AE4}" dt="2024-10-30T16:00:26.317" v="54" actId="478"/>
          <ac:graphicFrameMkLst>
            <pc:docMk/>
            <pc:sldMk cId="2753496272" sldId="258"/>
            <ac:graphicFrameMk id="9" creationId="{C916E025-5096-76D8-609D-285A9652B58A}"/>
          </ac:graphicFrameMkLst>
        </pc:graphicFrameChg>
        <pc:graphicFrameChg chg="add mod modGraphic">
          <ac:chgData name="Roman Vlček" userId="aa646986-efcc-4950-9596-4287372ccecf" providerId="ADAL" clId="{F04A72BB-4FBD-41DE-A7B4-DE0992C56AE4}" dt="2024-10-30T16:04:43.593" v="68" actId="255"/>
          <ac:graphicFrameMkLst>
            <pc:docMk/>
            <pc:sldMk cId="2753496272" sldId="258"/>
            <ac:graphicFrameMk id="10" creationId="{F3624589-EC5A-E173-04A5-955345C16A41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4:49.290" v="92" actId="164"/>
          <ac:graphicFrameMkLst>
            <pc:docMk/>
            <pc:sldMk cId="2753496272" sldId="258"/>
            <ac:graphicFrameMk id="13" creationId="{D602B233-85FF-4352-B1E0-AC78CCEA06CB}"/>
          </ac:graphicFrameMkLst>
        </pc:graphicFrameChg>
      </pc:sldChg>
      <pc:sldChg chg="addSp delSp modSp mod">
        <pc:chgData name="Roman Vlček" userId="aa646986-efcc-4950-9596-4287372ccecf" providerId="ADAL" clId="{F04A72BB-4FBD-41DE-A7B4-DE0992C56AE4}" dt="2024-10-30T16:12:32.174" v="83" actId="1076"/>
        <pc:sldMkLst>
          <pc:docMk/>
          <pc:sldMk cId="3570193194" sldId="261"/>
        </pc:sldMkLst>
        <pc:spChg chg="mod">
          <ac:chgData name="Roman Vlček" userId="aa646986-efcc-4950-9596-4287372ccecf" providerId="ADAL" clId="{F04A72BB-4FBD-41DE-A7B4-DE0992C56AE4}" dt="2024-10-30T16:11:33.352" v="78" actId="20577"/>
          <ac:spMkLst>
            <pc:docMk/>
            <pc:sldMk cId="3570193194" sldId="261"/>
            <ac:spMk id="9" creationId="{5C4E0693-0B69-4459-AD6C-808F32ED1B84}"/>
          </ac:spMkLst>
        </pc:spChg>
        <pc:grpChg chg="add mod">
          <ac:chgData name="Roman Vlček" userId="aa646986-efcc-4950-9596-4287372ccecf" providerId="ADAL" clId="{F04A72BB-4FBD-41DE-A7B4-DE0992C56AE4}" dt="2024-10-30T16:12:32.174" v="83" actId="1076"/>
          <ac:grpSpMkLst>
            <pc:docMk/>
            <pc:sldMk cId="3570193194" sldId="261"/>
            <ac:grpSpMk id="8" creationId="{7743B954-8DC2-3AD1-8292-B42835B60E63}"/>
          </ac:grpSpMkLst>
        </pc:grpChg>
        <pc:graphicFrameChg chg="add mod">
          <ac:chgData name="Roman Vlček" userId="aa646986-efcc-4950-9596-4287372ccecf" providerId="ADAL" clId="{F04A72BB-4FBD-41DE-A7B4-DE0992C56AE4}" dt="2024-10-30T16:12:22.245" v="81" actId="164"/>
          <ac:graphicFrameMkLst>
            <pc:docMk/>
            <pc:sldMk cId="3570193194" sldId="261"/>
            <ac:graphicFrameMk id="3" creationId="{74681555-D206-56EF-B7C3-F00B0BE0EDD0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2:22.245" v="81" actId="164"/>
          <ac:graphicFrameMkLst>
            <pc:docMk/>
            <pc:sldMk cId="3570193194" sldId="261"/>
            <ac:graphicFrameMk id="5" creationId="{FE823BBC-8084-0F7C-F498-069607D898A7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2:22.245" v="81" actId="164"/>
          <ac:graphicFrameMkLst>
            <pc:docMk/>
            <pc:sldMk cId="3570193194" sldId="261"/>
            <ac:graphicFrameMk id="6" creationId="{54AC9CA1-F1E3-9087-66A0-E2BBEFF6DF35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2:22.245" v="81" actId="164"/>
          <ac:graphicFrameMkLst>
            <pc:docMk/>
            <pc:sldMk cId="3570193194" sldId="261"/>
            <ac:graphicFrameMk id="7" creationId="{C8C4A92C-0BF9-6DA1-8824-D72899B5A9F4}"/>
          </ac:graphicFrameMkLst>
        </pc:graphicFrameChg>
        <pc:picChg chg="del">
          <ac:chgData name="Roman Vlček" userId="aa646986-efcc-4950-9596-4287372ccecf" providerId="ADAL" clId="{F04A72BB-4FBD-41DE-A7B4-DE0992C56AE4}" dt="2024-10-30T16:11:38.308" v="79" actId="478"/>
          <ac:picMkLst>
            <pc:docMk/>
            <pc:sldMk cId="3570193194" sldId="261"/>
            <ac:picMk id="10" creationId="{DF571A87-DF00-61D3-8C0D-3CEDCAB212C6}"/>
          </ac:picMkLst>
        </pc:picChg>
      </pc:sldChg>
      <pc:sldChg chg="addSp delSp modSp mod">
        <pc:chgData name="Roman Vlček" userId="aa646986-efcc-4950-9596-4287372ccecf" providerId="ADAL" clId="{F04A72BB-4FBD-41DE-A7B4-DE0992C56AE4}" dt="2024-11-02T10:06:38.159" v="853" actId="1076"/>
        <pc:sldMkLst>
          <pc:docMk/>
          <pc:sldMk cId="2855066853" sldId="262"/>
        </pc:sldMkLst>
        <pc:spChg chg="mod">
          <ac:chgData name="Roman Vlček" userId="aa646986-efcc-4950-9596-4287372ccecf" providerId="ADAL" clId="{F04A72BB-4FBD-41DE-A7B4-DE0992C56AE4}" dt="2024-10-30T16:34:56.211" v="228" actId="20577"/>
          <ac:spMkLst>
            <pc:docMk/>
            <pc:sldMk cId="2855066853" sldId="262"/>
            <ac:spMk id="2" creationId="{A475A004-01CA-4C18-A767-AF481E61C0F2}"/>
          </ac:spMkLst>
        </pc:spChg>
        <pc:spChg chg="mod">
          <ac:chgData name="Roman Vlček" userId="aa646986-efcc-4950-9596-4287372ccecf" providerId="ADAL" clId="{F04A72BB-4FBD-41DE-A7B4-DE0992C56AE4}" dt="2024-11-02T10:06:38.159" v="853" actId="1076"/>
          <ac:spMkLst>
            <pc:docMk/>
            <pc:sldMk cId="2855066853" sldId="262"/>
            <ac:spMk id="5" creationId="{14E7A9CD-80CD-4ECB-8AC7-C32F35DFD534}"/>
          </ac:spMkLst>
        </pc:spChg>
        <pc:spChg chg="mod">
          <ac:chgData name="Roman Vlček" userId="aa646986-efcc-4950-9596-4287372ccecf" providerId="ADAL" clId="{F04A72BB-4FBD-41DE-A7B4-DE0992C56AE4}" dt="2024-10-30T16:21:47.617" v="198" actId="20577"/>
          <ac:spMkLst>
            <pc:docMk/>
            <pc:sldMk cId="2855066853" sldId="262"/>
            <ac:spMk id="10" creationId="{329C1993-4639-4963-876E-42B9DD76FA9D}"/>
          </ac:spMkLst>
        </pc:spChg>
        <pc:graphicFrameChg chg="del">
          <ac:chgData name="Roman Vlček" userId="aa646986-efcc-4950-9596-4287372ccecf" providerId="ADAL" clId="{F04A72BB-4FBD-41DE-A7B4-DE0992C56AE4}" dt="2024-10-30T16:33:46.089" v="201" actId="478"/>
          <ac:graphicFrameMkLst>
            <pc:docMk/>
            <pc:sldMk cId="2855066853" sldId="262"/>
            <ac:graphicFrameMk id="3" creationId="{FE296770-6E76-7D06-BB63-0CFA8C734D55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35:27.144" v="234"/>
          <ac:graphicFrameMkLst>
            <pc:docMk/>
            <pc:sldMk cId="2855066853" sldId="262"/>
            <ac:graphicFrameMk id="6" creationId="{FE296770-6E76-7D06-BB63-0CFA8C734D55}"/>
          </ac:graphicFrameMkLst>
        </pc:graphicFrameChg>
        <pc:graphicFrameChg chg="del">
          <ac:chgData name="Roman Vlček" userId="aa646986-efcc-4950-9596-4287372ccecf" providerId="ADAL" clId="{F04A72BB-4FBD-41DE-A7B4-DE0992C56AE4}" dt="2024-10-30T16:22:27.321" v="200" actId="478"/>
          <ac:graphicFrameMkLst>
            <pc:docMk/>
            <pc:sldMk cId="2855066853" sldId="262"/>
            <ac:graphicFrameMk id="12" creationId="{828A9A67-9A66-0EEB-5537-2C93769FE826}"/>
          </ac:graphicFrameMkLst>
        </pc:graphicFrameChg>
        <pc:picChg chg="del">
          <ac:chgData name="Roman Vlček" userId="aa646986-efcc-4950-9596-4287372ccecf" providerId="ADAL" clId="{F04A72BB-4FBD-41DE-A7B4-DE0992C56AE4}" dt="2024-10-30T16:22:15.346" v="199" actId="478"/>
          <ac:picMkLst>
            <pc:docMk/>
            <pc:sldMk cId="2855066853" sldId="262"/>
            <ac:picMk id="13" creationId="{9ED12D2F-335B-9ABC-02FF-3E2BC8A95876}"/>
          </ac:picMkLst>
        </pc:picChg>
      </pc:sldChg>
      <pc:sldChg chg="addSp delSp modSp mod">
        <pc:chgData name="Roman Vlček" userId="aa646986-efcc-4950-9596-4287372ccecf" providerId="ADAL" clId="{F04A72BB-4FBD-41DE-A7B4-DE0992C56AE4}" dt="2024-11-02T10:06:28.812" v="852" actId="1076"/>
        <pc:sldMkLst>
          <pc:docMk/>
          <pc:sldMk cId="3564214227" sldId="263"/>
        </pc:sldMkLst>
        <pc:spChg chg="mod">
          <ac:chgData name="Roman Vlček" userId="aa646986-efcc-4950-9596-4287372ccecf" providerId="ADAL" clId="{F04A72BB-4FBD-41DE-A7B4-DE0992C56AE4}" dt="2024-10-30T16:13:38.821" v="87" actId="20577"/>
          <ac:spMkLst>
            <pc:docMk/>
            <pc:sldMk cId="3564214227" sldId="263"/>
            <ac:spMk id="2" creationId="{00000000-0000-0000-0000-000000000000}"/>
          </ac:spMkLst>
        </pc:spChg>
        <pc:spChg chg="mod">
          <ac:chgData name="Roman Vlček" userId="aa646986-efcc-4950-9596-4287372ccecf" providerId="ADAL" clId="{F04A72BB-4FBD-41DE-A7B4-DE0992C56AE4}" dt="2024-11-02T10:06:28.812" v="852" actId="1076"/>
          <ac:spMkLst>
            <pc:docMk/>
            <pc:sldMk cId="3564214227" sldId="263"/>
            <ac:spMk id="6" creationId="{4AEF11A3-3726-4324-8853-84A50FFC1995}"/>
          </ac:spMkLst>
        </pc:spChg>
        <pc:spChg chg="mod">
          <ac:chgData name="Roman Vlček" userId="aa646986-efcc-4950-9596-4287372ccecf" providerId="ADAL" clId="{F04A72BB-4FBD-41DE-A7B4-DE0992C56AE4}" dt="2024-10-30T16:21:19.834" v="194" actId="20577"/>
          <ac:spMkLst>
            <pc:docMk/>
            <pc:sldMk cId="3564214227" sldId="263"/>
            <ac:spMk id="10" creationId="{26A7647E-CEB9-4C55-BFBB-505F3BC87B9E}"/>
          </ac:spMkLst>
        </pc:spChg>
        <pc:graphicFrameChg chg="del">
          <ac:chgData name="Roman Vlček" userId="aa646986-efcc-4950-9596-4287372ccecf" providerId="ADAL" clId="{F04A72BB-4FBD-41DE-A7B4-DE0992C56AE4}" dt="2024-10-30T16:15:40.897" v="94" actId="478"/>
          <ac:graphicFrameMkLst>
            <pc:docMk/>
            <pc:sldMk cId="3564214227" sldId="263"/>
            <ac:graphicFrameMk id="3" creationId="{BBE06AFA-CCD8-4439-B87E-FCBC3FE5B55B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16:46.416" v="96" actId="1076"/>
          <ac:graphicFrameMkLst>
            <pc:docMk/>
            <pc:sldMk cId="3564214227" sldId="263"/>
            <ac:graphicFrameMk id="4" creationId="{BBE06AFA-CCD8-4439-B87E-FCBC3FE5B55B}"/>
          </ac:graphicFrameMkLst>
        </pc:graphicFrameChg>
        <pc:graphicFrameChg chg="add mod modGraphic">
          <ac:chgData name="Roman Vlček" userId="aa646986-efcc-4950-9596-4287372ccecf" providerId="ADAL" clId="{F04A72BB-4FBD-41DE-A7B4-DE0992C56AE4}" dt="2024-10-30T16:20:00.343" v="192" actId="255"/>
          <ac:graphicFrameMkLst>
            <pc:docMk/>
            <pc:sldMk cId="3564214227" sldId="263"/>
            <ac:graphicFrameMk id="7" creationId="{8E4DE946-97A8-0783-25D1-4BD6339DEA07}"/>
          </ac:graphicFrameMkLst>
        </pc:graphicFrameChg>
        <pc:graphicFrameChg chg="del">
          <ac:chgData name="Roman Vlček" userId="aa646986-efcc-4950-9596-4287372ccecf" providerId="ADAL" clId="{F04A72BB-4FBD-41DE-A7B4-DE0992C56AE4}" dt="2024-10-30T16:18:15.759" v="188" actId="478"/>
          <ac:graphicFrameMkLst>
            <pc:docMk/>
            <pc:sldMk cId="3564214227" sldId="263"/>
            <ac:graphicFrameMk id="8" creationId="{21A2ACB3-BD1F-5405-A5E7-A68843ACF817}"/>
          </ac:graphicFrameMkLst>
        </pc:graphicFrameChg>
      </pc:sldChg>
      <pc:sldChg chg="addSp delSp modSp mod ord">
        <pc:chgData name="Roman Vlček" userId="aa646986-efcc-4950-9596-4287372ccecf" providerId="ADAL" clId="{F04A72BB-4FBD-41DE-A7B4-DE0992C56AE4}" dt="2024-11-02T10:04:54.070" v="851" actId="1076"/>
        <pc:sldMkLst>
          <pc:docMk/>
          <pc:sldMk cId="1757527882" sldId="264"/>
        </pc:sldMkLst>
        <pc:spChg chg="mod">
          <ac:chgData name="Roman Vlček" userId="aa646986-efcc-4950-9596-4287372ccecf" providerId="ADAL" clId="{F04A72BB-4FBD-41DE-A7B4-DE0992C56AE4}" dt="2024-10-30T16:43:07.730" v="394" actId="20577"/>
          <ac:spMkLst>
            <pc:docMk/>
            <pc:sldMk cId="1757527882" sldId="264"/>
            <ac:spMk id="2" creationId="{A475A004-01CA-4C18-A767-AF481E61C0F2}"/>
          </ac:spMkLst>
        </pc:spChg>
        <pc:spChg chg="mod">
          <ac:chgData name="Roman Vlček" userId="aa646986-efcc-4950-9596-4287372ccecf" providerId="ADAL" clId="{F04A72BB-4FBD-41DE-A7B4-DE0992C56AE4}" dt="2024-11-02T10:04:54.070" v="851" actId="1076"/>
          <ac:spMkLst>
            <pc:docMk/>
            <pc:sldMk cId="1757527882" sldId="264"/>
            <ac:spMk id="6" creationId="{142E67EA-3B8E-48FC-A74E-37D614DEA995}"/>
          </ac:spMkLst>
        </pc:spChg>
        <pc:spChg chg="mod">
          <ac:chgData name="Roman Vlček" userId="aa646986-efcc-4950-9596-4287372ccecf" providerId="ADAL" clId="{F04A72BB-4FBD-41DE-A7B4-DE0992C56AE4}" dt="2024-10-30T16:54:36.880" v="448" actId="20577"/>
          <ac:spMkLst>
            <pc:docMk/>
            <pc:sldMk cId="1757527882" sldId="264"/>
            <ac:spMk id="10" creationId="{3A46B137-4E7B-456D-9966-B957FCCE43CD}"/>
          </ac:spMkLst>
        </pc:spChg>
        <pc:graphicFrameChg chg="del">
          <ac:chgData name="Roman Vlček" userId="aa646986-efcc-4950-9596-4287372ccecf" providerId="ADAL" clId="{F04A72BB-4FBD-41DE-A7B4-DE0992C56AE4}" dt="2024-10-30T16:49:04.329" v="395" actId="478"/>
          <ac:graphicFrameMkLst>
            <pc:docMk/>
            <pc:sldMk cId="1757527882" sldId="264"/>
            <ac:graphicFrameMk id="3" creationId="{7C0B1CD8-953B-4602-913C-36929901E0A7}"/>
          </ac:graphicFrameMkLst>
        </pc:graphicFrameChg>
        <pc:graphicFrameChg chg="del modGraphic">
          <ac:chgData name="Roman Vlček" userId="aa646986-efcc-4950-9596-4287372ccecf" providerId="ADAL" clId="{F04A72BB-4FBD-41DE-A7B4-DE0992C56AE4}" dt="2024-10-30T16:50:38.454" v="402" actId="478"/>
          <ac:graphicFrameMkLst>
            <pc:docMk/>
            <pc:sldMk cId="1757527882" sldId="264"/>
            <ac:graphicFrameMk id="5" creationId="{774C1C0F-3E84-3937-32D0-25243243E1E5}"/>
          </ac:graphicFrameMkLst>
        </pc:graphicFrameChg>
        <pc:graphicFrameChg chg="add mod">
          <ac:chgData name="Roman Vlček" userId="aa646986-efcc-4950-9596-4287372ccecf" providerId="ADAL" clId="{F04A72BB-4FBD-41DE-A7B4-DE0992C56AE4}" dt="2024-10-30T16:49:52.799" v="400" actId="14100"/>
          <ac:graphicFrameMkLst>
            <pc:docMk/>
            <pc:sldMk cId="1757527882" sldId="264"/>
            <ac:graphicFrameMk id="7" creationId="{7C0B1CD8-953B-4602-913C-36929901E0A7}"/>
          </ac:graphicFrameMkLst>
        </pc:graphicFrameChg>
        <pc:graphicFrameChg chg="add mod modGraphic">
          <ac:chgData name="Roman Vlček" userId="aa646986-efcc-4950-9596-4287372ccecf" providerId="ADAL" clId="{F04A72BB-4FBD-41DE-A7B4-DE0992C56AE4}" dt="2024-10-30T16:52:13.358" v="446" actId="14100"/>
          <ac:graphicFrameMkLst>
            <pc:docMk/>
            <pc:sldMk cId="1757527882" sldId="264"/>
            <ac:graphicFrameMk id="8" creationId="{304E99D1-D108-6786-8A04-61592E46B1B8}"/>
          </ac:graphicFrameMkLst>
        </pc:graphicFrameChg>
      </pc:sldChg>
      <pc:sldChg chg="addSp delSp modSp mod">
        <pc:chgData name="Roman Vlček" userId="aa646986-efcc-4950-9596-4287372ccecf" providerId="ADAL" clId="{F04A72BB-4FBD-41DE-A7B4-DE0992C56AE4}" dt="2024-11-02T10:06:47.456" v="854" actId="1076"/>
        <pc:sldMkLst>
          <pc:docMk/>
          <pc:sldMk cId="4181716347" sldId="282"/>
        </pc:sldMkLst>
        <pc:spChg chg="mod">
          <ac:chgData name="Roman Vlček" userId="aa646986-efcc-4950-9596-4287372ccecf" providerId="ADAL" clId="{F04A72BB-4FBD-41DE-A7B4-DE0992C56AE4}" dt="2024-11-02T10:06:47.456" v="854" actId="1076"/>
          <ac:spMkLst>
            <pc:docMk/>
            <pc:sldMk cId="4181716347" sldId="282"/>
            <ac:spMk id="5" creationId="{E9070BB8-6579-4C9D-B7F8-E911D7FF669D}"/>
          </ac:spMkLst>
        </pc:spChg>
        <pc:spChg chg="mod">
          <ac:chgData name="Roman Vlček" userId="aa646986-efcc-4950-9596-4287372ccecf" providerId="ADAL" clId="{F04A72BB-4FBD-41DE-A7B4-DE0992C56AE4}" dt="2024-11-02T09:52:20.550" v="551" actId="20577"/>
          <ac:spMkLst>
            <pc:docMk/>
            <pc:sldMk cId="4181716347" sldId="282"/>
            <ac:spMk id="9" creationId="{2CF69110-45A7-473E-93A5-D7CADC9B24BD}"/>
          </ac:spMkLst>
        </pc:spChg>
        <pc:graphicFrameChg chg="del">
          <ac:chgData name="Roman Vlček" userId="aa646986-efcc-4950-9596-4287372ccecf" providerId="ADAL" clId="{F04A72BB-4FBD-41DE-A7B4-DE0992C56AE4}" dt="2024-11-02T09:33:52.105" v="457" actId="478"/>
          <ac:graphicFrameMkLst>
            <pc:docMk/>
            <pc:sldMk cId="4181716347" sldId="282"/>
            <ac:graphicFrameMk id="3" creationId="{9CF749D1-27BC-43E5-A443-847D4247A168}"/>
          </ac:graphicFrameMkLst>
        </pc:graphicFrameChg>
        <pc:graphicFrameChg chg="del">
          <ac:chgData name="Roman Vlček" userId="aa646986-efcc-4950-9596-4287372ccecf" providerId="ADAL" clId="{F04A72BB-4FBD-41DE-A7B4-DE0992C56AE4}" dt="2024-11-02T09:34:38.166" v="460" actId="478"/>
          <ac:graphicFrameMkLst>
            <pc:docMk/>
            <pc:sldMk cId="4181716347" sldId="282"/>
            <ac:graphicFrameMk id="6" creationId="{28462465-7B9D-409A-BCD6-46A19626EE3F}"/>
          </ac:graphicFrameMkLst>
        </pc:graphicFrameChg>
        <pc:graphicFrameChg chg="del mod modGraphic">
          <ac:chgData name="Roman Vlček" userId="aa646986-efcc-4950-9596-4287372ccecf" providerId="ADAL" clId="{F04A72BB-4FBD-41DE-A7B4-DE0992C56AE4}" dt="2024-11-02T09:48:51.268" v="491" actId="478"/>
          <ac:graphicFrameMkLst>
            <pc:docMk/>
            <pc:sldMk cId="4181716347" sldId="282"/>
            <ac:graphicFrameMk id="7" creationId="{1BA40090-A087-045F-C8DC-2E08E31B0C34}"/>
          </ac:graphicFrameMkLst>
        </pc:graphicFrameChg>
        <pc:graphicFrameChg chg="add del mod">
          <ac:chgData name="Roman Vlček" userId="aa646986-efcc-4950-9596-4287372ccecf" providerId="ADAL" clId="{F04A72BB-4FBD-41DE-A7B4-DE0992C56AE4}" dt="2024-11-02T09:35:11.170" v="462" actId="478"/>
          <ac:graphicFrameMkLst>
            <pc:docMk/>
            <pc:sldMk cId="4181716347" sldId="282"/>
            <ac:graphicFrameMk id="8" creationId="{9CF749D1-27BC-43E5-A443-847D4247A168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51:06.432" v="547" actId="1076"/>
          <ac:graphicFrameMkLst>
            <pc:docMk/>
            <pc:sldMk cId="4181716347" sldId="282"/>
            <ac:graphicFrameMk id="10" creationId="{9CF749D1-27BC-43E5-A443-847D4247A168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42:59.413" v="468"/>
          <ac:graphicFrameMkLst>
            <pc:docMk/>
            <pc:sldMk cId="4181716347" sldId="282"/>
            <ac:graphicFrameMk id="11" creationId="{3538EC5F-7E74-B3D5-A27A-B944245A8E4F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51:18.250" v="548" actId="1076"/>
          <ac:graphicFrameMkLst>
            <pc:docMk/>
            <pc:sldMk cId="4181716347" sldId="282"/>
            <ac:graphicFrameMk id="12" creationId="{3538EC5F-7E74-B3D5-A27A-B944245A8E4F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51:30.661" v="549" actId="1076"/>
          <ac:graphicFrameMkLst>
            <pc:docMk/>
            <pc:sldMk cId="4181716347" sldId="282"/>
            <ac:graphicFrameMk id="13" creationId="{E774E907-1AE3-E10A-74D4-FAF9EC1CFC55}"/>
          </ac:graphicFrameMkLst>
        </pc:graphicFrameChg>
      </pc:sldChg>
      <pc:sldChg chg="addSp delSp modSp mod">
        <pc:chgData name="Roman Vlček" userId="aa646986-efcc-4950-9596-4287372ccecf" providerId="ADAL" clId="{F04A72BB-4FBD-41DE-A7B4-DE0992C56AE4}" dt="2024-11-02T10:01:45.989" v="635" actId="20577"/>
        <pc:sldMkLst>
          <pc:docMk/>
          <pc:sldMk cId="1660384934" sldId="283"/>
        </pc:sldMkLst>
        <pc:spChg chg="mod">
          <ac:chgData name="Roman Vlček" userId="aa646986-efcc-4950-9596-4287372ccecf" providerId="ADAL" clId="{F04A72BB-4FBD-41DE-A7B4-DE0992C56AE4}" dt="2024-11-02T10:00:31.627" v="633" actId="14100"/>
          <ac:spMkLst>
            <pc:docMk/>
            <pc:sldMk cId="1660384934" sldId="283"/>
            <ac:spMk id="5" creationId="{E9070BB8-6579-4C9D-B7F8-E911D7FF669D}"/>
          </ac:spMkLst>
        </pc:spChg>
        <pc:spChg chg="mod">
          <ac:chgData name="Roman Vlček" userId="aa646986-efcc-4950-9596-4287372ccecf" providerId="ADAL" clId="{F04A72BB-4FBD-41DE-A7B4-DE0992C56AE4}" dt="2024-11-02T10:01:45.989" v="635" actId="20577"/>
          <ac:spMkLst>
            <pc:docMk/>
            <pc:sldMk cId="1660384934" sldId="283"/>
            <ac:spMk id="9" creationId="{2CF69110-45A7-473E-93A5-D7CADC9B24BD}"/>
          </ac:spMkLst>
        </pc:spChg>
        <pc:spChg chg="mod">
          <ac:chgData name="Roman Vlček" userId="aa646986-efcc-4950-9596-4287372ccecf" providerId="ADAL" clId="{F04A72BB-4FBD-41DE-A7B4-DE0992C56AE4}" dt="2024-11-02T09:59:56.118" v="626" actId="1076"/>
          <ac:spMkLst>
            <pc:docMk/>
            <pc:sldMk cId="1660384934" sldId="283"/>
            <ac:spMk id="15" creationId="{2761A5C8-67B2-43C9-82C4-22100795946F}"/>
          </ac:spMkLst>
        </pc:spChg>
        <pc:grpChg chg="add mod">
          <ac:chgData name="Roman Vlček" userId="aa646986-efcc-4950-9596-4287372ccecf" providerId="ADAL" clId="{F04A72BB-4FBD-41DE-A7B4-DE0992C56AE4}" dt="2024-11-02T09:54:38.969" v="556" actId="1076"/>
          <ac:grpSpMkLst>
            <pc:docMk/>
            <pc:sldMk cId="1660384934" sldId="283"/>
            <ac:grpSpMk id="10" creationId="{82316BD8-6E4A-1A50-4B28-69462B63FB92}"/>
          </ac:grpSpMkLst>
        </pc:grpChg>
        <pc:graphicFrameChg chg="add mod">
          <ac:chgData name="Roman Vlček" userId="aa646986-efcc-4950-9596-4287372ccecf" providerId="ADAL" clId="{F04A72BB-4FBD-41DE-A7B4-DE0992C56AE4}" dt="2024-11-02T09:54:34.269" v="555" actId="164"/>
          <ac:graphicFrameMkLst>
            <pc:docMk/>
            <pc:sldMk cId="1660384934" sldId="283"/>
            <ac:graphicFrameMk id="3" creationId="{D07DAEF5-98B6-44B5-9143-A42E1CF428A3}"/>
          </ac:graphicFrameMkLst>
        </pc:graphicFrameChg>
        <pc:graphicFrameChg chg="del">
          <ac:chgData name="Roman Vlček" userId="aa646986-efcc-4950-9596-4287372ccecf" providerId="ADAL" clId="{F04A72BB-4FBD-41DE-A7B4-DE0992C56AE4}" dt="2024-11-02T09:52:41.593" v="552" actId="478"/>
          <ac:graphicFrameMkLst>
            <pc:docMk/>
            <pc:sldMk cId="1660384934" sldId="283"/>
            <ac:graphicFrameMk id="6" creationId="{9642722C-8214-0E5E-03F0-23133DA30866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54:34.269" v="555" actId="164"/>
          <ac:graphicFrameMkLst>
            <pc:docMk/>
            <pc:sldMk cId="1660384934" sldId="283"/>
            <ac:graphicFrameMk id="7" creationId="{D26A05B1-1B64-45CF-9592-3F2A59A632B5}"/>
          </ac:graphicFrameMkLst>
        </pc:graphicFrameChg>
        <pc:graphicFrameChg chg="del">
          <ac:chgData name="Roman Vlček" userId="aa646986-efcc-4950-9596-4287372ccecf" providerId="ADAL" clId="{F04A72BB-4FBD-41DE-A7B4-DE0992C56AE4}" dt="2024-11-02T09:52:47.712" v="553" actId="478"/>
          <ac:graphicFrameMkLst>
            <pc:docMk/>
            <pc:sldMk cId="1660384934" sldId="283"/>
            <ac:graphicFrameMk id="8" creationId="{559C17C9-69D1-42C9-68B6-8F4D4A60B463}"/>
          </ac:graphicFrameMkLst>
        </pc:graphicFrameChg>
        <pc:graphicFrameChg chg="add mod">
          <ac:chgData name="Roman Vlček" userId="aa646986-efcc-4950-9596-4287372ccecf" providerId="ADAL" clId="{F04A72BB-4FBD-41DE-A7B4-DE0992C56AE4}" dt="2024-11-02T09:59:49.136" v="624" actId="1076"/>
          <ac:graphicFrameMkLst>
            <pc:docMk/>
            <pc:sldMk cId="1660384934" sldId="283"/>
            <ac:graphicFrameMk id="11" creationId="{28462465-7B9D-409A-BCD6-46A19626EE3F}"/>
          </ac:graphicFrameMkLst>
        </pc:graphicFrameChg>
      </pc:sldChg>
      <pc:sldChg chg="del">
        <pc:chgData name="Roman Vlček" userId="aa646986-efcc-4950-9596-4287372ccecf" providerId="ADAL" clId="{F04A72BB-4FBD-41DE-A7B4-DE0992C56AE4}" dt="2024-10-30T16:59:13.624" v="454" actId="2696"/>
        <pc:sldMkLst>
          <pc:docMk/>
          <pc:sldMk cId="307542832" sldId="285"/>
        </pc:sldMkLst>
      </pc:sldChg>
      <pc:sldChg chg="addSp delSp modSp mod">
        <pc:chgData name="Roman Vlček" userId="aa646986-efcc-4950-9596-4287372ccecf" providerId="ADAL" clId="{F04A72BB-4FBD-41DE-A7B4-DE0992C56AE4}" dt="2024-11-05T15:13:26.438" v="909" actId="1076"/>
        <pc:sldMkLst>
          <pc:docMk/>
          <pc:sldMk cId="1514845196" sldId="286"/>
        </pc:sldMkLst>
        <pc:spChg chg="del">
          <ac:chgData name="Roman Vlček" userId="aa646986-efcc-4950-9596-4287372ccecf" providerId="ADAL" clId="{F04A72BB-4FBD-41DE-A7B4-DE0992C56AE4}" dt="2024-11-05T14:42:53.323" v="860" actId="478"/>
          <ac:spMkLst>
            <pc:docMk/>
            <pc:sldMk cId="1514845196" sldId="286"/>
            <ac:spMk id="5" creationId="{E9070BB8-6579-4C9D-B7F8-E911D7FF669D}"/>
          </ac:spMkLst>
        </pc:spChg>
        <pc:spChg chg="mod">
          <ac:chgData name="Roman Vlček" userId="aa646986-efcc-4950-9596-4287372ccecf" providerId="ADAL" clId="{F04A72BB-4FBD-41DE-A7B4-DE0992C56AE4}" dt="2024-11-05T14:45:27.360" v="887" actId="14100"/>
          <ac:spMkLst>
            <pc:docMk/>
            <pc:sldMk cId="1514845196" sldId="286"/>
            <ac:spMk id="9" creationId="{2CF69110-45A7-473E-93A5-D7CADC9B24BD}"/>
          </ac:spMkLst>
        </pc:spChg>
        <pc:spChg chg="del mod">
          <ac:chgData name="Roman Vlček" userId="aa646986-efcc-4950-9596-4287372ccecf" providerId="ADAL" clId="{F04A72BB-4FBD-41DE-A7B4-DE0992C56AE4}" dt="2024-11-05T15:10:11.949" v="890" actId="478"/>
          <ac:spMkLst>
            <pc:docMk/>
            <pc:sldMk cId="1514845196" sldId="286"/>
            <ac:spMk id="10" creationId="{6DFE6771-7401-04AF-3A3C-180B3981CE35}"/>
          </ac:spMkLst>
        </pc:spChg>
        <pc:spChg chg="del">
          <ac:chgData name="Roman Vlček" userId="aa646986-efcc-4950-9596-4287372ccecf" providerId="ADAL" clId="{F04A72BB-4FBD-41DE-A7B4-DE0992C56AE4}" dt="2024-11-05T15:10:14.842" v="891" actId="478"/>
          <ac:spMkLst>
            <pc:docMk/>
            <pc:sldMk cId="1514845196" sldId="286"/>
            <ac:spMk id="11" creationId="{148AED82-7A87-F9AB-B772-72BC7CFD9CFC}"/>
          </ac:spMkLst>
        </pc:spChg>
        <pc:spChg chg="del">
          <ac:chgData name="Roman Vlček" userId="aa646986-efcc-4950-9596-4287372ccecf" providerId="ADAL" clId="{F04A72BB-4FBD-41DE-A7B4-DE0992C56AE4}" dt="2024-11-05T14:42:56.106" v="861" actId="478"/>
          <ac:spMkLst>
            <pc:docMk/>
            <pc:sldMk cId="1514845196" sldId="286"/>
            <ac:spMk id="15" creationId="{2761A5C8-67B2-43C9-82C4-22100795946F}"/>
          </ac:spMkLst>
        </pc:spChg>
        <pc:grpChg chg="add del mod">
          <ac:chgData name="Roman Vlček" userId="aa646986-efcc-4950-9596-4287372ccecf" providerId="ADAL" clId="{F04A72BB-4FBD-41DE-A7B4-DE0992C56AE4}" dt="2024-11-05T15:13:14.969" v="908" actId="478"/>
          <ac:grpSpMkLst>
            <pc:docMk/>
            <pc:sldMk cId="1514845196" sldId="286"/>
            <ac:grpSpMk id="14" creationId="{C77CB9C8-1246-200D-72DB-37DB6F8348D0}"/>
          </ac:grpSpMkLst>
        </pc:grpChg>
        <pc:grpChg chg="add mod">
          <ac:chgData name="Roman Vlček" userId="aa646986-efcc-4950-9596-4287372ccecf" providerId="ADAL" clId="{F04A72BB-4FBD-41DE-A7B4-DE0992C56AE4}" dt="2024-11-05T15:13:26.438" v="909" actId="1076"/>
          <ac:grpSpMkLst>
            <pc:docMk/>
            <pc:sldMk cId="1514845196" sldId="286"/>
            <ac:grpSpMk id="20" creationId="{F87EB1B4-D259-E5DD-F28A-83ED51EC74A7}"/>
          </ac:grpSpMkLst>
        </pc:grpChg>
        <pc:graphicFrameChg chg="del">
          <ac:chgData name="Roman Vlček" userId="aa646986-efcc-4950-9596-4287372ccecf" providerId="ADAL" clId="{F04A72BB-4FBD-41DE-A7B4-DE0992C56AE4}" dt="2024-11-05T14:42:45.999" v="858" actId="478"/>
          <ac:graphicFrameMkLst>
            <pc:docMk/>
            <pc:sldMk cId="1514845196" sldId="286"/>
            <ac:graphicFrameMk id="3" creationId="{12D1C2CB-CE44-27E1-E22D-FD8EB7522683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0:56.756" v="895" actId="164"/>
          <ac:graphicFrameMkLst>
            <pc:docMk/>
            <pc:sldMk cId="1514845196" sldId="286"/>
            <ac:graphicFrameMk id="6" creationId="{57B36B50-7A56-03E3-1BA0-40C9023B081C}"/>
          </ac:graphicFrameMkLst>
        </pc:graphicFrameChg>
        <pc:graphicFrameChg chg="del">
          <ac:chgData name="Roman Vlček" userId="aa646986-efcc-4950-9596-4287372ccecf" providerId="ADAL" clId="{F04A72BB-4FBD-41DE-A7B4-DE0992C56AE4}" dt="2024-11-05T14:42:50.386" v="859" actId="478"/>
          <ac:graphicFrameMkLst>
            <pc:docMk/>
            <pc:sldMk cId="1514845196" sldId="286"/>
            <ac:graphicFrameMk id="7" creationId="{1A214464-6F1A-EB62-E19C-7EA94E64D3CF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0:56.756" v="895" actId="164"/>
          <ac:graphicFrameMkLst>
            <pc:docMk/>
            <pc:sldMk cId="1514845196" sldId="286"/>
            <ac:graphicFrameMk id="8" creationId="{B24623EC-D34C-C64D-BD78-F43E3D60AEC8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0:56.756" v="895" actId="164"/>
          <ac:graphicFrameMkLst>
            <pc:docMk/>
            <pc:sldMk cId="1514845196" sldId="286"/>
            <ac:graphicFrameMk id="12" creationId="{8942DA79-443D-4BDB-9A63-F23523B10C7E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0:56.756" v="895" actId="164"/>
          <ac:graphicFrameMkLst>
            <pc:docMk/>
            <pc:sldMk cId="1514845196" sldId="286"/>
            <ac:graphicFrameMk id="13" creationId="{5F03F61E-3D54-8BCF-0465-F3DC5F43DFA0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2:47.303" v="903" actId="164"/>
          <ac:graphicFrameMkLst>
            <pc:docMk/>
            <pc:sldMk cId="1514845196" sldId="286"/>
            <ac:graphicFrameMk id="16" creationId="{B9BD2C5C-65CD-F0C0-4BB9-8E77E8C4490E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2:47.303" v="903" actId="164"/>
          <ac:graphicFrameMkLst>
            <pc:docMk/>
            <pc:sldMk cId="1514845196" sldId="286"/>
            <ac:graphicFrameMk id="17" creationId="{2D1EDB0E-7DEC-AD14-5C84-24FF792BE118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2:47.303" v="903" actId="164"/>
          <ac:graphicFrameMkLst>
            <pc:docMk/>
            <pc:sldMk cId="1514845196" sldId="286"/>
            <ac:graphicFrameMk id="18" creationId="{0D28077A-5699-7310-CC2F-4D43AB880CFB}"/>
          </ac:graphicFrameMkLst>
        </pc:graphicFrameChg>
        <pc:graphicFrameChg chg="add mod">
          <ac:chgData name="Roman Vlček" userId="aa646986-efcc-4950-9596-4287372ccecf" providerId="ADAL" clId="{F04A72BB-4FBD-41DE-A7B4-DE0992C56AE4}" dt="2024-11-05T15:12:47.303" v="903" actId="164"/>
          <ac:graphicFrameMkLst>
            <pc:docMk/>
            <pc:sldMk cId="1514845196" sldId="286"/>
            <ac:graphicFrameMk id="19" creationId="{7651321B-8982-9EE5-875F-10B75E49FC73}"/>
          </ac:graphicFrameMkLst>
        </pc:graphicFrameChg>
      </pc:sldChg>
      <pc:sldChg chg="addSp delSp modSp mod ord">
        <pc:chgData name="Roman Vlček" userId="aa646986-efcc-4950-9596-4287372ccecf" providerId="ADAL" clId="{F04A72BB-4FBD-41DE-A7B4-DE0992C56AE4}" dt="2024-11-05T15:13:35.279" v="911"/>
        <pc:sldMkLst>
          <pc:docMk/>
          <pc:sldMk cId="3660880845" sldId="287"/>
        </pc:sldMkLst>
        <pc:spChg chg="del">
          <ac:chgData name="Roman Vlček" userId="aa646986-efcc-4950-9596-4287372ccecf" providerId="ADAL" clId="{F04A72BB-4FBD-41DE-A7B4-DE0992C56AE4}" dt="2024-11-05T14:43:41.459" v="872" actId="478"/>
          <ac:spMkLst>
            <pc:docMk/>
            <pc:sldMk cId="3660880845" sldId="287"/>
            <ac:spMk id="5" creationId="{E9070BB8-6579-4C9D-B7F8-E911D7FF669D}"/>
          </ac:spMkLst>
        </pc:spChg>
        <pc:spChg chg="mod">
          <ac:chgData name="Roman Vlček" userId="aa646986-efcc-4950-9596-4287372ccecf" providerId="ADAL" clId="{F04A72BB-4FBD-41DE-A7B4-DE0992C56AE4}" dt="2024-11-05T14:47:48.049" v="888"/>
          <ac:spMkLst>
            <pc:docMk/>
            <pc:sldMk cId="3660880845" sldId="287"/>
            <ac:spMk id="9" creationId="{2CF69110-45A7-473E-93A5-D7CADC9B24BD}"/>
          </ac:spMkLst>
        </pc:spChg>
        <pc:spChg chg="del">
          <ac:chgData name="Roman Vlček" userId="aa646986-efcc-4950-9596-4287372ccecf" providerId="ADAL" clId="{F04A72BB-4FBD-41DE-A7B4-DE0992C56AE4}" dt="2024-11-05T15:10:20.501" v="892" actId="478"/>
          <ac:spMkLst>
            <pc:docMk/>
            <pc:sldMk cId="3660880845" sldId="287"/>
            <ac:spMk id="10" creationId="{6DFE6771-7401-04AF-3A3C-180B3981CE35}"/>
          </ac:spMkLst>
        </pc:spChg>
        <pc:spChg chg="del">
          <ac:chgData name="Roman Vlček" userId="aa646986-efcc-4950-9596-4287372ccecf" providerId="ADAL" clId="{F04A72BB-4FBD-41DE-A7B4-DE0992C56AE4}" dt="2024-11-05T15:10:23.092" v="893" actId="478"/>
          <ac:spMkLst>
            <pc:docMk/>
            <pc:sldMk cId="3660880845" sldId="287"/>
            <ac:spMk id="11" creationId="{148AED82-7A87-F9AB-B772-72BC7CFD9CFC}"/>
          </ac:spMkLst>
        </pc:spChg>
        <pc:spChg chg="del">
          <ac:chgData name="Roman Vlček" userId="aa646986-efcc-4950-9596-4287372ccecf" providerId="ADAL" clId="{F04A72BB-4FBD-41DE-A7B4-DE0992C56AE4}" dt="2024-11-05T14:43:38.379" v="871" actId="478"/>
          <ac:spMkLst>
            <pc:docMk/>
            <pc:sldMk cId="3660880845" sldId="287"/>
            <ac:spMk id="15" creationId="{2761A5C8-67B2-43C9-82C4-22100795946F}"/>
          </ac:spMkLst>
        </pc:spChg>
        <pc:grpChg chg="add mod">
          <ac:chgData name="Roman Vlček" userId="aa646986-efcc-4950-9596-4287372ccecf" providerId="ADAL" clId="{F04A72BB-4FBD-41DE-A7B4-DE0992C56AE4}" dt="2024-11-05T15:11:58.018" v="901"/>
          <ac:grpSpMkLst>
            <pc:docMk/>
            <pc:sldMk cId="3660880845" sldId="287"/>
            <ac:grpSpMk id="3" creationId="{0C4FAB25-9ECA-1988-0FDE-B93D585465D9}"/>
          </ac:grpSpMkLst>
        </pc:grpChg>
        <pc:graphicFrameChg chg="del">
          <ac:chgData name="Roman Vlček" userId="aa646986-efcc-4950-9596-4287372ccecf" providerId="ADAL" clId="{F04A72BB-4FBD-41DE-A7B4-DE0992C56AE4}" dt="2024-11-05T14:43:32.172" v="868" actId="478"/>
          <ac:graphicFrameMkLst>
            <pc:docMk/>
            <pc:sldMk cId="3660880845" sldId="287"/>
            <ac:graphicFrameMk id="6" creationId="{2F7BC05D-8A02-9DFE-777D-6500097D72E4}"/>
          </ac:graphicFrameMkLst>
        </pc:graphicFrameChg>
        <pc:graphicFrameChg chg="mod">
          <ac:chgData name="Roman Vlček" userId="aa646986-efcc-4950-9596-4287372ccecf" providerId="ADAL" clId="{F04A72BB-4FBD-41DE-A7B4-DE0992C56AE4}" dt="2024-11-05T15:11:58.018" v="901"/>
          <ac:graphicFrameMkLst>
            <pc:docMk/>
            <pc:sldMk cId="3660880845" sldId="287"/>
            <ac:graphicFrameMk id="7" creationId="{85271339-DB40-D9A0-1305-60FB1B565440}"/>
          </ac:graphicFrameMkLst>
        </pc:graphicFrameChg>
        <pc:graphicFrameChg chg="del mod">
          <ac:chgData name="Roman Vlček" userId="aa646986-efcc-4950-9596-4287372ccecf" providerId="ADAL" clId="{F04A72BB-4FBD-41DE-A7B4-DE0992C56AE4}" dt="2024-11-05T14:43:36.468" v="870" actId="478"/>
          <ac:graphicFrameMkLst>
            <pc:docMk/>
            <pc:sldMk cId="3660880845" sldId="287"/>
            <ac:graphicFrameMk id="8" creationId="{E6C93755-D4FB-8766-9DA8-25499D3F7CD3}"/>
          </ac:graphicFrameMkLst>
        </pc:graphicFrameChg>
        <pc:graphicFrameChg chg="mod">
          <ac:chgData name="Roman Vlček" userId="aa646986-efcc-4950-9596-4287372ccecf" providerId="ADAL" clId="{F04A72BB-4FBD-41DE-A7B4-DE0992C56AE4}" dt="2024-11-05T15:11:58.018" v="901"/>
          <ac:graphicFrameMkLst>
            <pc:docMk/>
            <pc:sldMk cId="3660880845" sldId="287"/>
            <ac:graphicFrameMk id="12" creationId="{A07D6A4B-5082-42ED-552D-CB5636393AE1}"/>
          </ac:graphicFrameMkLst>
        </pc:graphicFrameChg>
        <pc:graphicFrameChg chg="mod">
          <ac:chgData name="Roman Vlček" userId="aa646986-efcc-4950-9596-4287372ccecf" providerId="ADAL" clId="{F04A72BB-4FBD-41DE-A7B4-DE0992C56AE4}" dt="2024-11-05T15:11:58.018" v="901"/>
          <ac:graphicFrameMkLst>
            <pc:docMk/>
            <pc:sldMk cId="3660880845" sldId="287"/>
            <ac:graphicFrameMk id="13" creationId="{23ACC5B5-B59B-3EC9-DA6F-B43433F3D3E2}"/>
          </ac:graphicFrameMkLst>
        </pc:graphicFrameChg>
        <pc:graphicFrameChg chg="mod">
          <ac:chgData name="Roman Vlček" userId="aa646986-efcc-4950-9596-4287372ccecf" providerId="ADAL" clId="{F04A72BB-4FBD-41DE-A7B4-DE0992C56AE4}" dt="2024-11-05T15:11:58.018" v="901"/>
          <ac:graphicFrameMkLst>
            <pc:docMk/>
            <pc:sldMk cId="3660880845" sldId="287"/>
            <ac:graphicFrameMk id="14" creationId="{613D2005-B229-983F-99CF-5AD89DE6702D}"/>
          </ac:graphicFrameMkLst>
        </pc:graphicFrameChg>
      </pc:sldChg>
      <pc:sldChg chg="del">
        <pc:chgData name="Roman Vlček" userId="aa646986-efcc-4950-9596-4287372ccecf" providerId="ADAL" clId="{F04A72BB-4FBD-41DE-A7B4-DE0992C56AE4}" dt="2024-11-05T14:41:36.597" v="855" actId="2696"/>
        <pc:sldMkLst>
          <pc:docMk/>
          <pc:sldMk cId="1451370446" sldId="288"/>
        </pc:sldMkLst>
      </pc:sldChg>
      <pc:sldChg chg="del">
        <pc:chgData name="Roman Vlček" userId="aa646986-efcc-4950-9596-4287372ccecf" providerId="ADAL" clId="{F04A72BB-4FBD-41DE-A7B4-DE0992C56AE4}" dt="2024-11-05T14:42:08.353" v="856" actId="2696"/>
        <pc:sldMkLst>
          <pc:docMk/>
          <pc:sldMk cId="2868609972" sldId="289"/>
        </pc:sldMkLst>
      </pc:sldChg>
      <pc:sldChg chg="del">
        <pc:chgData name="Roman Vlček" userId="aa646986-efcc-4950-9596-4287372ccecf" providerId="ADAL" clId="{F04A72BB-4FBD-41DE-A7B4-DE0992C56AE4}" dt="2024-11-05T14:42:24.021" v="857" actId="2696"/>
        <pc:sldMkLst>
          <pc:docMk/>
          <pc:sldMk cId="2494078552" sldId="290"/>
        </pc:sldMkLst>
      </pc:sldChg>
      <pc:sldChg chg="modSp add mod">
        <pc:chgData name="Roman Vlček" userId="aa646986-efcc-4950-9596-4287372ccecf" providerId="ADAL" clId="{F04A72BB-4FBD-41DE-A7B4-DE0992C56AE4}" dt="2024-10-30T16:58:55.754" v="453" actId="20577"/>
        <pc:sldMkLst>
          <pc:docMk/>
          <pc:sldMk cId="3991706761" sldId="291"/>
        </pc:sldMkLst>
        <pc:spChg chg="mod">
          <ac:chgData name="Roman Vlček" userId="aa646986-efcc-4950-9596-4287372ccecf" providerId="ADAL" clId="{F04A72BB-4FBD-41DE-A7B4-DE0992C56AE4}" dt="2024-10-30T16:58:55.754" v="453" actId="20577"/>
          <ac:spMkLst>
            <pc:docMk/>
            <pc:sldMk cId="3991706761" sldId="291"/>
            <ac:spMk id="4" creationId="{0FAA94A8-68F2-4B08-8F48-9EC41FA06F7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0.bin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2.xml"/><Relationship Id="rId1" Type="http://schemas.microsoft.com/office/2011/relationships/chartStyle" Target="style22.xml"/><Relationship Id="rId4" Type="http://schemas.openxmlformats.org/officeDocument/2006/relationships/chartUserShapes" Target="../drawings/drawing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3.xml"/><Relationship Id="rId1" Type="http://schemas.microsoft.com/office/2011/relationships/chartStyle" Target="style23.xml"/><Relationship Id="rId4" Type="http://schemas.openxmlformats.org/officeDocument/2006/relationships/chartUserShapes" Target="../drawings/drawing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6.xml"/><Relationship Id="rId1" Type="http://schemas.microsoft.com/office/2011/relationships/chartStyle" Target="style26.xml"/><Relationship Id="rId4" Type="http://schemas.openxmlformats.org/officeDocument/2006/relationships/chartUserShapes" Target="../drawings/drawing3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aoamc-my.sharepoint.com/personal/vlcek_sass-sk_sk/Documents/Dokumenty/SASS/Konferencie/2024/KI%20na%20Slovensku/Prezentacia/podklady2024_3Q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../embeddings/oleObject5.bin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microsoft.com/office/2011/relationships/chartStyle" Target="style17.xml"/><Relationship Id="rId1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oleObject" Target="https://saoamc-my.sharepoint.com/personal/vlcek_sass-sk_sk/Documents/Dokumenty/SASS/Konferencie/2024/KI%20na%20Slovensku/Prezentacia/podklady2024_3Q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[podklady2024_3Q.xlsx]AuM!$K$2:$K$8</c:f>
              <c:strCache>
                <c:ptCount val="6"/>
                <c:pt idx="0">
                  <c:v>2 019</c:v>
                </c:pt>
                <c:pt idx="1">
                  <c:v>2 020</c:v>
                </c:pt>
                <c:pt idx="2">
                  <c:v>2 021</c:v>
                </c:pt>
                <c:pt idx="3">
                  <c:v>2 022</c:v>
                </c:pt>
                <c:pt idx="4">
                  <c:v>2 023</c:v>
                </c:pt>
                <c:pt idx="5">
                  <c:v>2 024 (3Q)</c:v>
                </c:pt>
              </c:strCache>
              <c:extLst/>
            </c:strRef>
          </c:cat>
          <c:val>
            <c:numRef>
              <c:f>[podklady2024_3Q.xlsx]AuM!$L$2:$L$8</c:f>
              <c:numCache>
                <c:formatCode>#,##0.00</c:formatCode>
                <c:ptCount val="6"/>
                <c:pt idx="0">
                  <c:v>9603.6329968014452</c:v>
                </c:pt>
                <c:pt idx="1">
                  <c:v>10212.897386798806</c:v>
                </c:pt>
                <c:pt idx="2">
                  <c:v>12468.618417140868</c:v>
                </c:pt>
                <c:pt idx="3">
                  <c:v>11662.880269126115</c:v>
                </c:pt>
                <c:pt idx="4">
                  <c:v>12732.314022261819</c:v>
                </c:pt>
                <c:pt idx="5">
                  <c:v>14268.58310936658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B27B-4905-A6AE-F6AF46089A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0330591"/>
        <c:axId val="430322687"/>
      </c:barChart>
      <c:catAx>
        <c:axId val="430330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2687"/>
        <c:crossesAt val="0"/>
        <c:auto val="1"/>
        <c:lblAlgn val="ctr"/>
        <c:lblOffset val="100"/>
        <c:noMultiLvlLbl val="0"/>
      </c:catAx>
      <c:valAx>
        <c:axId val="430322687"/>
        <c:scaling>
          <c:orientation val="minMax"/>
          <c:min val="6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30591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Miliardy</a:t>
                  </a:r>
                  <a:r>
                    <a:rPr lang="sk-SK" baseline="0"/>
                    <a:t> EUR</a:t>
                  </a:r>
                  <a:endParaRPr lang="sk-SK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29108293655087"/>
          <c:y val="4.6835220330213895E-2"/>
          <c:w val="0.8749454231597702"/>
          <c:h val="0.91146010021614987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'[podklady2024_3Q.xlsx]Net sales'!$A$7</c:f>
              <c:strCache>
                <c:ptCount val="1"/>
                <c:pt idx="0">
                  <c:v>2 021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'[podklady2024_3Q.xlsx]Net sales'!$E$7,'[podklady2024_3Q.xlsx]Net sales'!$F$7,'[podklady2024_3Q.xlsx]Net sales'!$H$7,'[podklady2024_3Q.xlsx]Net sales'!$K$7:$L$7</c:f>
              <c:numCache>
                <c:formatCode>#,##0.00</c:formatCode>
                <c:ptCount val="5"/>
                <c:pt idx="0">
                  <c:v>654139378.80879641</c:v>
                </c:pt>
                <c:pt idx="1">
                  <c:v>829802103.33090854</c:v>
                </c:pt>
                <c:pt idx="2">
                  <c:v>259601045.55000001</c:v>
                </c:pt>
                <c:pt idx="3">
                  <c:v>-169664181.05112192</c:v>
                </c:pt>
                <c:pt idx="4">
                  <c:v>-61723169.443997204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52-4338-BA00-5E341D99389E}"/>
            </c:ext>
          </c:extLst>
        </c:ser>
        <c:ser>
          <c:idx val="2"/>
          <c:order val="1"/>
          <c:tx>
            <c:strRef>
              <c:f>'[podklady2024_3Q.xlsx]Net sales'!$A$8</c:f>
              <c:strCache>
                <c:ptCount val="1"/>
                <c:pt idx="0">
                  <c:v>2 022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'[podklady2024_3Q.xlsx]Net sales'!$E$8:$F$8,'[podklady2024_3Q.xlsx]Net sales'!$H$8,'[podklady2024_3Q.xlsx]Net sales'!$K$8:$L$8</c:f>
              <c:numCache>
                <c:formatCode>#,##0.00</c:formatCode>
                <c:ptCount val="5"/>
                <c:pt idx="0">
                  <c:v>540933286.88351154</c:v>
                </c:pt>
                <c:pt idx="1">
                  <c:v>-102303048.04575279</c:v>
                </c:pt>
                <c:pt idx="2">
                  <c:v>142608858.42199999</c:v>
                </c:pt>
                <c:pt idx="3">
                  <c:v>-133371830.13632292</c:v>
                </c:pt>
                <c:pt idx="4">
                  <c:v>17016403.932441104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52-4338-BA00-5E341D99389E}"/>
            </c:ext>
          </c:extLst>
        </c:ser>
        <c:ser>
          <c:idx val="0"/>
          <c:order val="2"/>
          <c:tx>
            <c:strRef>
              <c:f>'[podklady2024_3Q.xlsx]Net sales'!$A$9</c:f>
              <c:strCache>
                <c:ptCount val="1"/>
                <c:pt idx="0">
                  <c:v>2 023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'[podklady2024_3Q.xlsx]Net sales'!$E$1:$F$1,'[podklady2024_3Q.xlsx]Net sales'!$H$1,'[podklady2024_3Q.xlsx]Net sales'!$K$1:$L$1</c:f>
              <c:strCache>
                <c:ptCount val="5"/>
                <c:pt idx="0">
                  <c:v>Akciové</c:v>
                </c:pt>
                <c:pt idx="1">
                  <c:v>Zmiešané</c:v>
                </c:pt>
                <c:pt idx="2">
                  <c:v>Realitné</c:v>
                </c:pt>
                <c:pt idx="3">
                  <c:v>Dlhopisové + KI</c:v>
                </c:pt>
                <c:pt idx="4">
                  <c:v>Ostatné (P+Š+AI)</c:v>
                </c:pt>
              </c:strCache>
            </c:strRef>
          </c:cat>
          <c:val>
            <c:numRef>
              <c:f>'[podklady2024_3Q.xlsx]Net sales'!$E$9:$F$9,'[podklady2024_3Q.xlsx]Net sales'!$H$9,'[podklady2024_3Q.xlsx]Net sales'!$K$9:$L$9</c:f>
              <c:numCache>
                <c:formatCode>#,##0.00</c:formatCode>
                <c:ptCount val="5"/>
                <c:pt idx="0">
                  <c:v>453304381.48007393</c:v>
                </c:pt>
                <c:pt idx="1">
                  <c:v>-466080227.16879809</c:v>
                </c:pt>
                <c:pt idx="2">
                  <c:v>221722599.73999995</c:v>
                </c:pt>
                <c:pt idx="3">
                  <c:v>-54814222.621337399</c:v>
                </c:pt>
                <c:pt idx="4">
                  <c:v>21806595.317615002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52-4338-BA00-5E341D99389E}"/>
            </c:ext>
          </c:extLst>
        </c:ser>
        <c:ser>
          <c:idx val="1"/>
          <c:order val="3"/>
          <c:tx>
            <c:strRef>
              <c:f>'[podklady2024_3Q.xlsx]Net sales'!$A$10</c:f>
              <c:strCache>
                <c:ptCount val="1"/>
                <c:pt idx="0">
                  <c:v>2 024 (3Q)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'[podklady2024_3Q.xlsx]Net sales'!$E$1:$F$1,'[podklady2024_3Q.xlsx]Net sales'!$H$1,'[podklady2024_3Q.xlsx]Net sales'!$K$1:$L$1</c:f>
              <c:strCache>
                <c:ptCount val="5"/>
                <c:pt idx="0">
                  <c:v>Akciové</c:v>
                </c:pt>
                <c:pt idx="1">
                  <c:v>Zmiešané</c:v>
                </c:pt>
                <c:pt idx="2">
                  <c:v>Realitné</c:v>
                </c:pt>
                <c:pt idx="3">
                  <c:v>Dlhopisové + KI</c:v>
                </c:pt>
                <c:pt idx="4">
                  <c:v>Ostatné (P+Š+AI)</c:v>
                </c:pt>
              </c:strCache>
            </c:strRef>
          </c:cat>
          <c:val>
            <c:numRef>
              <c:f>'[podklady2024_3Q.xlsx]Net sales'!$E$10:$F$10,'[podklady2024_3Q.xlsx]Net sales'!$H$10,'[podklady2024_3Q.xlsx]Net sales'!$K$10:$L$10</c:f>
              <c:numCache>
                <c:formatCode>#,##0.00</c:formatCode>
                <c:ptCount val="5"/>
                <c:pt idx="0">
                  <c:v>329251824.40440255</c:v>
                </c:pt>
                <c:pt idx="1">
                  <c:v>-256845951.45720032</c:v>
                </c:pt>
                <c:pt idx="2">
                  <c:v>115836546.05999996</c:v>
                </c:pt>
                <c:pt idx="3">
                  <c:v>286490158.65982991</c:v>
                </c:pt>
                <c:pt idx="4">
                  <c:v>39893704.114106998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252-4338-BA00-5E341D9938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1478384"/>
        <c:axId val="1912684848"/>
      </c:barChart>
      <c:catAx>
        <c:axId val="131147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912684848"/>
        <c:crosses val="autoZero"/>
        <c:auto val="1"/>
        <c:lblAlgn val="ctr"/>
        <c:lblOffset val="100"/>
        <c:tickLblSkip val="1"/>
        <c:noMultiLvlLbl val="0"/>
      </c:catAx>
      <c:valAx>
        <c:axId val="191268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31147838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556815898151604"/>
          <c:y val="0.18816177742293175"/>
          <c:w val="0.22556533014410005"/>
          <c:h val="5.7112492534954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3D-4439-864E-A24D1225D50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3D-4439-864E-A24D1225D50C}"/>
              </c:ext>
            </c:extLst>
          </c:dPt>
          <c:cat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[podklady2024_3Q.xlsx]ESG!$C$2:$D$2</c:f>
              <c:numCache>
                <c:formatCode>General</c:formatCode>
                <c:ptCount val="2"/>
                <c:pt idx="0">
                  <c:v>455</c:v>
                </c:pt>
                <c:pt idx="1">
                  <c:v>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3D-4439-864E-A24D1225D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51-4CFB-98BF-B7DF941925F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51-4CFB-98BF-B7DF941925F6}"/>
              </c:ext>
            </c:extLst>
          </c:dPt>
          <c:cat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[podklady2024_3Q.xlsx]ESG!$C$3:$D$3</c:f>
              <c:numCache>
                <c:formatCode>General</c:formatCode>
                <c:ptCount val="2"/>
                <c:pt idx="0">
                  <c:v>16</c:v>
                </c:pt>
                <c:pt idx="1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951-4CFB-98BF-B7DF94192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65-425A-B5BA-DB0BF1B8A5F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65-425A-B5BA-DB0BF1B8A5F0}"/>
              </c:ext>
            </c:extLst>
          </c:dPt>
          <c:cat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[podklady2024_3Q.xlsx]ESG!$C$4:$D$4</c:f>
              <c:numCache>
                <c:formatCode>#,##0.00</c:formatCode>
                <c:ptCount val="2"/>
                <c:pt idx="0">
                  <c:v>3455.23</c:v>
                </c:pt>
                <c:pt idx="1">
                  <c:v>10813.35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65-425A-B5BA-DB0BF1B8A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tx>
          <c:spPr>
            <a:solidFill>
              <a:schemeClr val="accent6"/>
            </a:solidFill>
          </c:spPr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647-4936-909D-EF982F39D66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647-4936-909D-EF982F39D665}"/>
              </c:ext>
            </c:extLst>
          </c:dPt>
          <c:cat>
            <c:strRef>
              <c:f>[podklady2024_3Q.xlsx]ESG!$C$1:$D$1</c:f>
              <c:strCache>
                <c:ptCount val="2"/>
                <c:pt idx="0">
                  <c:v>SFDR 8/9</c:v>
                </c:pt>
                <c:pt idx="1">
                  <c:v>Ostatné</c:v>
                </c:pt>
              </c:strCache>
            </c:strRef>
          </c:cat>
          <c:val>
            <c:numRef>
              <c:f>[podklady2024_3Q.xlsx]ESG!$C$5:$D$5</c:f>
              <c:numCache>
                <c:formatCode>#,##0.00</c:formatCode>
                <c:ptCount val="2"/>
                <c:pt idx="0">
                  <c:v>574.86</c:v>
                </c:pt>
                <c:pt idx="1">
                  <c:v>10208.59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47-4936-909D-EF982F39D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Aktíva</a:t>
            </a:r>
            <a:r>
              <a:rPr lang="sk-SK" baseline="0"/>
              <a:t> v pravidelných investíciách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14188219176883046"/>
          <c:y val="0.1705287356321839"/>
          <c:w val="0.8275452679310028"/>
          <c:h val="0.70327124626663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[podklady2024_3Q.xlsx]Sporenia!$C$2</c:f>
              <c:strCache>
                <c:ptCount val="1"/>
                <c:pt idx="0">
                  <c:v>Aktíva v pravidelných investíciách             (mil.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[podklady2024_3Q.xlsx]Sporenia!$B$3:$B$10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[podklady2024_3Q.xlsx]Sporenia!$C$3:$C$10</c:f>
              <c:numCache>
                <c:formatCode>#,##0.00</c:formatCode>
                <c:ptCount val="8"/>
                <c:pt idx="0">
                  <c:v>546.27040514546093</c:v>
                </c:pt>
                <c:pt idx="1">
                  <c:v>654.64813062075007</c:v>
                </c:pt>
                <c:pt idx="2">
                  <c:v>1004.7805900479143</c:v>
                </c:pt>
                <c:pt idx="3">
                  <c:v>1151.0179951351843</c:v>
                </c:pt>
                <c:pt idx="4">
                  <c:v>1548.5384172277893</c:v>
                </c:pt>
                <c:pt idx="5">
                  <c:v>1639.5886114985599</c:v>
                </c:pt>
                <c:pt idx="6">
                  <c:v>2159.7851379236881</c:v>
                </c:pt>
                <c:pt idx="7">
                  <c:v>2518.0567052371316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2-4A27-BF64-69741223E328}"/>
            </c:ext>
          </c:extLst>
        </c:ser>
        <c:ser>
          <c:idx val="1"/>
          <c:order val="1"/>
          <c:tx>
            <c:strRef>
              <c:f>[podklady2024_3Q.xlsx]Sporenia!$D$2</c:f>
              <c:strCache>
                <c:ptCount val="1"/>
                <c:pt idx="0">
                  <c:v>Celkové aktíva    vo fondoch      (mil. EUR)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[podklady2024_3Q.xlsx]Sporenia!$B$3:$B$10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[podklady2024_3Q.xlsx]Sporenia!$D$3:$D$10</c:f>
              <c:numCache>
                <c:formatCode>#,##0.00</c:formatCode>
                <c:ptCount val="8"/>
                <c:pt idx="0">
                  <c:v>8323</c:v>
                </c:pt>
                <c:pt idx="1">
                  <c:v>8378.0703479641597</c:v>
                </c:pt>
                <c:pt idx="2">
                  <c:v>9603.6329968014452</c:v>
                </c:pt>
                <c:pt idx="3">
                  <c:v>10212.897386798806</c:v>
                </c:pt>
                <c:pt idx="4">
                  <c:v>12468.6184171409</c:v>
                </c:pt>
                <c:pt idx="5">
                  <c:v>11662.880269126115</c:v>
                </c:pt>
                <c:pt idx="6">
                  <c:v>12732.314022261819</c:v>
                </c:pt>
                <c:pt idx="7">
                  <c:v>13699.56667467545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62-4A27-BF64-69741223E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51360815"/>
        <c:axId val="1751345423"/>
      </c:barChart>
      <c:catAx>
        <c:axId val="1751360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45423"/>
        <c:crosses val="autoZero"/>
        <c:auto val="1"/>
        <c:lblAlgn val="ctr"/>
        <c:lblOffset val="100"/>
        <c:noMultiLvlLbl val="0"/>
      </c:catAx>
      <c:valAx>
        <c:axId val="1751345423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accent1">
                      <a:lumMod val="1000"/>
                      <a:lumOff val="99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751360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8910505836575876E-2"/>
          <c:y val="0.16353408305201936"/>
          <c:w val="0.75038363395237073"/>
          <c:h val="0.148276948140103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Tempo</a:t>
            </a:r>
            <a:r>
              <a:rPr lang="sk-SK"/>
              <a:t> rastu aktív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7.4261113961321401E-2"/>
          <c:y val="0.20861127177485858"/>
          <c:w val="0.89457741295085991"/>
          <c:h val="0.67848674531464659"/>
        </c:manualLayout>
      </c:layout>
      <c:lineChart>
        <c:grouping val="standard"/>
        <c:varyColors val="0"/>
        <c:ser>
          <c:idx val="0"/>
          <c:order val="0"/>
          <c:tx>
            <c:strRef>
              <c:f>[podklady2024_3Q.xlsx]Sporenia!$Q$2</c:f>
              <c:strCache>
                <c:ptCount val="1"/>
                <c:pt idx="0">
                  <c:v>Pravidelné investície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[podklady2024_3Q.xlsx]Sporenia!$P$3:$P$10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[podklady2024_3Q.xlsx]Sporenia!$Q$3:$Q$10</c:f>
              <c:numCache>
                <c:formatCode>0.000</c:formatCode>
                <c:ptCount val="8"/>
                <c:pt idx="0">
                  <c:v>1</c:v>
                </c:pt>
                <c:pt idx="1">
                  <c:v>1.1983957477001346</c:v>
                </c:pt>
                <c:pt idx="2">
                  <c:v>1.8393465591099727</c:v>
                </c:pt>
                <c:pt idx="3">
                  <c:v>2.1070480558592428</c:v>
                </c:pt>
                <c:pt idx="4">
                  <c:v>2.8347470458617363</c:v>
                </c:pt>
                <c:pt idx="5">
                  <c:v>3.0014230975261604</c:v>
                </c:pt>
                <c:pt idx="6">
                  <c:v>3.9536923794152465</c:v>
                </c:pt>
                <c:pt idx="7">
                  <c:v>4.6095426029287152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4E-4C9D-9476-E1A480D71815}"/>
            </c:ext>
          </c:extLst>
        </c:ser>
        <c:ser>
          <c:idx val="1"/>
          <c:order val="1"/>
          <c:tx>
            <c:strRef>
              <c:f>[podklady2024_3Q.xlsx]Sporenia!$R$2</c:f>
              <c:strCache>
                <c:ptCount val="1"/>
                <c:pt idx="0">
                  <c:v>Fondy celkovo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[podklady2024_3Q.xlsx]Sporenia!$P$3:$P$10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[podklady2024_3Q.xlsx]Sporenia!$R$3:$R$10</c:f>
              <c:numCache>
                <c:formatCode>0.000</c:formatCode>
                <c:ptCount val="8"/>
                <c:pt idx="0">
                  <c:v>1</c:v>
                </c:pt>
                <c:pt idx="1">
                  <c:v>1.0066166463972317</c:v>
                </c:pt>
                <c:pt idx="2">
                  <c:v>1.153866754391619</c:v>
                </c:pt>
                <c:pt idx="3">
                  <c:v>1.2270692522886948</c:v>
                </c:pt>
                <c:pt idx="4">
                  <c:v>1.4980918439433979</c:v>
                </c:pt>
                <c:pt idx="5">
                  <c:v>1.4012832234922643</c:v>
                </c:pt>
                <c:pt idx="6">
                  <c:v>1.5297746031793606</c:v>
                </c:pt>
                <c:pt idx="7">
                  <c:v>1.6459890273549742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4E-4C9D-9476-E1A480D718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4719967"/>
        <c:axId val="1544733407"/>
      </c:lineChart>
      <c:catAx>
        <c:axId val="1544719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544733407"/>
        <c:crosses val="autoZero"/>
        <c:auto val="1"/>
        <c:lblAlgn val="ctr"/>
        <c:lblOffset val="100"/>
        <c:noMultiLvlLbl val="0"/>
      </c:catAx>
      <c:valAx>
        <c:axId val="1544733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544719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3961098347126"/>
          <c:y val="0.21327780321825482"/>
          <c:w val="0.59655193950614527"/>
          <c:h val="9.49134497257300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Počet</a:t>
            </a:r>
            <a:r>
              <a:rPr lang="sk-SK" baseline="0"/>
              <a:t> zmlúv a aktíva na 1 zmluvu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[podklady2024_3Q.xlsx]Sporenia!$F$2</c:f>
              <c:strCache>
                <c:ptCount val="1"/>
                <c:pt idx="0">
                  <c:v>Počet zmlúv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[podklady2024_3Q.xlsx]Sporenia!$B$3:$B$10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[podklady2024_3Q.xlsx]Sporenia!$F$3:$F$10</c:f>
              <c:numCache>
                <c:formatCode>#,##0</c:formatCode>
                <c:ptCount val="8"/>
                <c:pt idx="0">
                  <c:v>509866</c:v>
                </c:pt>
                <c:pt idx="1">
                  <c:v>523481</c:v>
                </c:pt>
                <c:pt idx="2">
                  <c:v>659634</c:v>
                </c:pt>
                <c:pt idx="3">
                  <c:v>718319</c:v>
                </c:pt>
                <c:pt idx="4">
                  <c:v>859377</c:v>
                </c:pt>
                <c:pt idx="5">
                  <c:v>909261</c:v>
                </c:pt>
                <c:pt idx="6">
                  <c:v>1109046</c:v>
                </c:pt>
                <c:pt idx="7">
                  <c:v>1209162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A-4985-A548-A04110B5CC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3649359"/>
        <c:axId val="1843649775"/>
      </c:barChart>
      <c:lineChart>
        <c:grouping val="standard"/>
        <c:varyColors val="0"/>
        <c:ser>
          <c:idx val="2"/>
          <c:order val="1"/>
          <c:tx>
            <c:strRef>
              <c:f>[podklady2024_3Q.xlsx]Sporenia!$G$2</c:f>
              <c:strCache>
                <c:ptCount val="1"/>
                <c:pt idx="0">
                  <c:v>Aktíva na 1 zmluvu        (EUR)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[podklady2024_3Q.xlsx]Sporenia!$B$3:$B$10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1H2024</c:v>
                </c:pt>
              </c:strCache>
            </c:strRef>
          </c:cat>
          <c:val>
            <c:numRef>
              <c:f>[podklady2024_3Q.xlsx]Sporenia!$G$3:$G$10</c:f>
              <c:numCache>
                <c:formatCode>#,##0.00</c:formatCode>
                <c:ptCount val="8"/>
                <c:pt idx="0">
                  <c:v>1071.3999465456825</c:v>
                </c:pt>
                <c:pt idx="1">
                  <c:v>1250.5671277863955</c:v>
                </c:pt>
                <c:pt idx="2">
                  <c:v>1523.2395389684496</c:v>
                </c:pt>
                <c:pt idx="3">
                  <c:v>1602.3772100350739</c:v>
                </c:pt>
                <c:pt idx="4">
                  <c:v>1801.9314191883066</c:v>
                </c:pt>
                <c:pt idx="5">
                  <c:v>1803.2100920401951</c:v>
                </c:pt>
                <c:pt idx="6">
                  <c:v>1947.4261102999226</c:v>
                </c:pt>
                <c:pt idx="7">
                  <c:v>2082.4808464350776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FA-4985-A548-A04110B5CC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43647279"/>
        <c:axId val="1843653519"/>
      </c:lineChart>
      <c:catAx>
        <c:axId val="1843649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775"/>
        <c:crosses val="autoZero"/>
        <c:auto val="1"/>
        <c:lblAlgn val="ctr"/>
        <c:lblOffset val="100"/>
        <c:noMultiLvlLbl val="0"/>
      </c:catAx>
      <c:valAx>
        <c:axId val="1843649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9359"/>
        <c:crosses val="autoZero"/>
        <c:crossBetween val="between"/>
      </c:valAx>
      <c:valAx>
        <c:axId val="1843653519"/>
        <c:scaling>
          <c:orientation val="minMax"/>
        </c:scaling>
        <c:delete val="0"/>
        <c:axPos val="r"/>
        <c:numFmt formatCode="#,##0.0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0" spcFirstLastPara="1" vertOverflow="ellipsis" wrap="square" anchor="b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843647279"/>
        <c:crosses val="max"/>
        <c:crossBetween val="between"/>
      </c:valAx>
      <c:catAx>
        <c:axId val="184364727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43653519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Ročné výkonnosti fondov </a:t>
            </a:r>
            <a:r>
              <a:rPr lang="sk-SK" baseline="0"/>
              <a:t>2023 vs 3Q 2024</a:t>
            </a:r>
            <a:endParaRPr lang="sk-SK"/>
          </a:p>
        </c:rich>
      </c:tx>
      <c:layout>
        <c:manualLayout>
          <c:xMode val="edge"/>
          <c:yMode val="edge"/>
          <c:x val="0.20350301465091217"/>
          <c:y val="2.360658979533402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326370757180142E-2"/>
          <c:y val="0.10843463216305729"/>
          <c:w val="0.84771746057852415"/>
          <c:h val="0.802014081732896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[podklady2024_3Q.xlsx]Vykonnosti!$A$8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[podklady2024_3Q.xlsx]Vykonnosti!$B$2:$I$2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[podklady2024_3Q.xlsx]Vykonnosti!$B$8:$I$8</c:f>
              <c:numCache>
                <c:formatCode>0.00</c:formatCode>
                <c:ptCount val="8"/>
                <c:pt idx="0">
                  <c:v>4.6830957161756448</c:v>
                </c:pt>
                <c:pt idx="1">
                  <c:v>3.5427392209256059</c:v>
                </c:pt>
                <c:pt idx="2">
                  <c:v>5.5389594468398196</c:v>
                </c:pt>
                <c:pt idx="3">
                  <c:v>17.640606408941007</c:v>
                </c:pt>
                <c:pt idx="4">
                  <c:v>7.125247586420258</c:v>
                </c:pt>
                <c:pt idx="5">
                  <c:v>6.3629175045752717</c:v>
                </c:pt>
                <c:pt idx="6">
                  <c:v>4.4416444805014832</c:v>
                </c:pt>
                <c:pt idx="7">
                  <c:v>0.8786790433719549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91-4182-B580-9C862D6EBBC7}"/>
            </c:ext>
          </c:extLst>
        </c:ser>
        <c:ser>
          <c:idx val="0"/>
          <c:order val="1"/>
          <c:tx>
            <c:strRef>
              <c:f>[podklady2024_3Q.xlsx]Vykonnosti!$A$9</c:f>
              <c:strCache>
                <c:ptCount val="1"/>
                <c:pt idx="0">
                  <c:v>2024 (3Q)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none" lIns="38100" tIns="19050" rIns="38100" bIns="108000" spcCol="10800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[podklady2024_3Q.xlsx]Vykonnosti!$B$2:$I$2</c:f>
              <c:strCache>
                <c:ptCount val="8"/>
                <c:pt idx="0">
                  <c:v>P</c:v>
                </c:pt>
                <c:pt idx="1">
                  <c:v>KI</c:v>
                </c:pt>
                <c:pt idx="2">
                  <c:v>D</c:v>
                </c:pt>
                <c:pt idx="3">
                  <c:v>A</c:v>
                </c:pt>
                <c:pt idx="4">
                  <c:v>Z</c:v>
                </c:pt>
                <c:pt idx="5">
                  <c:v>Š</c:v>
                </c:pt>
                <c:pt idx="6">
                  <c:v>R</c:v>
                </c:pt>
                <c:pt idx="7">
                  <c:v>AI</c:v>
                </c:pt>
              </c:strCache>
            </c:strRef>
          </c:cat>
          <c:val>
            <c:numRef>
              <c:f>[podklady2024_3Q.xlsx]Vykonnosti!$B$9:$I$9</c:f>
              <c:numCache>
                <c:formatCode>0.00</c:formatCode>
                <c:ptCount val="8"/>
                <c:pt idx="0">
                  <c:v>4.5586915676992357</c:v>
                </c:pt>
                <c:pt idx="1">
                  <c:v>4.2090133215612058</c:v>
                </c:pt>
                <c:pt idx="2">
                  <c:v>7.8309349741754408</c:v>
                </c:pt>
                <c:pt idx="3">
                  <c:v>22.998909711465032</c:v>
                </c:pt>
                <c:pt idx="4">
                  <c:v>12.837555911478638</c:v>
                </c:pt>
                <c:pt idx="5">
                  <c:v>12.86676018279187</c:v>
                </c:pt>
                <c:pt idx="6">
                  <c:v>2.4324539091144848</c:v>
                </c:pt>
                <c:pt idx="7">
                  <c:v>6.6746320828160677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91-4182-B580-9C862D6EB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0343903"/>
        <c:axId val="430329343"/>
      </c:barChart>
      <c:catAx>
        <c:axId val="430343903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29343"/>
        <c:crosses val="autoZero"/>
        <c:auto val="1"/>
        <c:lblAlgn val="ctr"/>
        <c:lblOffset val="100"/>
        <c:noMultiLvlLbl val="0"/>
      </c:catAx>
      <c:valAx>
        <c:axId val="430329343"/>
        <c:scaling>
          <c:orientation val="minMax"/>
          <c:min val="-5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30343903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0.68798695828143919"/>
          <c:y val="0.14402735214878737"/>
          <c:w val="0.19383975083855748"/>
          <c:h val="0.1313863881678516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Net </a:t>
            </a:r>
            <a:r>
              <a:rPr lang="sk-SK" sz="1200"/>
              <a:t>A</a:t>
            </a:r>
            <a:r>
              <a:rPr lang="en-US" sz="1200"/>
              <a:t>ssets (tril. EUR)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'[podklady2024_3Q.xlsx]Svet a Europa'!$B$4</c:f>
              <c:strCache>
                <c:ptCount val="1"/>
                <c:pt idx="0">
                  <c:v>Net assets (tril.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Europa'!$A$5:$A$10</c:f>
              <c:strCache>
                <c:ptCount val="6"/>
                <c:pt idx="0">
                  <c:v>1Q23</c:v>
                </c:pt>
                <c:pt idx="1">
                  <c:v>2Q23</c:v>
                </c:pt>
                <c:pt idx="2">
                  <c:v>3Q23</c:v>
                </c:pt>
                <c:pt idx="3">
                  <c:v>4Q23</c:v>
                </c:pt>
                <c:pt idx="4">
                  <c:v>1Q24</c:v>
                </c:pt>
                <c:pt idx="5">
                  <c:v>2Q24</c:v>
                </c:pt>
              </c:strCache>
            </c:strRef>
          </c:cat>
          <c:val>
            <c:numRef>
              <c:f>'[podklady2024_3Q.xlsx]Svet a Europa'!$B$5:$B$10</c:f>
              <c:numCache>
                <c:formatCode>General</c:formatCode>
                <c:ptCount val="6"/>
                <c:pt idx="0">
                  <c:v>19.47</c:v>
                </c:pt>
                <c:pt idx="1">
                  <c:v>19.850000000000001</c:v>
                </c:pt>
                <c:pt idx="2">
                  <c:v>19.73</c:v>
                </c:pt>
                <c:pt idx="3">
                  <c:v>20.69</c:v>
                </c:pt>
                <c:pt idx="4">
                  <c:v>21.6</c:v>
                </c:pt>
                <c:pt idx="5">
                  <c:v>22.07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1A-4F45-AA02-CD9E2EAA2A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525248"/>
        <c:axId val="417529088"/>
      </c:barChart>
      <c:catAx>
        <c:axId val="41752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17529088"/>
        <c:crosses val="autoZero"/>
        <c:auto val="1"/>
        <c:lblAlgn val="ctr"/>
        <c:lblOffset val="100"/>
        <c:noMultiLvlLbl val="0"/>
      </c:catAx>
      <c:valAx>
        <c:axId val="41752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1752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Rozdelenie aktív </a:t>
            </a:r>
            <a:r>
              <a:rPr lang="sk-SK"/>
              <a:t>3</a:t>
            </a:r>
            <a:r>
              <a:rPr lang="en-US"/>
              <a:t>Q 2024</a:t>
            </a:r>
          </a:p>
        </c:rich>
      </c:tx>
      <c:layout>
        <c:manualLayout>
          <c:xMode val="edge"/>
          <c:yMode val="edge"/>
          <c:x val="0.3093594735538997"/>
          <c:y val="2.0512872585483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8.399534218752E-2"/>
          <c:y val="0.15320610642729904"/>
          <c:w val="0.6274160075660371"/>
          <c:h val="0.78237330497902435"/>
        </c:manualLayout>
      </c:layout>
      <c:pieChart>
        <c:varyColors val="1"/>
        <c:ser>
          <c:idx val="0"/>
          <c:order val="0"/>
          <c:tx>
            <c:strRef>
              <c:f>[podklady2024_3Q.xlsx]AuM!$U$16</c:f>
              <c:strCache>
                <c:ptCount val="1"/>
                <c:pt idx="0">
                  <c:v>Rozdelenie aktív 1Q 2024 (mil. EUR)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405-4004-9B3E-821665080A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405-4004-9B3E-821665080A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405-4004-9B3E-821665080A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405-4004-9B3E-821665080A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405-4004-9B3E-821665080A1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[podklady2024_3Q.xlsx]AuM!$T$17:$T$21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[podklady2024_3Q.xlsx]AuM!$U$17:$U$21</c:f>
              <c:numCache>
                <c:formatCode>#,##0.00</c:formatCode>
                <c:ptCount val="5"/>
                <c:pt idx="0">
                  <c:v>1986.3378707323102</c:v>
                </c:pt>
                <c:pt idx="1">
                  <c:v>4622.6116433669731</c:v>
                </c:pt>
                <c:pt idx="2">
                  <c:v>4671.9483681976708</c:v>
                </c:pt>
                <c:pt idx="3">
                  <c:v>2766.8532101006281</c:v>
                </c:pt>
                <c:pt idx="4">
                  <c:v>220.83201696899999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05-4004-9B3E-821665080A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200"/>
              <a:t>Net</a:t>
            </a:r>
            <a:r>
              <a:rPr lang="sk-SK" sz="1200" baseline="0"/>
              <a:t> Assets breakdown - 2Q24</a:t>
            </a:r>
            <a:endParaRPr lang="sk-SK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24265363381301475"/>
          <c:y val="0.26249115357395614"/>
          <c:w val="0.39208767007572332"/>
          <c:h val="0.7242383714774506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061-4EB9-A38C-D001949BCE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061-4EB9-A38C-D001949BCE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061-4EB9-A38C-D001949BCE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061-4EB9-A38C-D001949BCE4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061-4EB9-A38C-D001949BCE4E}"/>
              </c:ext>
            </c:extLst>
          </c:dPt>
          <c:cat>
            <c:strRef>
              <c:f>'[podklady2024_3Q.xlsx]Svet a Europa'!$C$4:$G$4</c:f>
              <c:strCache>
                <c:ptCount val="5"/>
                <c:pt idx="0">
                  <c:v>Akcie</c:v>
                </c:pt>
                <c:pt idx="1">
                  <c:v>Dlhopisy</c:v>
                </c:pt>
                <c:pt idx="2">
                  <c:v>Penazny trh</c:v>
                </c:pt>
                <c:pt idx="3">
                  <c:v>Multi-Asset</c:v>
                </c:pt>
                <c:pt idx="4">
                  <c:v>Iné</c:v>
                </c:pt>
              </c:strCache>
            </c:strRef>
          </c:cat>
          <c:val>
            <c:numRef>
              <c:f>'[podklady2024_3Q.xlsx]Svet a Europa'!$C$10:$G$10</c:f>
              <c:numCache>
                <c:formatCode>General</c:formatCode>
                <c:ptCount val="5"/>
                <c:pt idx="0">
                  <c:v>7.31</c:v>
                </c:pt>
                <c:pt idx="1">
                  <c:v>4.3</c:v>
                </c:pt>
                <c:pt idx="2">
                  <c:v>1.86</c:v>
                </c:pt>
                <c:pt idx="3">
                  <c:v>4.1100000000000003</c:v>
                </c:pt>
                <c:pt idx="4">
                  <c:v>4.490000000000002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061-4EB9-A38C-D001949BC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367816091954027"/>
          <c:y val="0.30024686404645279"/>
          <c:w val="0.21800766283524908"/>
          <c:h val="0.565287460086597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10943281111725246"/>
          <c:y val="0.23222912353347136"/>
          <c:w val="0.84837309605574329"/>
          <c:h val="0.6007710992647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'[podklady2024_3Q.xlsx]Svet a Europa'!$B$13</c:f>
              <c:strCache>
                <c:ptCount val="1"/>
                <c:pt idx="0">
                  <c:v>Net Sales (bn.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Europa'!$A$14:$A$19</c:f>
              <c:strCache>
                <c:ptCount val="6"/>
                <c:pt idx="0">
                  <c:v>1Q23</c:v>
                </c:pt>
                <c:pt idx="1">
                  <c:v>2Q23</c:v>
                </c:pt>
                <c:pt idx="2">
                  <c:v>3Q23</c:v>
                </c:pt>
                <c:pt idx="3">
                  <c:v>4Q23</c:v>
                </c:pt>
                <c:pt idx="4">
                  <c:v>1Q24</c:v>
                </c:pt>
                <c:pt idx="5">
                  <c:v>2Q24</c:v>
                </c:pt>
              </c:strCache>
            </c:strRef>
          </c:cat>
          <c:val>
            <c:numRef>
              <c:f>'[podklady2024_3Q.xlsx]Svet a Europa'!$B$14:$B$19</c:f>
              <c:numCache>
                <c:formatCode>General</c:formatCode>
                <c:ptCount val="6"/>
                <c:pt idx="0">
                  <c:v>52</c:v>
                </c:pt>
                <c:pt idx="1">
                  <c:v>9</c:v>
                </c:pt>
                <c:pt idx="2">
                  <c:v>28</c:v>
                </c:pt>
                <c:pt idx="3">
                  <c:v>142</c:v>
                </c:pt>
                <c:pt idx="4">
                  <c:v>106</c:v>
                </c:pt>
                <c:pt idx="5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6-4161-9A30-C513A193D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543008"/>
        <c:axId val="417529568"/>
      </c:barChart>
      <c:catAx>
        <c:axId val="41754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17529568"/>
        <c:crosses val="autoZero"/>
        <c:auto val="1"/>
        <c:lblAlgn val="ctr"/>
        <c:lblOffset val="100"/>
        <c:noMultiLvlLbl val="0"/>
      </c:catAx>
      <c:valAx>
        <c:axId val="41752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1754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Net</a:t>
            </a:r>
            <a:r>
              <a:rPr lang="sk-SK" sz="1200"/>
              <a:t> Sales 1Q23-2Q24 (bn.EUR)  </a:t>
            </a:r>
            <a:endParaRPr lang="en-US" sz="12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Europa'!$C$13:$G$13</c:f>
              <c:strCache>
                <c:ptCount val="5"/>
                <c:pt idx="0">
                  <c:v>Akcie</c:v>
                </c:pt>
                <c:pt idx="1">
                  <c:v>Dlhopisy</c:v>
                </c:pt>
                <c:pt idx="2">
                  <c:v>Penazny trh</c:v>
                </c:pt>
                <c:pt idx="3">
                  <c:v>Multi-Asset</c:v>
                </c:pt>
                <c:pt idx="4">
                  <c:v>Iné</c:v>
                </c:pt>
              </c:strCache>
            </c:strRef>
          </c:cat>
          <c:val>
            <c:numRef>
              <c:f>'[podklady2024_3Q.xlsx]Svet a Europa'!$C$20:$G$20</c:f>
              <c:numCache>
                <c:formatCode>General</c:formatCode>
                <c:ptCount val="5"/>
                <c:pt idx="0">
                  <c:v>11</c:v>
                </c:pt>
                <c:pt idx="1">
                  <c:v>294</c:v>
                </c:pt>
                <c:pt idx="2">
                  <c:v>228</c:v>
                </c:pt>
                <c:pt idx="3">
                  <c:v>-124</c:v>
                </c:pt>
                <c:pt idx="4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67-4B47-AFC9-3E9E627A0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0659728"/>
        <c:axId val="1540660688"/>
      </c:barChart>
      <c:catAx>
        <c:axId val="1540659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540660688"/>
        <c:crosses val="autoZero"/>
        <c:auto val="1"/>
        <c:lblAlgn val="ctr"/>
        <c:lblOffset val="100"/>
        <c:noMultiLvlLbl val="0"/>
      </c:catAx>
      <c:valAx>
        <c:axId val="1540660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154065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'[podklady2024_3Q.xlsx]Svet a Europa'!$B$27</c:f>
              <c:strCache>
                <c:ptCount val="1"/>
                <c:pt idx="0">
                  <c:v>Net assets (tril.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Europa'!$A$28:$A$33</c:f>
              <c:strCache>
                <c:ptCount val="6"/>
                <c:pt idx="0">
                  <c:v>1Q23</c:v>
                </c:pt>
                <c:pt idx="1">
                  <c:v>2Q23</c:v>
                </c:pt>
                <c:pt idx="2">
                  <c:v>3Q23</c:v>
                </c:pt>
                <c:pt idx="3">
                  <c:v>4Q23</c:v>
                </c:pt>
                <c:pt idx="4">
                  <c:v>1Q24</c:v>
                </c:pt>
                <c:pt idx="5">
                  <c:v>2Q24</c:v>
                </c:pt>
              </c:strCache>
            </c:strRef>
          </c:cat>
          <c:val>
            <c:numRef>
              <c:f>'[podklady2024_3Q.xlsx]Svet a Europa'!$B$28:$B$33</c:f>
              <c:numCache>
                <c:formatCode>General</c:formatCode>
                <c:ptCount val="6"/>
                <c:pt idx="0">
                  <c:v>62.4</c:v>
                </c:pt>
                <c:pt idx="1">
                  <c:v>64.400000000000006</c:v>
                </c:pt>
                <c:pt idx="2">
                  <c:v>64.3</c:v>
                </c:pt>
                <c:pt idx="3">
                  <c:v>67</c:v>
                </c:pt>
                <c:pt idx="4">
                  <c:v>69</c:v>
                </c:pt>
                <c:pt idx="5">
                  <c:v>70.599999999999994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C5-4B8F-A3AD-836EC4BDCC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2572912"/>
        <c:axId val="422568112"/>
      </c:barChart>
      <c:catAx>
        <c:axId val="42257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22568112"/>
        <c:crosses val="autoZero"/>
        <c:auto val="1"/>
        <c:lblAlgn val="ctr"/>
        <c:lblOffset val="100"/>
        <c:noMultiLvlLbl val="0"/>
      </c:catAx>
      <c:valAx>
        <c:axId val="42256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22572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'[podklady2024_3Q.xlsx]Svet a Europa'!$B$35</c:f>
              <c:strCache>
                <c:ptCount val="1"/>
                <c:pt idx="0">
                  <c:v>Net Sales (bn.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Europa'!$A$36:$A$41</c:f>
              <c:strCache>
                <c:ptCount val="6"/>
                <c:pt idx="0">
                  <c:v>1Q23</c:v>
                </c:pt>
                <c:pt idx="1">
                  <c:v>2Q23</c:v>
                </c:pt>
                <c:pt idx="2">
                  <c:v>3Q23</c:v>
                </c:pt>
                <c:pt idx="3">
                  <c:v>4Q23</c:v>
                </c:pt>
                <c:pt idx="4">
                  <c:v>1Q24</c:v>
                </c:pt>
                <c:pt idx="5">
                  <c:v>2Q24</c:v>
                </c:pt>
              </c:strCache>
            </c:strRef>
          </c:cat>
          <c:val>
            <c:numRef>
              <c:f>'[podklady2024_3Q.xlsx]Svet a Europa'!$B$36:$B$41</c:f>
              <c:numCache>
                <c:formatCode>General</c:formatCode>
                <c:ptCount val="6"/>
                <c:pt idx="0">
                  <c:v>631</c:v>
                </c:pt>
                <c:pt idx="1">
                  <c:v>468</c:v>
                </c:pt>
                <c:pt idx="2">
                  <c:v>352</c:v>
                </c:pt>
                <c:pt idx="3">
                  <c:v>645</c:v>
                </c:pt>
                <c:pt idx="4">
                  <c:v>756</c:v>
                </c:pt>
                <c:pt idx="5">
                  <c:v>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49-4360-845B-81782285E2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0613344"/>
        <c:axId val="550613824"/>
      </c:barChart>
      <c:catAx>
        <c:axId val="55061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50613824"/>
        <c:crosses val="autoZero"/>
        <c:auto val="1"/>
        <c:lblAlgn val="ctr"/>
        <c:lblOffset val="100"/>
        <c:noMultiLvlLbl val="0"/>
      </c:catAx>
      <c:valAx>
        <c:axId val="550613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50613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Net</a:t>
            </a:r>
            <a:r>
              <a:rPr lang="sk-SK"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 Sales 1Q23-2Q24 (bn.EUR)  </a:t>
            </a:r>
            <a:endParaRPr lang="en-US" sz="12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'[podklady2024_3Q.xlsx]Svet a Europa'!$C$35:$G$35</c:f>
              <c:strCache>
                <c:ptCount val="5"/>
                <c:pt idx="0">
                  <c:v>Akcie</c:v>
                </c:pt>
                <c:pt idx="1">
                  <c:v>Dlhopisy</c:v>
                </c:pt>
                <c:pt idx="2">
                  <c:v>Penazny trh</c:v>
                </c:pt>
                <c:pt idx="3">
                  <c:v>Multi-Asset</c:v>
                </c:pt>
                <c:pt idx="4">
                  <c:v>Iné</c:v>
                </c:pt>
              </c:strCache>
            </c:strRef>
          </c:cat>
          <c:val>
            <c:numRef>
              <c:f>'[podklady2024_3Q.xlsx]Svet a Europa'!$C$42:$G$42</c:f>
              <c:numCache>
                <c:formatCode>General</c:formatCode>
                <c:ptCount val="5"/>
                <c:pt idx="0">
                  <c:v>526</c:v>
                </c:pt>
                <c:pt idx="1">
                  <c:v>1323</c:v>
                </c:pt>
                <c:pt idx="2">
                  <c:v>1880</c:v>
                </c:pt>
                <c:pt idx="3">
                  <c:v>-387</c:v>
                </c:pt>
                <c:pt idx="4">
                  <c:v>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FE-4A80-B666-59BED80C8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22248800"/>
        <c:axId val="2022251200"/>
      </c:barChart>
      <c:catAx>
        <c:axId val="202224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22251200"/>
        <c:crosses val="autoZero"/>
        <c:auto val="1"/>
        <c:lblAlgn val="ctr"/>
        <c:lblOffset val="100"/>
        <c:noMultiLvlLbl val="0"/>
      </c:catAx>
      <c:valAx>
        <c:axId val="2022251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2224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 sz="12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Net Assets breakdown - 2Q24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23622077657442303"/>
          <c:y val="0.25837687216997562"/>
          <c:w val="0.4039586013509609"/>
          <c:h val="0.7285606540561739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D6-4968-81D2-DBD9188073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D6-4968-81D2-DBD9188073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D6-4968-81D2-DBD9188073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D6-4968-81D2-DBD9188073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9D6-4968-81D2-DBD918807394}"/>
              </c:ext>
            </c:extLst>
          </c:dPt>
          <c:cat>
            <c:strRef>
              <c:f>'[podklady2024_3Q.xlsx]Svet a Europa'!$C$27:$G$27</c:f>
              <c:strCache>
                <c:ptCount val="5"/>
                <c:pt idx="0">
                  <c:v>Akcie</c:v>
                </c:pt>
                <c:pt idx="1">
                  <c:v>Dlhopisy</c:v>
                </c:pt>
                <c:pt idx="2">
                  <c:v>Penazny trh</c:v>
                </c:pt>
                <c:pt idx="3">
                  <c:v>Multi-Asset</c:v>
                </c:pt>
                <c:pt idx="4">
                  <c:v>Iné</c:v>
                </c:pt>
              </c:strCache>
            </c:strRef>
          </c:cat>
          <c:val>
            <c:numRef>
              <c:f>'[podklady2024_3Q.xlsx]Svet a Europa'!$C$33:$G$33</c:f>
              <c:numCache>
                <c:formatCode>General</c:formatCode>
                <c:ptCount val="5"/>
                <c:pt idx="0">
                  <c:v>32</c:v>
                </c:pt>
                <c:pt idx="1">
                  <c:v>12.9</c:v>
                </c:pt>
                <c:pt idx="2">
                  <c:v>9.9</c:v>
                </c:pt>
                <c:pt idx="3">
                  <c:v>10.5</c:v>
                </c:pt>
                <c:pt idx="4">
                  <c:v>5.2999999999999972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D6-4968-81D2-DBD918807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232801305242268"/>
          <c:y val="0.20159196361980319"/>
          <c:w val="0.2308394693906505"/>
          <c:h val="0.608410830456754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Rozdelenie aktív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5.0707695280421225E-2"/>
          <c:y val="0.15505240416376526"/>
          <c:w val="0.69627715247250532"/>
          <c:h val="0.77206242076883247"/>
        </c:manualLayout>
      </c:layout>
      <c:pieChart>
        <c:varyColors val="1"/>
        <c:ser>
          <c:idx val="0"/>
          <c:order val="0"/>
          <c:tx>
            <c:strRef>
              <c:f>[podklady2024_3Q.xlsx]AuM!$W$16</c:f>
              <c:strCache>
                <c:ptCount val="1"/>
                <c:pt idx="0">
                  <c:v>Rozdelenie aktív 2023 (mil. EUR)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E70-4015-BE53-EAF5A5AC65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E70-4015-BE53-EAF5A5AC65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E70-4015-BE53-EAF5A5AC653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E70-4015-BE53-EAF5A5AC653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E70-4015-BE53-EAF5A5AC653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[podklady2024_3Q.xlsx]AuM!$T$17:$T$21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[podklady2024_3Q.xlsx]AuM!$W$17:$W$21</c:f>
              <c:numCache>
                <c:formatCode>#,##0.00</c:formatCode>
                <c:ptCount val="5"/>
                <c:pt idx="0">
                  <c:v>1569.8762940729175</c:v>
                </c:pt>
                <c:pt idx="1">
                  <c:v>3759.4395347143322</c:v>
                </c:pt>
                <c:pt idx="2">
                  <c:v>4616.3358562748854</c:v>
                </c:pt>
                <c:pt idx="3">
                  <c:v>2621.1821216706826</c:v>
                </c:pt>
                <c:pt idx="4">
                  <c:v>165.48021552900002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70-4015-BE53-EAF5A5AC653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Rozdelenie aktív 20</a:t>
            </a:r>
            <a:r>
              <a:rPr lang="sk-SK"/>
              <a:t>18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5.0707695280421225E-2"/>
          <c:y val="0.15505240416376526"/>
          <c:w val="0.69627715247250532"/>
          <c:h val="0.77206242076883247"/>
        </c:manualLayout>
      </c:layout>
      <c:pieChart>
        <c:varyColors val="1"/>
        <c:ser>
          <c:idx val="0"/>
          <c:order val="0"/>
          <c:tx>
            <c:strRef>
              <c:f>[podklady2024_3Q.xlsx]AuM!$W$16</c:f>
              <c:strCache>
                <c:ptCount val="1"/>
                <c:pt idx="0">
                  <c:v>Rozdelenie aktív 2018 (mil. EUR)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AF-498B-A9FA-B06FDA9F3BB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AF-498B-A9FA-B06FDA9F3BB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AF-498B-A9FA-B06FDA9F3BB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AF-498B-A9FA-B06FDA9F3BB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AF-498B-A9FA-B06FDA9F3BB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[podklady2024_3Q.xlsx]AuM!$T$17:$T$21</c:f>
              <c:strCache>
                <c:ptCount val="5"/>
                <c:pt idx="0">
                  <c:v>Dlhopisové + KI</c:v>
                </c:pt>
                <c:pt idx="1">
                  <c:v>Akciové</c:v>
                </c:pt>
                <c:pt idx="2">
                  <c:v>Zmiešané</c:v>
                </c:pt>
                <c:pt idx="3">
                  <c:v>Realitné</c:v>
                </c:pt>
                <c:pt idx="4">
                  <c:v>Ostatné</c:v>
                </c:pt>
              </c:strCache>
            </c:strRef>
          </c:cat>
          <c:val>
            <c:numRef>
              <c:f>[podklady2024_3Q.xlsx]AuM!$W$17:$W$21</c:f>
              <c:numCache>
                <c:formatCode>#,##0.00</c:formatCode>
                <c:ptCount val="5"/>
                <c:pt idx="0">
                  <c:v>2132.0627211763585</c:v>
                </c:pt>
                <c:pt idx="1">
                  <c:v>1063.17599884129</c:v>
                </c:pt>
                <c:pt idx="2">
                  <c:v>3601.8390994257111</c:v>
                </c:pt>
                <c:pt idx="3">
                  <c:v>1408.1391217689998</c:v>
                </c:pt>
                <c:pt idx="4">
                  <c:v>172.85340675180001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1AF-498B-A9FA-B06FDA9F3BB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04852635085905"/>
          <c:y val="0.22028083917383415"/>
          <c:w val="0.22701269822749387"/>
          <c:h val="0.473071855352207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/>
      <c:pieChart>
        <c:varyColors val="1"/>
        <c:ser>
          <c:idx val="0"/>
          <c:order val="0"/>
          <c:tx>
            <c:v>Aktíva v OPF podľa domicilu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7B-4E6E-A7A8-6FFE0A9197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7B-4E6E-A7A8-6FFE0A9197A0}"/>
              </c:ext>
            </c:extLst>
          </c:dPt>
          <c:dLbls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[podklady2024_3Q.xlsx]AuM!$B$45:$B$46</c:f>
              <c:strCache>
                <c:ptCount val="2"/>
                <c:pt idx="0">
                  <c:v>Domáce</c:v>
                </c:pt>
                <c:pt idx="1">
                  <c:v>Zahraničné</c:v>
                </c:pt>
              </c:strCache>
            </c:strRef>
          </c:cat>
          <c:val>
            <c:numRef>
              <c:f>[podklady2024_3Q.xlsx]AuM!$C$45:$C$46</c:f>
              <c:numCache>
                <c:formatCode>#,##0.00</c:formatCode>
                <c:ptCount val="2"/>
                <c:pt idx="0">
                  <c:v>10769152763.446266</c:v>
                </c:pt>
                <c:pt idx="1">
                  <c:v>3499430345.9203129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7B-4E6E-A7A8-6FFE0A919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9.9517010531911351E-2"/>
          <c:y val="0.26437494308069814"/>
          <c:w val="0.79832884813448945"/>
          <c:h val="0.63059309274165065"/>
        </c:manualLayout>
      </c:layout>
      <c:pieChart>
        <c:varyColors val="1"/>
        <c:ser>
          <c:idx val="0"/>
          <c:order val="0"/>
          <c:tx>
            <c:v>Aktíva v OPF podľa typu ponuky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8F-48E5-82CC-6FA25C3119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8F-48E5-82CC-6FA25C311988}"/>
              </c:ext>
            </c:extLst>
          </c:dPt>
          <c:dLbls>
            <c:dLbl>
              <c:idx val="0"/>
              <c:layout>
                <c:manualLayout>
                  <c:x val="0.31141868512110726"/>
                  <c:y val="-9.109023626530031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8F-48E5-82CC-6FA25C311988}"/>
                </c:ext>
              </c:extLst>
            </c:dLbl>
            <c:dLbl>
              <c:idx val="1"/>
              <c:layout>
                <c:manualLayout>
                  <c:x val="-0.26528258362168394"/>
                  <c:y val="6.26245374323939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8F-48E5-82CC-6FA25C311988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[podklady2024_3Q.xlsx]AuM!$B$49:$B$50</c:f>
              <c:strCache>
                <c:ptCount val="2"/>
                <c:pt idx="0">
                  <c:v>Verejná</c:v>
                </c:pt>
                <c:pt idx="1">
                  <c:v>Neverejná</c:v>
                </c:pt>
              </c:strCache>
            </c:strRef>
          </c:cat>
          <c:val>
            <c:numRef>
              <c:f>[podklady2024_3Q.xlsx]AuM!$C$49:$C$50</c:f>
              <c:numCache>
                <c:formatCode>#,##0.00</c:formatCode>
                <c:ptCount val="2"/>
                <c:pt idx="0">
                  <c:v>13638126790.005156</c:v>
                </c:pt>
                <c:pt idx="1">
                  <c:v>630456319.3614229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8F-48E5-82CC-6FA25C3119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3.9694795847212368E-2"/>
          <c:y val="0.23425799435187297"/>
          <c:w val="0.8998046020140319"/>
          <c:h val="0.6091074460703777"/>
        </c:manualLayout>
      </c:layout>
      <c:pieChart>
        <c:varyColors val="1"/>
        <c:ser>
          <c:idx val="0"/>
          <c:order val="0"/>
          <c:tx>
            <c:v>Počet OPF podľa domicilu</c:v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44-4A81-9D25-BC149C00F7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44-4A81-9D25-BC149C00F71A}"/>
              </c:ext>
            </c:extLst>
          </c:dPt>
          <c:dLbls>
            <c:dLbl>
              <c:idx val="0"/>
              <c:layout>
                <c:manualLayout>
                  <c:x val="0.16532103037293336"/>
                  <c:y val="4.55451181326501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44-4A81-9D25-BC149C00F71A}"/>
                </c:ext>
              </c:extLst>
            </c:dLbl>
            <c:dLbl>
              <c:idx val="1"/>
              <c:layout>
                <c:manualLayout>
                  <c:x val="-9.9961553248750487E-2"/>
                  <c:y val="-6.831767719897523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44-4A81-9D25-BC149C00F71A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[podklady2024_3Q.xlsx]AuM!$B$45:$B$46</c:f>
              <c:strCache>
                <c:ptCount val="2"/>
                <c:pt idx="0">
                  <c:v>Domáce</c:v>
                </c:pt>
                <c:pt idx="1">
                  <c:v>Zahraničné</c:v>
                </c:pt>
              </c:strCache>
            </c:strRef>
          </c:cat>
          <c:val>
            <c:numRef>
              <c:f>[podklady2024_3Q.xlsx]AuM!$E$45:$E$46</c:f>
              <c:numCache>
                <c:formatCode>_-* #\ ##0_-;\-* #\ ##0_-;_-* "-"??_-;_-@_-</c:formatCode>
                <c:ptCount val="2"/>
                <c:pt idx="0">
                  <c:v>98</c:v>
                </c:pt>
                <c:pt idx="1">
                  <c:v>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C44-4A81-9D25-BC149C00F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k-SK"/>
              <a:t>Aktíva v OPF podľa </a:t>
            </a:r>
            <a:r>
              <a:rPr lang="en-GB"/>
              <a:t>legislat</a:t>
            </a:r>
            <a:r>
              <a:rPr lang="sk-SK"/>
              <a:t>ívneho</a:t>
            </a:r>
            <a:r>
              <a:rPr lang="sk-SK" baseline="0"/>
              <a:t> rámca</a:t>
            </a:r>
            <a:endParaRPr lang="sk-S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k-SK"/>
        </a:p>
      </c:txPr>
    </c:title>
    <c:autoTitleDeleted val="0"/>
    <c:plotArea>
      <c:layout>
        <c:manualLayout>
          <c:layoutTarget val="inner"/>
          <c:xMode val="edge"/>
          <c:yMode val="edge"/>
          <c:x val="0.10479131285059955"/>
          <c:y val="0.26437506584093728"/>
          <c:w val="0.79041737429880088"/>
          <c:h val="0.6197838848282307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40-4BAE-BEBF-B59C9739EB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40-4BAE-BEBF-B59C9739EB88}"/>
              </c:ext>
            </c:extLst>
          </c:dPt>
          <c:dLbls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[podklady2024_3Q.xlsx]AuM!$B$53:$B$54</c:f>
              <c:strCache>
                <c:ptCount val="2"/>
                <c:pt idx="0">
                  <c:v>UCITS</c:v>
                </c:pt>
                <c:pt idx="1">
                  <c:v>AIF</c:v>
                </c:pt>
              </c:strCache>
            </c:strRef>
          </c:cat>
          <c:val>
            <c:numRef>
              <c:f>[podklady2024_3Q.xlsx]AuM!$C$53:$C$54</c:f>
              <c:numCache>
                <c:formatCode>#,##0.00</c:formatCode>
                <c:ptCount val="2"/>
                <c:pt idx="0">
                  <c:v>10588339314.950966</c:v>
                </c:pt>
                <c:pt idx="1">
                  <c:v>3680243794.4156137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40-4BAE-BEBF-B59C9739E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'[podklady2024_3Q.xlsx]Net sales'!$A$4:$A$10</c:f>
              <c:strCache>
                <c:ptCount val="6"/>
                <c:pt idx="0">
                  <c:v>2 019</c:v>
                </c:pt>
                <c:pt idx="1">
                  <c:v>2 020</c:v>
                </c:pt>
                <c:pt idx="2">
                  <c:v>2 021</c:v>
                </c:pt>
                <c:pt idx="3">
                  <c:v>2 022</c:v>
                </c:pt>
                <c:pt idx="4">
                  <c:v>2 023</c:v>
                </c:pt>
                <c:pt idx="5">
                  <c:v>2 024 (3Q)</c:v>
                </c:pt>
              </c:strCache>
              <c:extLst/>
            </c:strRef>
          </c:cat>
          <c:val>
            <c:numRef>
              <c:f>'[podklady2024_3Q.xlsx]Net sales'!$J$4:$J$10</c:f>
              <c:numCache>
                <c:formatCode>#,##0.00</c:formatCode>
                <c:ptCount val="6"/>
                <c:pt idx="0">
                  <c:v>520917762.35704935</c:v>
                </c:pt>
                <c:pt idx="1">
                  <c:v>449387271.82242864</c:v>
                </c:pt>
                <c:pt idx="2">
                  <c:v>1512155177.1945858</c:v>
                </c:pt>
                <c:pt idx="3">
                  <c:v>464883671.05587697</c:v>
                </c:pt>
                <c:pt idx="4">
                  <c:v>175939126.74755335</c:v>
                </c:pt>
                <c:pt idx="5">
                  <c:v>514626281.78113908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B17C-4FD0-93DF-DC3C3A967A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8986479"/>
        <c:axId val="2078990639"/>
      </c:barChart>
      <c:catAx>
        <c:axId val="2078986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90639"/>
        <c:crosses val="autoZero"/>
        <c:auto val="1"/>
        <c:lblAlgn val="ctr"/>
        <c:lblOffset val="100"/>
        <c:noMultiLvlLbl val="0"/>
      </c:catAx>
      <c:valAx>
        <c:axId val="2078990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2078986479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sk-SK"/>
                    <a:t>Milióny EUR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4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Sporenia!$L$37:$L$41</cx:f>
        <cx:lvl ptCount="5">
          <cx:pt idx="0">Akciové</cx:pt>
          <cx:pt idx="1">Zmiešané</cx:pt>
          <cx:pt idx="2">Dlhopisové</cx:pt>
          <cx:pt idx="3">Realitné</cx:pt>
          <cx:pt idx="4">Ostatné</cx:pt>
        </cx:lvl>
      </cx:strDim>
      <cx:numDim type="size">
        <cx:f>Sporenia!$M$37:$M$41</cx:f>
        <cx:lvl ptCount="5" formatCode="0,0%">
          <cx:pt idx="0">0.34103225238237478</cx:pt>
          <cx:pt idx="1">0.46838126503525179</cx:pt>
          <cx:pt idx="2">0.13504039776866306</cx:pt>
          <cx:pt idx="3">0.02234931617199553</cx:pt>
          <cx:pt idx="4">0.033196768641714836</cx:pt>
        </cx:lvl>
      </cx:numDim>
    </cx:data>
  </cx:chartData>
  <cx:chart>
    <cx:title pos="t" align="ctr" overlay="0">
      <cx:tx>
        <cx:txData>
          <cx:v>Štruktúra pravidelných investícií v 2017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sk-SK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Štruktúra pravidelných investícií v 2017</a:t>
          </a:r>
        </a:p>
      </cx:txPr>
    </cx:title>
    <cx:plotArea>
      <cx:plotAreaRegion>
        <cx:series layoutId="sunburst" uniqueId="{4CE8386F-DC28-4E92-B211-49180E0FEABD}">
          <cx:dataLabels>
            <cx:visibility seriesName="0" categoryName="1" value="1"/>
            <cx:separator>, </cx:separator>
          </cx:dataLabels>
          <cx:dataId val="0"/>
        </cx:series>
      </cx:plotAreaRegion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Sporenia!$T$37:$T$41</cx:f>
        <cx:lvl ptCount="5">
          <cx:pt idx="0">Akciové</cx:pt>
          <cx:pt idx="1">Zmiešané</cx:pt>
          <cx:pt idx="2">Dlhopisové</cx:pt>
          <cx:pt idx="3">Realitné</cx:pt>
          <cx:pt idx="4">Ostatné</cx:pt>
        </cx:lvl>
      </cx:strDim>
      <cx:numDim type="size">
        <cx:f>Sporenia!$U$37:$U$41</cx:f>
        <cx:lvl ptCount="5" formatCode="0,0%">
          <cx:pt idx="0">0.67308085916752003</cx:pt>
          <cx:pt idx="1">0.24140681050166443</cx:pt>
          <cx:pt idx="2">0.055556132624914267</cx:pt>
          <cx:pt idx="3">0.027315430338142255</cx:pt>
          <cx:pt idx="4">0.0026407673677590893</cx:pt>
        </cx:lvl>
      </cx:numDim>
    </cx:data>
  </cx:chartData>
  <cx:chart>
    <cx:title pos="t" align="ctr" overlay="0">
      <cx:tx>
        <cx:txData>
          <cx:v>Štruktúra pravidelných investícií v 1H2024</cx:v>
        </cx:txData>
      </cx:tx>
      <cx:txPr>
        <a:bodyPr spcFirstLastPara="1" vertOverflow="ellipsis" horzOverflow="overflow" wrap="square" lIns="0" tIns="0" rIns="0" bIns="0" anchor="ctr" anchorCtr="1"/>
        <a:lstStyle/>
        <a:p>
          <a:pPr rtl="0"/>
          <a:r>
            <a:rPr lang="sk-SK" sz="1400" b="0" i="0" baseline="0">
              <a:effectLst/>
              <a:latin typeface="+mn-lt"/>
            </a:rPr>
            <a:t>Štruktúra pravidelných investícií v 1H2024</a:t>
          </a:r>
        </a:p>
      </cx:txPr>
    </cx:title>
    <cx:plotArea>
      <cx:plotAreaRegion>
        <cx:series layoutId="sunburst" uniqueId="{43C0932D-6D28-44FF-A608-3C87CB00D53C}">
          <cx:dataLabels>
            <cx:visibility seriesName="0" categoryName="1" value="1"/>
            <cx:separator>, </cx:separator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lt1"/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0.13349</cdr:x>
      <cdr:y>0.26915</cdr:y>
    </cdr:from>
    <cdr:to>
      <cdr:x>0.45224</cdr:x>
      <cdr:y>0.33747</cdr:y>
    </cdr:to>
    <cdr:sp macro="" textlink="">
      <cdr:nvSpPr>
        <cdr:cNvPr id="2" name="BlokTextu 1">
          <a:extLst xmlns:a="http://schemas.openxmlformats.org/drawingml/2006/main">
            <a:ext uri="{FF2B5EF4-FFF2-40B4-BE49-F238E27FC236}">
              <a16:creationId xmlns:a16="http://schemas.microsoft.com/office/drawing/2014/main" id="{E202416C-75E1-2D27-F8BB-6CB15A8343C6}"/>
            </a:ext>
          </a:extLst>
        </cdr:cNvPr>
        <cdr:cNvSpPr txBox="1"/>
      </cdr:nvSpPr>
      <cdr:spPr>
        <a:xfrm xmlns:a="http://schemas.openxmlformats.org/drawingml/2006/main">
          <a:off x="441960" y="495299"/>
          <a:ext cx="1055370" cy="1257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k-SK" sz="1100" kern="12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0.46774</cdr:x>
      <cdr:y>0.32127</cdr:y>
    </cdr:from>
    <cdr:to>
      <cdr:x>1</cdr:x>
      <cdr:y>0.44743</cdr:y>
    </cdr:to>
    <cdr:sp macro="" textlink="">
      <cdr:nvSpPr>
        <cdr:cNvPr id="3" name="BlokTextu 1">
          <a:extLst xmlns:a="http://schemas.openxmlformats.org/drawingml/2006/main">
            <a:ext uri="{FF2B5EF4-FFF2-40B4-BE49-F238E27FC236}">
              <a16:creationId xmlns:a16="http://schemas.microsoft.com/office/drawing/2014/main" id="{B07CFD20-9B93-4CE6-7C2B-2562FC41D555}"/>
            </a:ext>
          </a:extLst>
        </cdr:cNvPr>
        <cdr:cNvSpPr txBox="1"/>
      </cdr:nvSpPr>
      <cdr:spPr>
        <a:xfrm xmlns:a="http://schemas.openxmlformats.org/drawingml/2006/main">
          <a:off x="1546860" y="591820"/>
          <a:ext cx="1760220" cy="2324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100" kern="1200"/>
            <a:t>Total</a:t>
          </a:r>
          <a:r>
            <a:rPr lang="sk-SK" sz="1100" kern="1200" baseline="0"/>
            <a:t> sales 485 bn. EUR</a:t>
          </a:r>
          <a:endParaRPr lang="sk-SK" sz="1100" kern="12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0.43557</cdr:x>
      <cdr:y>0.3197</cdr:y>
    </cdr:from>
    <cdr:to>
      <cdr:x>0.97029</cdr:x>
      <cdr:y>0.44444</cdr:y>
    </cdr:to>
    <cdr:sp macro="" textlink="">
      <cdr:nvSpPr>
        <cdr:cNvPr id="2" name="BlokTextu 1">
          <a:extLst xmlns:a="http://schemas.openxmlformats.org/drawingml/2006/main">
            <a:ext uri="{FF2B5EF4-FFF2-40B4-BE49-F238E27FC236}">
              <a16:creationId xmlns:a16="http://schemas.microsoft.com/office/drawing/2014/main" id="{F39025F9-6357-314A-E449-6CCBFE11FE9D}"/>
            </a:ext>
          </a:extLst>
        </cdr:cNvPr>
        <cdr:cNvSpPr txBox="1"/>
      </cdr:nvSpPr>
      <cdr:spPr>
        <a:xfrm xmlns:a="http://schemas.openxmlformats.org/drawingml/2006/main">
          <a:off x="1433830" y="595630"/>
          <a:ext cx="1760220" cy="2324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k-SK" sz="1100" kern="1200"/>
            <a:t>Total</a:t>
          </a:r>
          <a:r>
            <a:rPr lang="sk-SK" sz="1100" kern="1200" baseline="0"/>
            <a:t> sales 3 613 bn. EUR</a:t>
          </a:r>
          <a:endParaRPr lang="sk-SK" sz="1100" kern="12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2EAF3-6C15-470F-97A6-A29A694F4E97}" type="datetimeFigureOut">
              <a:rPr lang="sk-SK" smtClean="0"/>
              <a:t>4. 11. 2024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1241425"/>
            <a:ext cx="5967413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29761" y="9443664"/>
            <a:ext cx="2929837" cy="498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7FE3D-07FF-4CCE-A21A-C824A03FAB0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667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D4E07843-8678-4878-9E7A-FB691037F461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620" y="939433"/>
            <a:ext cx="3228360" cy="88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8169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7682BDE-AB4E-4084-8871-290D868DEFFC}" type="datetime1">
              <a:rPr lang="sk-SK" smtClean="0"/>
              <a:t>4. 11. 2024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31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EC326B1-FA01-47F1-B513-4BBE14A9712E}" type="datetime1">
              <a:rPr lang="sk-SK" smtClean="0"/>
              <a:t>4. 11. 2024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95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  <p:pic>
        <p:nvPicPr>
          <p:cNvPr id="7" name="Picture 8" descr="SASS">
            <a:extLst>
              <a:ext uri="{FF2B5EF4-FFF2-40B4-BE49-F238E27FC236}">
                <a16:creationId xmlns:a16="http://schemas.microsoft.com/office/drawing/2014/main" id="{A2301C51-224A-4AB1-93F1-83EE2F3BAE1B}"/>
              </a:ext>
            </a:extLst>
          </p:cNvPr>
          <p:cNvPicPr>
            <a:picLocks noGrp="1"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379330"/>
            <a:ext cx="1254369" cy="342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objekt pre číslo snímky 12">
            <a:extLst>
              <a:ext uri="{FF2B5EF4-FFF2-40B4-BE49-F238E27FC236}">
                <a16:creationId xmlns:a16="http://schemas.microsoft.com/office/drawing/2014/main" id="{E967AC27-401B-435E-B298-FE0A7128BD3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19DBCD5A-59EF-425C-AC8A-27967CFF5F76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6352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620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875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63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119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512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3A8B41-8BE2-4BDA-A3A5-9B1ACD0A1283}" type="datetime1">
              <a:rPr lang="sk-SK" smtClean="0"/>
              <a:t>4. 11. 2024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88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5AD5F9-D3B5-46D7-8835-5E7DB99D6D6C}" type="datetime1">
              <a:rPr lang="sk-SK" smtClean="0"/>
              <a:t>4. 11. 2024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74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BCD5A-59EF-425C-AC8A-27967CFF5F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176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6.xml"/><Relationship Id="rId4" Type="http://schemas.openxmlformats.org/officeDocument/2006/relationships/chart" Target="../charts/char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7.xml"/><Relationship Id="rId5" Type="http://schemas.openxmlformats.org/officeDocument/2006/relationships/image" Target="../media/image3.png"/><Relationship Id="rId4" Type="http://schemas.microsoft.com/office/2014/relationships/chartEx" Target="../charts/chartEx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1142" y="2555626"/>
            <a:ext cx="9144000" cy="1655762"/>
          </a:xfrm>
        </p:spPr>
        <p:txBody>
          <a:bodyPr>
            <a:normAutofit/>
          </a:bodyPr>
          <a:lstStyle/>
          <a:p>
            <a:r>
              <a:rPr lang="sk-SK" sz="4000" dirty="0"/>
              <a:t>Kolektívne investovanie na Slovensku 2024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5B5B1B9-477F-43B7-8C88-CB8BC2D12BD3}"/>
              </a:ext>
            </a:extLst>
          </p:cNvPr>
          <p:cNvSpPr txBox="1">
            <a:spLocks/>
          </p:cNvSpPr>
          <p:nvPr/>
        </p:nvSpPr>
        <p:spPr>
          <a:xfrm>
            <a:off x="1141142" y="5285663"/>
            <a:ext cx="3344007" cy="61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Roman Vlček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k-SK" sz="1400" dirty="0"/>
              <a:t>Výkonný riaditeľ a člen predstavenstva SASS</a:t>
            </a: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02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Výkonnosti fondov predávaných v SR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10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A46B137-4E7B-456D-9966-B957FCCE43C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.09.2024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142E67EA-3B8E-48FC-A74E-37D614DEA995}"/>
              </a:ext>
            </a:extLst>
          </p:cNvPr>
          <p:cNvSpPr txBox="1"/>
          <p:nvPr/>
        </p:nvSpPr>
        <p:spPr>
          <a:xfrm>
            <a:off x="1070518" y="5123871"/>
            <a:ext cx="10328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 poklesoch v roku 2022 sme v rokoch 2023 a 2024 svedkami rekordných rastov na kapitálových trhoch, čo sa prejavuje v nadštandardných výkonnostiach podielových fondov, hlavne akciových.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C0B1CD8-953B-4602-913C-36929901E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954447"/>
              </p:ext>
            </p:extLst>
          </p:nvPr>
        </p:nvGraphicFramePr>
        <p:xfrm>
          <a:off x="838201" y="1393066"/>
          <a:ext cx="4475327" cy="3421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304E99D1-D108-6786-8A04-61592E46B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455001"/>
              </p:ext>
            </p:extLst>
          </p:nvPr>
        </p:nvGraphicFramePr>
        <p:xfrm>
          <a:off x="5950424" y="1454343"/>
          <a:ext cx="5249841" cy="3298825"/>
        </p:xfrm>
        <a:graphic>
          <a:graphicData uri="http://schemas.openxmlformats.org/drawingml/2006/table">
            <a:tbl>
              <a:tblPr/>
              <a:tblGrid>
                <a:gridCol w="1185447">
                  <a:extLst>
                    <a:ext uri="{9D8B030D-6E8A-4147-A177-3AD203B41FA5}">
                      <a16:colId xmlns:a16="http://schemas.microsoft.com/office/drawing/2014/main" val="2173851961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589623005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1616528273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3726676996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828175282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3186259474"/>
                    </a:ext>
                  </a:extLst>
                </a:gridCol>
                <a:gridCol w="677399">
                  <a:extLst>
                    <a:ext uri="{9D8B030D-6E8A-4147-A177-3AD203B41FA5}">
                      <a16:colId xmlns:a16="http://schemas.microsoft.com/office/drawing/2014/main" val="72439317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lvl="0" algn="ctr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SFI – výkonnosť</a:t>
                      </a:r>
                    </a:p>
                  </a:txBody>
                  <a:tcPr marL="381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129902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január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-2,86%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2238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február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-2,05%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0,63%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-1,18%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-0,80%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6421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marec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0,60%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-6,25%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0,56%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9465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apríl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-1,00%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43888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máj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-1,41%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-0,95%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07677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jún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-2,79%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80768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júl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-0,83%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218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-0,03%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4468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-0,81%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-0,97%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-3,06%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-1,39%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64618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október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-1,61%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82203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677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-2,49%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00908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lvl="0" algn="l" fontAlgn="ctr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274320" marR="3810" marT="38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7,67%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3,15%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-9,01%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9,14%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7,88%</a:t>
                      </a:r>
                    </a:p>
                  </a:txBody>
                  <a:tcPr marL="3810" marR="3810" marT="38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642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2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Európsky trh kolektívneho investovania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11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8507104" y="6141252"/>
            <a:ext cx="298886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sk-S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Quarterly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Statistical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Release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Sept.2024</a:t>
            </a: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0C4FAB25-9ECA-1988-0FDE-B93D585465D9}"/>
              </a:ext>
            </a:extLst>
          </p:cNvPr>
          <p:cNvGrpSpPr/>
          <p:nvPr/>
        </p:nvGrpSpPr>
        <p:grpSpPr>
          <a:xfrm>
            <a:off x="990800" y="1298469"/>
            <a:ext cx="10022943" cy="4761137"/>
            <a:chOff x="2783205" y="1607819"/>
            <a:chExt cx="6625590" cy="3642361"/>
          </a:xfrm>
        </p:grpSpPr>
        <p:graphicFrame>
          <p:nvGraphicFramePr>
            <p:cNvPr id="7" name="Graf 6">
              <a:extLst>
                <a:ext uri="{FF2B5EF4-FFF2-40B4-BE49-F238E27FC236}">
                  <a16:creationId xmlns:a16="http://schemas.microsoft.com/office/drawing/2014/main" id="{85271339-DB40-D9A0-1305-60FB1B56544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79013806"/>
                </p:ext>
              </p:extLst>
            </p:nvPr>
          </p:nvGraphicFramePr>
          <p:xfrm>
            <a:off x="2813685" y="1607819"/>
            <a:ext cx="3272790" cy="17945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2" name="Graf 11">
              <a:extLst>
                <a:ext uri="{FF2B5EF4-FFF2-40B4-BE49-F238E27FC236}">
                  <a16:creationId xmlns:a16="http://schemas.microsoft.com/office/drawing/2014/main" id="{A07D6A4B-5082-42ED-552D-CB5636393AE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34563074"/>
                </p:ext>
              </p:extLst>
            </p:nvPr>
          </p:nvGraphicFramePr>
          <p:xfrm>
            <a:off x="6094095" y="1611629"/>
            <a:ext cx="3314700" cy="17945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Graf 12">
              <a:extLst>
                <a:ext uri="{FF2B5EF4-FFF2-40B4-BE49-F238E27FC236}">
                  <a16:creationId xmlns:a16="http://schemas.microsoft.com/office/drawing/2014/main" id="{23ACC5B5-B59B-3EC9-DA6F-B43433F3D3E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43156249"/>
                </p:ext>
              </p:extLst>
            </p:nvPr>
          </p:nvGraphicFramePr>
          <p:xfrm>
            <a:off x="2783205" y="3409950"/>
            <a:ext cx="3310890" cy="18402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4" name="Graf 13">
              <a:extLst>
                <a:ext uri="{FF2B5EF4-FFF2-40B4-BE49-F238E27FC236}">
                  <a16:creationId xmlns:a16="http://schemas.microsoft.com/office/drawing/2014/main" id="{613D2005-B229-983F-99CF-5AD89DE6702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79192907"/>
                </p:ext>
              </p:extLst>
            </p:nvPr>
          </p:nvGraphicFramePr>
          <p:xfrm>
            <a:off x="6101715" y="3404234"/>
            <a:ext cx="3307080" cy="18421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60880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Globálny trh kolektívneho investovania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12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8525301" y="6141252"/>
            <a:ext cx="2970663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EFAMA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International </a:t>
            </a:r>
            <a:r>
              <a:rPr kumimoji="0" lang="sk-S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Quarterly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k-SK" sz="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Statistics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Sept.2024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F87EB1B4-D259-E5DD-F28A-83ED51EC74A7}"/>
              </a:ext>
            </a:extLst>
          </p:cNvPr>
          <p:cNvGrpSpPr/>
          <p:nvPr/>
        </p:nvGrpSpPr>
        <p:grpSpPr>
          <a:xfrm>
            <a:off x="1032360" y="1196112"/>
            <a:ext cx="9971071" cy="4788432"/>
            <a:chOff x="2785110" y="1599247"/>
            <a:chExt cx="6621780" cy="3659505"/>
          </a:xfrm>
        </p:grpSpPr>
        <p:graphicFrame>
          <p:nvGraphicFramePr>
            <p:cNvPr id="16" name="Graf 15">
              <a:extLst>
                <a:ext uri="{FF2B5EF4-FFF2-40B4-BE49-F238E27FC236}">
                  <a16:creationId xmlns:a16="http://schemas.microsoft.com/office/drawing/2014/main" id="{B9BD2C5C-65CD-F0C0-4BB9-8E77E8C4490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93630310"/>
                </p:ext>
              </p:extLst>
            </p:nvPr>
          </p:nvGraphicFramePr>
          <p:xfrm>
            <a:off x="2785110" y="1603057"/>
            <a:ext cx="3291840" cy="18192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7" name="Graf 16">
              <a:extLst>
                <a:ext uri="{FF2B5EF4-FFF2-40B4-BE49-F238E27FC236}">
                  <a16:creationId xmlns:a16="http://schemas.microsoft.com/office/drawing/2014/main" id="{2D1EDB0E-7DEC-AD14-5C84-24FF792BE11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11262639"/>
                </p:ext>
              </p:extLst>
            </p:nvPr>
          </p:nvGraphicFramePr>
          <p:xfrm>
            <a:off x="2785110" y="3424237"/>
            <a:ext cx="3303270" cy="18345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8" name="Graf 17">
              <a:extLst>
                <a:ext uri="{FF2B5EF4-FFF2-40B4-BE49-F238E27FC236}">
                  <a16:creationId xmlns:a16="http://schemas.microsoft.com/office/drawing/2014/main" id="{0D28077A-5699-7310-CC2F-4D43AB880CF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10369984"/>
                </p:ext>
              </p:extLst>
            </p:nvPr>
          </p:nvGraphicFramePr>
          <p:xfrm>
            <a:off x="6080760" y="3418522"/>
            <a:ext cx="3326130" cy="18402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9" name="Graf 18">
              <a:extLst>
                <a:ext uri="{FF2B5EF4-FFF2-40B4-BE49-F238E27FC236}">
                  <a16:creationId xmlns:a16="http://schemas.microsoft.com/office/drawing/2014/main" id="{7651321B-8982-9EE5-875F-10B75E49FC7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1336180"/>
                </p:ext>
              </p:extLst>
            </p:nvPr>
          </p:nvGraphicFramePr>
          <p:xfrm>
            <a:off x="6076950" y="1599247"/>
            <a:ext cx="3314700" cy="18345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1484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aktív pod správou v otvorených podielových fondoch v SR v rokoch 2019 - 2024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2</a:t>
            </a:fld>
            <a:endParaRPr lang="sk-SK" sz="1400" b="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/>
              <a:t>Zdroj: SASS, dáta k 30.09.2024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2066DEBD-E7DE-4D9D-AAE3-1CD61F8F1B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906407"/>
              </p:ext>
            </p:extLst>
          </p:nvPr>
        </p:nvGraphicFramePr>
        <p:xfrm>
          <a:off x="1033994" y="1666307"/>
          <a:ext cx="4843641" cy="2430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Tabuľka 8">
            <a:extLst>
              <a:ext uri="{FF2B5EF4-FFF2-40B4-BE49-F238E27FC236}">
                <a16:creationId xmlns:a16="http://schemas.microsoft.com/office/drawing/2014/main" id="{CFD2C0E6-1B01-FCB4-3F68-5299413F97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556782"/>
              </p:ext>
            </p:extLst>
          </p:nvPr>
        </p:nvGraphicFramePr>
        <p:xfrm>
          <a:off x="1377476" y="4211100"/>
          <a:ext cx="4350033" cy="1764030"/>
        </p:xfrm>
        <a:graphic>
          <a:graphicData uri="http://schemas.openxmlformats.org/drawingml/2006/table">
            <a:tbl>
              <a:tblPr/>
              <a:tblGrid>
                <a:gridCol w="1612250">
                  <a:extLst>
                    <a:ext uri="{9D8B030D-6E8A-4147-A177-3AD203B41FA5}">
                      <a16:colId xmlns:a16="http://schemas.microsoft.com/office/drawing/2014/main" val="4220459815"/>
                    </a:ext>
                  </a:extLst>
                </a:gridCol>
                <a:gridCol w="1308052">
                  <a:extLst>
                    <a:ext uri="{9D8B030D-6E8A-4147-A177-3AD203B41FA5}">
                      <a16:colId xmlns:a16="http://schemas.microsoft.com/office/drawing/2014/main" val="2716097927"/>
                    </a:ext>
                  </a:extLst>
                </a:gridCol>
                <a:gridCol w="1429731">
                  <a:extLst>
                    <a:ext uri="{9D8B030D-6E8A-4147-A177-3AD203B41FA5}">
                      <a16:colId xmlns:a16="http://schemas.microsoft.com/office/drawing/2014/main" val="562841109"/>
                    </a:ext>
                  </a:extLst>
                </a:gridCol>
              </a:tblGrid>
              <a:tr h="50673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OPF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784752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9 604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+ 14,6%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0942522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+ 6,3%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614514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12 469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+ 22,1%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815553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11 663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- 6,5%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7558278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+ 9,2%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602914"/>
                  </a:ext>
                </a:extLst>
              </a:tr>
              <a:tr h="17907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2 024 (3Q)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14 269</a:t>
                      </a:r>
                    </a:p>
                  </a:txBody>
                  <a:tcPr marL="3810" marR="27432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+ 12,1%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3518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CAGR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+ 9,8%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64772"/>
                  </a:ext>
                </a:extLst>
              </a:tr>
            </a:tbl>
          </a:graphicData>
        </a:graphic>
      </p:graphicFrame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0865BA05-130E-DA5F-6781-41BD853DA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85063"/>
              </p:ext>
            </p:extLst>
          </p:nvPr>
        </p:nvGraphicFramePr>
        <p:xfrm>
          <a:off x="6676291" y="1760507"/>
          <a:ext cx="4291959" cy="3243668"/>
        </p:xfrm>
        <a:graphic>
          <a:graphicData uri="http://schemas.openxmlformats.org/drawingml/2006/table">
            <a:tbl>
              <a:tblPr/>
              <a:tblGrid>
                <a:gridCol w="319466">
                  <a:extLst>
                    <a:ext uri="{9D8B030D-6E8A-4147-A177-3AD203B41FA5}">
                      <a16:colId xmlns:a16="http://schemas.microsoft.com/office/drawing/2014/main" val="2329104152"/>
                    </a:ext>
                  </a:extLst>
                </a:gridCol>
                <a:gridCol w="1472323">
                  <a:extLst>
                    <a:ext uri="{9D8B030D-6E8A-4147-A177-3AD203B41FA5}">
                      <a16:colId xmlns:a16="http://schemas.microsoft.com/office/drawing/2014/main" val="747035124"/>
                    </a:ext>
                  </a:extLst>
                </a:gridCol>
                <a:gridCol w="1194526">
                  <a:extLst>
                    <a:ext uri="{9D8B030D-6E8A-4147-A177-3AD203B41FA5}">
                      <a16:colId xmlns:a16="http://schemas.microsoft.com/office/drawing/2014/main" val="583844101"/>
                    </a:ext>
                  </a:extLst>
                </a:gridCol>
                <a:gridCol w="1305644">
                  <a:extLst>
                    <a:ext uri="{9D8B030D-6E8A-4147-A177-3AD203B41FA5}">
                      <a16:colId xmlns:a16="http://schemas.microsoft.com/office/drawing/2014/main" val="2355269290"/>
                    </a:ext>
                  </a:extLst>
                </a:gridCol>
              </a:tblGrid>
              <a:tr h="235816"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Najväčšie fondy v SR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 (EUR)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2527452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Realitný o.p.f - 365.invest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1 149 393 936,0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089313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EAM SK Fond maximalizovaných výnosov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936 009 240,1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909454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Eurizon AM Slovakia - Akciové Portfólio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721 730 067,2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14278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Eurizon AM Slovakia - Dynamické portfólio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581 377 179,4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44265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IAD - Prvý realitný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475 174 134,2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4326434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J&amp;T BOND EUR zmiešaný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388 693 050,9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201564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EAM SK Aktívne portfólio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368 432 486,7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335865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 - Realitný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312 827 160,3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197621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 - Dlhopisový fond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310 102 675,5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16643"/>
                  </a:ext>
                </a:extLst>
              </a:tr>
              <a:tr h="235816"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EAM SK Global Renta</a:t>
                      </a:r>
                    </a:p>
                  </a:txBody>
                  <a:tcPr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275 904 235,0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407253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4 889 232 327,3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529525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Koncentrácia domáca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9097284"/>
                  </a:ext>
                </a:extLst>
              </a:tr>
              <a:tr h="231003">
                <a:tc>
                  <a:txBody>
                    <a:bodyPr/>
                    <a:lstStyle/>
                    <a:p>
                      <a:pPr algn="l" fontAlgn="b"/>
                      <a:endParaRPr lang="sk-SK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Koncentrácia celková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509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59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podielových fondoch podľa tried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3</a:t>
            </a:fld>
            <a:endParaRPr lang="sk-SK" dirty="0"/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42951341-46C0-416A-BA24-489AEC58EE62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.09.2024</a:t>
            </a:r>
          </a:p>
        </p:txBody>
      </p:sp>
      <p:graphicFrame>
        <p:nvGraphicFramePr>
          <p:cNvPr id="10" name="Tabuľka 9">
            <a:extLst>
              <a:ext uri="{FF2B5EF4-FFF2-40B4-BE49-F238E27FC236}">
                <a16:creationId xmlns:a16="http://schemas.microsoft.com/office/drawing/2014/main" id="{F3624589-EC5A-E173-04A5-955345C16A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0707"/>
              </p:ext>
            </p:extLst>
          </p:nvPr>
        </p:nvGraphicFramePr>
        <p:xfrm>
          <a:off x="6678304" y="1690687"/>
          <a:ext cx="4576549" cy="1816787"/>
        </p:xfrm>
        <a:graphic>
          <a:graphicData uri="http://schemas.openxmlformats.org/drawingml/2006/table">
            <a:tbl>
              <a:tblPr/>
              <a:tblGrid>
                <a:gridCol w="1281646">
                  <a:extLst>
                    <a:ext uri="{9D8B030D-6E8A-4147-A177-3AD203B41FA5}">
                      <a16:colId xmlns:a16="http://schemas.microsoft.com/office/drawing/2014/main" val="1352693260"/>
                    </a:ext>
                  </a:extLst>
                </a:gridCol>
                <a:gridCol w="974742">
                  <a:extLst>
                    <a:ext uri="{9D8B030D-6E8A-4147-A177-3AD203B41FA5}">
                      <a16:colId xmlns:a16="http://schemas.microsoft.com/office/drawing/2014/main" val="2706152330"/>
                    </a:ext>
                  </a:extLst>
                </a:gridCol>
                <a:gridCol w="686438">
                  <a:extLst>
                    <a:ext uri="{9D8B030D-6E8A-4147-A177-3AD203B41FA5}">
                      <a16:colId xmlns:a16="http://schemas.microsoft.com/office/drawing/2014/main" val="3031268952"/>
                    </a:ext>
                  </a:extLst>
                </a:gridCol>
                <a:gridCol w="947285">
                  <a:extLst>
                    <a:ext uri="{9D8B030D-6E8A-4147-A177-3AD203B41FA5}">
                      <a16:colId xmlns:a16="http://schemas.microsoft.com/office/drawing/2014/main" val="3257312788"/>
                    </a:ext>
                  </a:extLst>
                </a:gridCol>
                <a:gridCol w="686438">
                  <a:extLst>
                    <a:ext uri="{9D8B030D-6E8A-4147-A177-3AD203B41FA5}">
                      <a16:colId xmlns:a16="http://schemas.microsoft.com/office/drawing/2014/main" val="3571835769"/>
                    </a:ext>
                  </a:extLst>
                </a:gridCol>
              </a:tblGrid>
              <a:tr h="593627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Trieda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Rozdelenie aktív 1Q 2024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Rozdelenie aktív 2023 (mil. EUR)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130742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Dlhopisové + KI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1 986,34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13,92%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1 569,88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991636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Akciové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4 622,61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3 759,44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29,53%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72223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Zmiešané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4 671,95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32,74%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4 616,34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36,26%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909693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2 766,85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19,39%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2 621,18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20,59%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237881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ctr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Ostatné</a:t>
                      </a:r>
                    </a:p>
                  </a:txBody>
                  <a:tcPr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220,83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165,48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472792"/>
                  </a:ext>
                </a:extLst>
              </a:tr>
              <a:tr h="203860"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14 268,58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12 732,31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100,00%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759991"/>
                  </a:ext>
                </a:extLst>
              </a:tr>
            </a:tbl>
          </a:graphicData>
        </a:graphic>
      </p:graphicFrame>
      <p:grpSp>
        <p:nvGrpSpPr>
          <p:cNvPr id="14" name="Skupina 13">
            <a:extLst>
              <a:ext uri="{FF2B5EF4-FFF2-40B4-BE49-F238E27FC236}">
                <a16:creationId xmlns:a16="http://schemas.microsoft.com/office/drawing/2014/main" id="{FCBFCB1A-BBA1-3A53-A55B-E65E04C535D8}"/>
              </a:ext>
            </a:extLst>
          </p:cNvPr>
          <p:cNvGrpSpPr/>
          <p:nvPr/>
        </p:nvGrpSpPr>
        <p:grpSpPr>
          <a:xfrm>
            <a:off x="1268265" y="1420870"/>
            <a:ext cx="9301246" cy="4898043"/>
            <a:chOff x="1268265" y="1420870"/>
            <a:chExt cx="9301246" cy="5337188"/>
          </a:xfrm>
        </p:grpSpPr>
        <p:graphicFrame>
          <p:nvGraphicFramePr>
            <p:cNvPr id="6" name="Graf 5">
              <a:extLst>
                <a:ext uri="{FF2B5EF4-FFF2-40B4-BE49-F238E27FC236}">
                  <a16:creationId xmlns:a16="http://schemas.microsoft.com/office/drawing/2014/main" id="{21B4CB42-763E-AAB2-7242-391C8CB2970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00136793"/>
                </p:ext>
              </p:extLst>
            </p:nvPr>
          </p:nvGraphicFramePr>
          <p:xfrm>
            <a:off x="1268265" y="1420870"/>
            <a:ext cx="4513835" cy="2757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Graf 7">
              <a:extLst>
                <a:ext uri="{FF2B5EF4-FFF2-40B4-BE49-F238E27FC236}">
                  <a16:creationId xmlns:a16="http://schemas.microsoft.com/office/drawing/2014/main" id="{D602B233-85FF-4352-B1E0-AC78CCEA06C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69060394"/>
                </p:ext>
              </p:extLst>
            </p:nvPr>
          </p:nvGraphicFramePr>
          <p:xfrm>
            <a:off x="1268265" y="3957708"/>
            <a:ext cx="4513835" cy="28003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Graf 12">
              <a:extLst>
                <a:ext uri="{FF2B5EF4-FFF2-40B4-BE49-F238E27FC236}">
                  <a16:creationId xmlns:a16="http://schemas.microsoft.com/office/drawing/2014/main" id="{D602B233-85FF-4352-B1E0-AC78CCEA06CB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340339978"/>
                </p:ext>
              </p:extLst>
            </p:nvPr>
          </p:nvGraphicFramePr>
          <p:xfrm>
            <a:off x="5771012" y="3957708"/>
            <a:ext cx="4798499" cy="280035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5349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Aktíva v otvorených podielových fondoch (OPF) podľa ďalších kritérií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4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5C4E0693-0B69-4459-AD6C-808F32ED1B84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.09.2024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7743B954-8DC2-3AD1-8292-B42835B60E63}"/>
              </a:ext>
            </a:extLst>
          </p:cNvPr>
          <p:cNvGrpSpPr/>
          <p:nvPr/>
        </p:nvGrpSpPr>
        <p:grpSpPr>
          <a:xfrm>
            <a:off x="713394" y="1490520"/>
            <a:ext cx="10327644" cy="4470082"/>
            <a:chOff x="631508" y="697229"/>
            <a:chExt cx="10928984" cy="5463541"/>
          </a:xfrm>
        </p:grpSpPr>
        <p:graphicFrame>
          <p:nvGraphicFramePr>
            <p:cNvPr id="3" name="Graf 2">
              <a:extLst>
                <a:ext uri="{FF2B5EF4-FFF2-40B4-BE49-F238E27FC236}">
                  <a16:creationId xmlns:a16="http://schemas.microsoft.com/office/drawing/2014/main" id="{74681555-D206-56EF-B7C3-F00B0BE0EDD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65458457"/>
                </p:ext>
              </p:extLst>
            </p:nvPr>
          </p:nvGraphicFramePr>
          <p:xfrm>
            <a:off x="646748" y="697229"/>
            <a:ext cx="5360670" cy="273462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5" name="Graf 4">
              <a:extLst>
                <a:ext uri="{FF2B5EF4-FFF2-40B4-BE49-F238E27FC236}">
                  <a16:creationId xmlns:a16="http://schemas.microsoft.com/office/drawing/2014/main" id="{FE823BBC-8084-0F7C-F498-069607D898A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89713837"/>
                </p:ext>
              </p:extLst>
            </p:nvPr>
          </p:nvGraphicFramePr>
          <p:xfrm>
            <a:off x="5959793" y="3408045"/>
            <a:ext cx="5595939" cy="27431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6" name="Graf 5">
              <a:extLst>
                <a:ext uri="{FF2B5EF4-FFF2-40B4-BE49-F238E27FC236}">
                  <a16:creationId xmlns:a16="http://schemas.microsoft.com/office/drawing/2014/main" id="{54AC9CA1-F1E3-9087-66A0-E2BBEFF6DF35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45844882"/>
                </p:ext>
              </p:extLst>
            </p:nvPr>
          </p:nvGraphicFramePr>
          <p:xfrm>
            <a:off x="5988367" y="707707"/>
            <a:ext cx="5572125" cy="27146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7" name="Graf 6">
              <a:extLst>
                <a:ext uri="{FF2B5EF4-FFF2-40B4-BE49-F238E27FC236}">
                  <a16:creationId xmlns:a16="http://schemas.microsoft.com/office/drawing/2014/main" id="{C8C4A92C-0BF9-6DA1-8824-D72899B5A9F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05731160"/>
                </p:ext>
              </p:extLst>
            </p:nvPr>
          </p:nvGraphicFramePr>
          <p:xfrm>
            <a:off x="631508" y="3415667"/>
            <a:ext cx="5361623" cy="27451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70193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Vývoj čistých predajov otvorených podielových fondoch v SR v rokoch 2019 - 2024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19DBCD5A-59EF-425C-AC8A-27967CFF5F76}" type="slidenum">
              <a:rPr lang="sk-SK" sz="1400" smtClean="0"/>
              <a:pPr/>
              <a:t>5</a:t>
            </a:fld>
            <a:endParaRPr lang="sk-SK" sz="1400" b="0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26A7647E-CEB9-4C55-BFBB-505F3BC87B9E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.09.2024</a:t>
            </a: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AEF11A3-3726-4324-8853-84A50FFC1995}"/>
              </a:ext>
            </a:extLst>
          </p:cNvPr>
          <p:cNvSpPr txBox="1"/>
          <p:nvPr/>
        </p:nvSpPr>
        <p:spPr>
          <a:xfrm>
            <a:off x="1279871" y="5063160"/>
            <a:ext cx="9632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Čisté predaje fondov sú v roku 2024 nadpriemerné. Predaje sú podporené nadštandardnou výkonnosťou fondov v rokoch 2023 a 2024.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BBE06AFA-CCD8-4439-B87E-FCBC3FE5B5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4458119"/>
              </p:ext>
            </p:extLst>
          </p:nvPr>
        </p:nvGraphicFramePr>
        <p:xfrm>
          <a:off x="1131903" y="1979933"/>
          <a:ext cx="4778440" cy="268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uľka 6">
            <a:extLst>
              <a:ext uri="{FF2B5EF4-FFF2-40B4-BE49-F238E27FC236}">
                <a16:creationId xmlns:a16="http://schemas.microsoft.com/office/drawing/2014/main" id="{8E4DE946-97A8-0783-25D1-4BD6339DE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54227"/>
              </p:ext>
            </p:extLst>
          </p:nvPr>
        </p:nvGraphicFramePr>
        <p:xfrm>
          <a:off x="6591300" y="2005334"/>
          <a:ext cx="4038600" cy="2043502"/>
        </p:xfrm>
        <a:graphic>
          <a:graphicData uri="http://schemas.openxmlformats.org/drawingml/2006/table">
            <a:tbl>
              <a:tblPr/>
              <a:tblGrid>
                <a:gridCol w="1562100">
                  <a:extLst>
                    <a:ext uri="{9D8B030D-6E8A-4147-A177-3AD203B41FA5}">
                      <a16:colId xmlns:a16="http://schemas.microsoft.com/office/drawing/2014/main" val="10474682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417079689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1996854063"/>
                    </a:ext>
                  </a:extLst>
                </a:gridCol>
              </a:tblGrid>
              <a:tr h="498808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v OPF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597943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520,92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+ 36,04%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946495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449,39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-13,73%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7492213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1 512,16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+ 236,49%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418292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-69,26%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894683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175,94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-62,15%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822768"/>
                  </a:ext>
                </a:extLst>
              </a:tr>
              <a:tr h="257449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2 024 (3Q)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+ 192,50%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461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1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Čisté predaje podielových fondov v roku 2021 - 2024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6</a:t>
            </a:fld>
            <a:endParaRPr lang="sk-SK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329C1993-4639-4963-876E-42B9DD76FA9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.09.2024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14E7A9CD-80CD-4ECB-8AC7-C32F35DFD534}"/>
              </a:ext>
            </a:extLst>
          </p:cNvPr>
          <p:cNvSpPr txBox="1"/>
          <p:nvPr/>
        </p:nvSpPr>
        <p:spPr>
          <a:xfrm>
            <a:off x="1023394" y="5298960"/>
            <a:ext cx="9699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Predaje ťahajú akciové fondy, po mnohých rokoch sa začali predávať dlhopisové fondy. Zmiešané fondy naďalej strácajú.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E296770-6E76-7D06-BB63-0CFA8C734D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12683"/>
              </p:ext>
            </p:extLst>
          </p:nvPr>
        </p:nvGraphicFramePr>
        <p:xfrm>
          <a:off x="838200" y="1420011"/>
          <a:ext cx="9374876" cy="3752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066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894" y="226779"/>
            <a:ext cx="10922001" cy="1325563"/>
          </a:xfrm>
        </p:spPr>
        <p:txBody>
          <a:bodyPr>
            <a:normAutofit/>
          </a:bodyPr>
          <a:lstStyle/>
          <a:p>
            <a:pPr rtl="0"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k-SK" sz="2400" dirty="0"/>
              <a:t>Trvalo udržateľné fondy (ESG)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AF5CA3C7-A1F4-4B40-9CE4-D3A99E9DEB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DBCD5A-59EF-425C-AC8A-27967CFF5F76}" type="slidenum">
              <a:rPr kumimoji="0" lang="sk-SK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k-SK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0FAA94A8-68F2-4B08-8F48-9EC41FA06F75}"/>
              </a:ext>
            </a:extLst>
          </p:cNvPr>
          <p:cNvSpPr txBox="1"/>
          <p:nvPr/>
        </p:nvSpPr>
        <p:spPr>
          <a:xfrm>
            <a:off x="9847384" y="6071087"/>
            <a:ext cx="1506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30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.09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.2024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9B653895-A21C-645B-AEAB-7695D3FC06AD}"/>
              </a:ext>
            </a:extLst>
          </p:cNvPr>
          <p:cNvSpPr txBox="1"/>
          <p:nvPr/>
        </p:nvSpPr>
        <p:spPr>
          <a:xfrm>
            <a:off x="1246340" y="1488020"/>
            <a:ext cx="5345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Všetky fondy 		Domáce fondy</a:t>
            </a:r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9046DC58-5EEB-46A1-F51D-D680281F01CF}"/>
              </a:ext>
            </a:extLst>
          </p:cNvPr>
          <p:cNvSpPr txBox="1"/>
          <p:nvPr/>
        </p:nvSpPr>
        <p:spPr>
          <a:xfrm rot="16200000">
            <a:off x="-498624" y="3240354"/>
            <a:ext cx="2757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AUM		Počet</a:t>
            </a:r>
          </a:p>
        </p:txBody>
      </p: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211D7AB4-165A-065B-8EAA-153D2F09F03D}"/>
              </a:ext>
            </a:extLst>
          </p:cNvPr>
          <p:cNvGrpSpPr/>
          <p:nvPr/>
        </p:nvGrpSpPr>
        <p:grpSpPr>
          <a:xfrm>
            <a:off x="946245" y="2086978"/>
            <a:ext cx="4890448" cy="3449472"/>
            <a:chOff x="4078605" y="1744980"/>
            <a:chExt cx="4034790" cy="3368040"/>
          </a:xfrm>
        </p:grpSpPr>
        <p:graphicFrame>
          <p:nvGraphicFramePr>
            <p:cNvPr id="7" name="Graf 6">
              <a:extLst>
                <a:ext uri="{FF2B5EF4-FFF2-40B4-BE49-F238E27FC236}">
                  <a16:creationId xmlns:a16="http://schemas.microsoft.com/office/drawing/2014/main" id="{2157DAD0-5CB8-A44E-C9AC-482C78EC574D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078605" y="1744980"/>
            <a:ext cx="199644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8" name="Graf 7">
              <a:extLst>
                <a:ext uri="{FF2B5EF4-FFF2-40B4-BE49-F238E27FC236}">
                  <a16:creationId xmlns:a16="http://schemas.microsoft.com/office/drawing/2014/main" id="{8D7BD95E-5A1F-43C4-8C25-110B84AE1E0D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6086475" y="1746885"/>
            <a:ext cx="202692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9" name="Graf 8">
              <a:extLst>
                <a:ext uri="{FF2B5EF4-FFF2-40B4-BE49-F238E27FC236}">
                  <a16:creationId xmlns:a16="http://schemas.microsoft.com/office/drawing/2014/main" id="{A4F02C18-A1A1-4883-B50F-4BBD752538F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078605" y="3434715"/>
            <a:ext cx="199644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0" name="Graf 9">
              <a:extLst>
                <a:ext uri="{FF2B5EF4-FFF2-40B4-BE49-F238E27FC236}">
                  <a16:creationId xmlns:a16="http://schemas.microsoft.com/office/drawing/2014/main" id="{019A0A5D-3C22-4CCF-A39F-E86603E33CB5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6082665" y="3434715"/>
            <a:ext cx="2026920" cy="167830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aphicFrame>
        <p:nvGraphicFramePr>
          <p:cNvPr id="12" name="Tabuľka 11">
            <a:extLst>
              <a:ext uri="{FF2B5EF4-FFF2-40B4-BE49-F238E27FC236}">
                <a16:creationId xmlns:a16="http://schemas.microsoft.com/office/drawing/2014/main" id="{274668C4-E2D6-0415-77AC-BA100AF2D7AF}"/>
              </a:ext>
            </a:extLst>
          </p:cNvPr>
          <p:cNvGraphicFramePr>
            <a:graphicFrameLocks noGrp="1"/>
          </p:cNvGraphicFramePr>
          <p:nvPr/>
        </p:nvGraphicFramePr>
        <p:xfrm>
          <a:off x="6371492" y="1488019"/>
          <a:ext cx="4737786" cy="3881962"/>
        </p:xfrm>
        <a:graphic>
          <a:graphicData uri="http://schemas.openxmlformats.org/drawingml/2006/table">
            <a:tbl>
              <a:tblPr/>
              <a:tblGrid>
                <a:gridCol w="2148366">
                  <a:extLst>
                    <a:ext uri="{9D8B030D-6E8A-4147-A177-3AD203B41FA5}">
                      <a16:colId xmlns:a16="http://schemas.microsoft.com/office/drawing/2014/main" val="1150199438"/>
                    </a:ext>
                  </a:extLst>
                </a:gridCol>
                <a:gridCol w="882110">
                  <a:extLst>
                    <a:ext uri="{9D8B030D-6E8A-4147-A177-3AD203B41FA5}">
                      <a16:colId xmlns:a16="http://schemas.microsoft.com/office/drawing/2014/main" val="1913405107"/>
                    </a:ext>
                  </a:extLst>
                </a:gridCol>
                <a:gridCol w="825200">
                  <a:extLst>
                    <a:ext uri="{9D8B030D-6E8A-4147-A177-3AD203B41FA5}">
                      <a16:colId xmlns:a16="http://schemas.microsoft.com/office/drawing/2014/main" val="4018687046"/>
                    </a:ext>
                  </a:extLst>
                </a:gridCol>
                <a:gridCol w="882110">
                  <a:extLst>
                    <a:ext uri="{9D8B030D-6E8A-4147-A177-3AD203B41FA5}">
                      <a16:colId xmlns:a16="http://schemas.microsoft.com/office/drawing/2014/main" val="2068468269"/>
                    </a:ext>
                  </a:extLst>
                </a:gridCol>
              </a:tblGrid>
              <a:tr h="594392">
                <a:tc>
                  <a:txBody>
                    <a:bodyPr/>
                    <a:lstStyle/>
                    <a:p>
                      <a:pPr algn="l" fontAlgn="b"/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Všetky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SFDR 8/9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Ostatné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19411"/>
                  </a:ext>
                </a:extLst>
              </a:tr>
              <a:tr h="61017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Všetky fondy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50507"/>
                  </a:ext>
                </a:extLst>
              </a:tr>
              <a:tr h="61017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Domáce fondy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231454"/>
                  </a:ext>
                </a:extLst>
              </a:tr>
              <a:tr h="66277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hodnota aktív fondov v SR v mil. EUR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14 268,58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3 455,23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10 813,35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443649"/>
                  </a:ext>
                </a:extLst>
              </a:tr>
              <a:tr h="794277">
                <a:tc>
                  <a:txBody>
                    <a:bodyPr/>
                    <a:lstStyle/>
                    <a:p>
                      <a:pPr algn="l" fontAlgn="ctr"/>
                      <a:r>
                        <a:rPr lang="sk-SK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Čistá hodnota aktív domácich fondov v SR v mil. EUR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10 783,45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574,86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10 208,59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807445"/>
                  </a:ext>
                </a:extLst>
              </a:tr>
              <a:tr h="61017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Čisté predaje za 1Q 2024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514,63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88,81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425,82</a:t>
                      </a: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471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70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325563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8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.06.2024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>
            <a:off x="6636727" y="4273169"/>
            <a:ext cx="3947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Podiel aktív v pravidelných investíciách na celkových aktívach vo fondoch neustále rastie a blíži sa k 20%.</a:t>
            </a: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9CF749D1-27BC-43E5-A443-847D4247A1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726082"/>
              </p:ext>
            </p:extLst>
          </p:nvPr>
        </p:nvGraphicFramePr>
        <p:xfrm>
          <a:off x="1220148" y="1440738"/>
          <a:ext cx="4569460" cy="2360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3538EC5F-7E74-B3D5-A27A-B944245A8E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528552"/>
              </p:ext>
            </p:extLst>
          </p:nvPr>
        </p:nvGraphicFramePr>
        <p:xfrm>
          <a:off x="1370387" y="3734637"/>
          <a:ext cx="4483100" cy="225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E774E907-1AE3-E10A-74D4-FAF9EC1CF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18063"/>
              </p:ext>
            </p:extLst>
          </p:nvPr>
        </p:nvGraphicFramePr>
        <p:xfrm>
          <a:off x="6464300" y="1440738"/>
          <a:ext cx="4292600" cy="2179320"/>
        </p:xfrm>
        <a:graphic>
          <a:graphicData uri="http://schemas.openxmlformats.org/drawingml/2006/table">
            <a:tbl>
              <a:tblPr/>
              <a:tblGrid>
                <a:gridCol w="927100">
                  <a:extLst>
                    <a:ext uri="{9D8B030D-6E8A-4147-A177-3AD203B41FA5}">
                      <a16:colId xmlns:a16="http://schemas.microsoft.com/office/drawing/2014/main" val="173043738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8858917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46678159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210517649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Rok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Aktíva v pravidelných investíciách       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Celkové aktíva    vo fondoch      (mil. EUR)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Podiel PI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8386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546,27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8 323,00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4838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654,65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8 378,07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14922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1 004,78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9 603,63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948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1 151,02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10 212,90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80645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1 548,54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12 468,62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16968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1 639,59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11 662,88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5467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2 159,79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12 732,31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7874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1H2024</a:t>
                      </a:r>
                    </a:p>
                  </a:txBody>
                  <a:tcPr marL="3810" marR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2 518,06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13 699,57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3810" marT="38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7397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716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5A004-01CA-4C18-A767-AF481E61C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194"/>
            <a:ext cx="10515600" cy="1138479"/>
          </a:xfrm>
        </p:spPr>
        <p:txBody>
          <a:bodyPr>
            <a:normAutofit/>
          </a:bodyPr>
          <a:lstStyle/>
          <a:p>
            <a:r>
              <a:rPr lang="sk-SK" sz="2400" dirty="0">
                <a:latin typeface="+mn-lt"/>
              </a:rPr>
              <a:t>Pravidelné investície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03E20FF-4574-48DF-8C27-FC8DEBC66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DBCD5A-59EF-425C-AC8A-27967CFF5F76}" type="slidenum">
              <a:rPr lang="sk-SK" smtClean="0"/>
              <a:pPr/>
              <a:t>9</a:t>
            </a:fld>
            <a:endParaRPr lang="sk-SK" dirty="0"/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2CF69110-45A7-473E-93A5-D7CADC9B24BD}"/>
              </a:ext>
            </a:extLst>
          </p:cNvPr>
          <p:cNvSpPr txBox="1"/>
          <p:nvPr/>
        </p:nvSpPr>
        <p:spPr>
          <a:xfrm>
            <a:off x="9982200" y="6140906"/>
            <a:ext cx="148040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Zdroj: SASS, dáta k </a:t>
            </a:r>
            <a:r>
              <a:rPr lang="sk-SK" sz="800" dirty="0">
                <a:solidFill>
                  <a:prstClr val="black"/>
                </a:solidFill>
                <a:latin typeface="Calibri" panose="020F0502020204030204"/>
              </a:rPr>
              <a:t>30.</a:t>
            </a:r>
            <a:r>
              <a:rPr kumimoji="0" lang="sk-SK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06.2024</a:t>
            </a: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E9070BB8-6579-4C9D-B7F8-E911D7FF669D}"/>
              </a:ext>
            </a:extLst>
          </p:cNvPr>
          <p:cNvSpPr txBox="1"/>
          <p:nvPr/>
        </p:nvSpPr>
        <p:spPr>
          <a:xfrm rot="16200000">
            <a:off x="2925774" y="3559484"/>
            <a:ext cx="4731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Akciové fondy majú viac ako 2/3 podiel na všetkých investíciách v pravidelných sporeniach.</a:t>
            </a:r>
          </a:p>
        </p:txBody>
      </p:sp>
      <p:sp>
        <p:nvSpPr>
          <p:cNvPr id="15" name="BlokTextu 14">
            <a:extLst>
              <a:ext uri="{FF2B5EF4-FFF2-40B4-BE49-F238E27FC236}">
                <a16:creationId xmlns:a16="http://schemas.microsoft.com/office/drawing/2014/main" id="{2761A5C8-67B2-43C9-82C4-22100795946F}"/>
              </a:ext>
            </a:extLst>
          </p:cNvPr>
          <p:cNvSpPr txBox="1"/>
          <p:nvPr/>
        </p:nvSpPr>
        <p:spPr>
          <a:xfrm>
            <a:off x="6280793" y="4630717"/>
            <a:ext cx="46596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Priemerná mesačná splátka v pravidelných investíciách je cca 55 EUR. Mesačný prírastok z pravidelných investícií je aktuálne viac ako 67 mil. EUR.</a:t>
            </a:r>
          </a:p>
        </p:txBody>
      </p: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82316BD8-6E4A-1A50-4B28-69462B63FB92}"/>
              </a:ext>
            </a:extLst>
          </p:cNvPr>
          <p:cNvGrpSpPr/>
          <p:nvPr/>
        </p:nvGrpSpPr>
        <p:grpSpPr>
          <a:xfrm>
            <a:off x="745603" y="1516673"/>
            <a:ext cx="3949700" cy="4273550"/>
            <a:chOff x="4121150" y="1292225"/>
            <a:chExt cx="3949700" cy="4273550"/>
          </a:xfrm>
        </p:grpSpPr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3" name="Graf 2">
                  <a:extLst>
                    <a:ext uri="{FF2B5EF4-FFF2-40B4-BE49-F238E27FC236}">
                      <a16:creationId xmlns:a16="http://schemas.microsoft.com/office/drawing/2014/main" id="{D07DAEF5-98B6-44B5-9143-A42E1CF428A3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3493163877"/>
                    </p:ext>
                  </p:extLst>
                </p:nvPr>
              </p:nvGraphicFramePr>
              <p:xfrm>
                <a:off x="4121150" y="3425825"/>
                <a:ext cx="3943350" cy="213995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2"/>
                </a:graphicData>
              </a:graphic>
            </p:graphicFrame>
          </mc:Choice>
          <mc:Fallback xmlns="">
            <p:pic>
              <p:nvPicPr>
                <p:cNvPr id="3" name="Graf 2">
                  <a:extLst>
                    <a:ext uri="{FF2B5EF4-FFF2-40B4-BE49-F238E27FC236}">
                      <a16:creationId xmlns:a16="http://schemas.microsoft.com/office/drawing/2014/main" id="{D07DAEF5-98B6-44B5-9143-A42E1CF428A3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45603" y="3650273"/>
                  <a:ext cx="3943350" cy="213995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cx1="http://schemas.microsoft.com/office/drawing/2015/9/8/chartex">
          <mc:Choice Requires="cx1">
            <p:graphicFrame>
              <p:nvGraphicFramePr>
                <p:cNvPr id="7" name="Graf 6">
                  <a:extLst>
                    <a:ext uri="{FF2B5EF4-FFF2-40B4-BE49-F238E27FC236}">
                      <a16:creationId xmlns:a16="http://schemas.microsoft.com/office/drawing/2014/main" id="{D26A05B1-1B64-45CF-9592-3F2A59A632B5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2265364023"/>
                    </p:ext>
                  </p:extLst>
                </p:nvPr>
              </p:nvGraphicFramePr>
              <p:xfrm>
                <a:off x="4127500" y="1292225"/>
                <a:ext cx="3943350" cy="2152650"/>
              </p:xfrm>
              <a:graphic>
                <a:graphicData uri="http://schemas.microsoft.com/office/drawing/2014/chartex">
                  <cx:chart xmlns:cx="http://schemas.microsoft.com/office/drawing/2014/chartex" xmlns:r="http://schemas.openxmlformats.org/officeDocument/2006/relationships" r:id="rId4"/>
                </a:graphicData>
              </a:graphic>
            </p:graphicFrame>
          </mc:Choice>
          <mc:Fallback xmlns="">
            <p:pic>
              <p:nvPicPr>
                <p:cNvPr id="7" name="Graf 6">
                  <a:extLst>
                    <a:ext uri="{FF2B5EF4-FFF2-40B4-BE49-F238E27FC236}">
                      <a16:creationId xmlns:a16="http://schemas.microsoft.com/office/drawing/2014/main" id="{D26A05B1-1B64-45CF-9592-3F2A59A632B5}"/>
                    </a:ext>
                  </a:extLst>
                </p:cNvPr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51953" y="1516673"/>
                  <a:ext cx="3943350" cy="2152650"/>
                </a:xfrm>
                <a:prstGeom prst="rect">
                  <a:avLst/>
                </a:prstGeom>
              </p:spPr>
            </p:pic>
          </mc:Fallback>
        </mc:AlternateContent>
      </p:grpSp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28462465-7B9D-409A-BCD6-46A19626EE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400449"/>
              </p:ext>
            </p:extLst>
          </p:nvPr>
        </p:nvGraphicFramePr>
        <p:xfrm>
          <a:off x="6221776" y="1385485"/>
          <a:ext cx="4738849" cy="3029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66038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13 –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–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–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4844</TotalTime>
  <Words>1099</Words>
  <Application>Microsoft Office PowerPoint</Application>
  <PresentationFormat>Širokouhlá</PresentationFormat>
  <Paragraphs>348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Prezentácia programu PowerPoint</vt:lpstr>
      <vt:lpstr>Vývoj aktív pod správou v otvorených podielových fondoch v SR v rokoch 2019 - 2024</vt:lpstr>
      <vt:lpstr>Aktíva v podielových fondoch podľa tried</vt:lpstr>
      <vt:lpstr>Aktíva v otvorených podielových fondoch (OPF) podľa ďalších kritérií</vt:lpstr>
      <vt:lpstr>Vývoj čistých predajov otvorených podielových fondoch v SR v rokoch 2019 - 2024</vt:lpstr>
      <vt:lpstr>Čisté predaje podielových fondov v roku 2021 - 2024</vt:lpstr>
      <vt:lpstr>Trvalo udržateľné fondy (ESG)</vt:lpstr>
      <vt:lpstr>Pravidelné investície</vt:lpstr>
      <vt:lpstr>Pravidelné investície</vt:lpstr>
      <vt:lpstr>Výkonnosti fondov predávaných v SR</vt:lpstr>
      <vt:lpstr>Európsky trh kolektívneho investovania</vt:lpstr>
      <vt:lpstr>Globálny trh kolektívneho investovania</vt:lpstr>
    </vt:vector>
  </TitlesOfParts>
  <Company>Tatra banka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Vlcek</dc:creator>
  <cp:lastModifiedBy>Roman Vlček</cp:lastModifiedBy>
  <cp:revision>46</cp:revision>
  <dcterms:created xsi:type="dcterms:W3CDTF">2021-01-21T10:50:06Z</dcterms:created>
  <dcterms:modified xsi:type="dcterms:W3CDTF">2024-11-05T15:13:35Z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6524ed-fb1a-49fd-bafe-15c5e5ffd047_Enabled">
    <vt:lpwstr>true</vt:lpwstr>
  </property>
  <property fmtid="{D5CDD505-2E9C-101B-9397-08002B2CF9AE}" pid="3" name="MSIP_Label_2a6524ed-fb1a-49fd-bafe-15c5e5ffd047_SetDate">
    <vt:lpwstr>2021-01-21T10:50:06Z</vt:lpwstr>
  </property>
  <property fmtid="{D5CDD505-2E9C-101B-9397-08002B2CF9AE}" pid="4" name="MSIP_Label_2a6524ed-fb1a-49fd-bafe-15c5e5ffd047_Method">
    <vt:lpwstr>Standard</vt:lpwstr>
  </property>
  <property fmtid="{D5CDD505-2E9C-101B-9397-08002B2CF9AE}" pid="5" name="MSIP_Label_2a6524ed-fb1a-49fd-bafe-15c5e5ffd047_Name">
    <vt:lpwstr>Internal</vt:lpwstr>
  </property>
  <property fmtid="{D5CDD505-2E9C-101B-9397-08002B2CF9AE}" pid="6" name="MSIP_Label_2a6524ed-fb1a-49fd-bafe-15c5e5ffd047_SiteId">
    <vt:lpwstr>9b511fda-f0b1-43a5-b06e-1e720f64520a</vt:lpwstr>
  </property>
  <property fmtid="{D5CDD505-2E9C-101B-9397-08002B2CF9AE}" pid="7" name="MSIP_Label_2a6524ed-fb1a-49fd-bafe-15c5e5ffd047_ActionId">
    <vt:lpwstr>41a455a4-9cfb-40a0-94cb-0545e501ab9d</vt:lpwstr>
  </property>
  <property fmtid="{D5CDD505-2E9C-101B-9397-08002B2CF9AE}" pid="8" name="MSIP_Label_2a6524ed-fb1a-49fd-bafe-15c5e5ffd047_ContentBits">
    <vt:lpwstr>0</vt:lpwstr>
  </property>
</Properties>
</file>