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</p:sldIdLst>
  <p:sldSz cy="6858000" cx="12192000"/>
  <p:notesSz cx="6858000" cy="9144000"/>
  <p:embeddedFontLst>
    <p:embeddedFont>
      <p:font typeface="Chakra Petch"/>
      <p:regular r:id="rId50"/>
      <p:bold r:id="rId51"/>
      <p:italic r:id="rId52"/>
      <p:boldItalic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4" roundtripDataSignature="AMtx7mgIBbI1ChSAgO0X0DTWjs1obXNW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ChakraPetch-bold.fntdata"/><Relationship Id="rId50" Type="http://schemas.openxmlformats.org/officeDocument/2006/relationships/font" Target="fonts/ChakraPetch-regular.fntdata"/><Relationship Id="rId53" Type="http://schemas.openxmlformats.org/officeDocument/2006/relationships/font" Target="fonts/ChakraPetch-boldItalic.fntdata"/><Relationship Id="rId52" Type="http://schemas.openxmlformats.org/officeDocument/2006/relationships/font" Target="fonts/ChakraPetch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54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Pararela medzi internetom v 90tych rokoch a vesmirom dnes 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-"/>
            </a:pPr>
            <a:r>
              <a:rPr lang="en-GB"/>
              <a:t>Ex military technologia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-"/>
            </a:pPr>
            <a:r>
              <a:rPr lang="en-GB"/>
              <a:t>Otvorena pre sukromnu komercializaciu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-"/>
            </a:pPr>
            <a:r>
              <a:rPr lang="en-GB"/>
              <a:t>Konkurencnym bojom &amp; rozvojom technologii sa znizujuca cena = otvorenie priestoru pre nove moznosti (ked stiahnut si film stoji 1000EUR v ucte za internet tak pojdem fyzicky do pozicovne)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-"/>
            </a:pPr>
            <a:r>
              <a:rPr lang="en-GB"/>
              <a:t>Mnozstvo firiem z miliardovou hodnotou (intenret – vela / space – zopar (zatial))</a:t>
            </a:r>
            <a:endParaRPr/>
          </a:p>
        </p:txBody>
      </p:sp>
      <p:sp>
        <p:nvSpPr>
          <p:cNvPr id="152" name="Google Shape;152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Ukazka ,early mover advantage, - prehlad velkych intenretovych firiem a ich zaciatku</a:t>
            </a:r>
            <a:endParaRPr/>
          </a:p>
        </p:txBody>
      </p:sp>
      <p:sp>
        <p:nvSpPr>
          <p:cNvPr id="176" name="Google Shape;176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" name="Google Shape;187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Cena za internet</a:t>
            </a:r>
            <a:endParaRPr/>
          </a:p>
        </p:txBody>
      </p:sp>
      <p:sp>
        <p:nvSpPr>
          <p:cNvPr id="188" name="Google Shape;188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" name="Google Shape;193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Rovnaky prepad ako cena kg na orbit = otvaranie moznosti, ktore doteraz nedavali ekonomicky vyznam</a:t>
            </a:r>
            <a:endParaRPr/>
          </a:p>
        </p:txBody>
      </p:sp>
      <p:sp>
        <p:nvSpPr>
          <p:cNvPr id="194" name="Google Shape;194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Raketova technologia je ,infrastrukturna, vrstva vesmiru. Nieco ako tahanie kablov pri zavadzani internetu.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Otazka vznika – na co sa bude tato kapacita pouzivat</a:t>
            </a:r>
            <a:endParaRPr/>
          </a:p>
        </p:txBody>
      </p:sp>
      <p:sp>
        <p:nvSpPr>
          <p:cNvPr id="206" name="Google Shape;206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Pararela s kolonizaciou planety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- Trade medzi novym svetom (amerika) a Europov bol primarne v ,novych tovaroch, - to co v EU nebolo </a:t>
            </a:r>
            <a:endParaRPr/>
          </a:p>
        </p:txBody>
      </p:sp>
      <p:sp>
        <p:nvSpPr>
          <p:cNvPr id="212" name="Google Shape;212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Ultimatny rozvoj vesmirneho priemyslu je permamentna kolonizacia dalsich planet / objektov</a:t>
            </a:r>
            <a:endParaRPr/>
          </a:p>
        </p:txBody>
      </p:sp>
      <p:sp>
        <p:nvSpPr>
          <p:cNvPr id="218" name="Google Shape;218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vytvorenie pararelnych ekonomik a ,medzi-planetarneho, obchodu (globalizacia na steroidoch)</a:t>
            </a:r>
            <a:endParaRPr/>
          </a:p>
        </p:txBody>
      </p:sp>
      <p:sp>
        <p:nvSpPr>
          <p:cNvPr id="224" name="Google Shape;224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Ako pri kazdej prilezitosti vela moznosti je realnych ale este viac dobre znejucich ale uplne nerealnych / alebo realnych daleko v buducnosti.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- Otazka – comu sa venovat teraz</a:t>
            </a:r>
            <a:endParaRPr/>
          </a:p>
        </p:txBody>
      </p:sp>
      <p:sp>
        <p:nvSpPr>
          <p:cNvPr id="236" name="Google Shape;236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Rocket technology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-"/>
            </a:pPr>
            <a:r>
              <a:rPr lang="en-GB"/>
              <a:t>Naskok spaceX je ,nedobehnutelny,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-"/>
            </a:pPr>
            <a:r>
              <a:rPr lang="en-GB"/>
              <a:t>India &amp; Cina maju pokrocile technologie 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-"/>
            </a:pPr>
            <a:r>
              <a:rPr lang="en-GB"/>
              <a:t>Boeing &amp; Airbus duopoly - </a:t>
            </a:r>
            <a:endParaRPr/>
          </a:p>
        </p:txBody>
      </p:sp>
      <p:sp>
        <p:nvSpPr>
          <p:cNvPr id="343" name="Google Shape;343;p3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8" name="Google Shape;348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Space Geo-Engineering 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-"/>
            </a:pPr>
            <a:r>
              <a:rPr lang="en-GB"/>
              <a:t>Legal nightmare 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-"/>
            </a:pPr>
            <a:r>
              <a:rPr lang="en-GB"/>
              <a:t>Low business impact</a:t>
            </a:r>
            <a:endParaRPr/>
          </a:p>
        </p:txBody>
      </p:sp>
      <p:sp>
        <p:nvSpPr>
          <p:cNvPr id="349" name="Google Shape;349;p3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4" name="Google Shape;354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3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 rozvojom vesmiru – a komercializacou vesmirneho potencionalu sa niektore firmy stanu zbytocne </a:t>
            </a:r>
            <a:endParaRPr/>
          </a:p>
        </p:txBody>
      </p:sp>
      <p:sp>
        <p:nvSpPr>
          <p:cNvPr id="367" name="Google Shape;367;p4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Prvotny impulz k rozvoju space sektora – military (ak viem poslat na orbit satelit viem tam poslat aj bombu)</a:t>
            </a:r>
            <a:endParaRPr/>
          </a:p>
        </p:txBody>
      </p:sp>
      <p:sp>
        <p:nvSpPr>
          <p:cNvPr id="107" name="Google Shape;107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10828a4817_0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g310828a4817_0_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Rapidny rozvoj technologii a know-how ako sucast space race medzi ZSSR &amp; USA</a:t>
            </a:r>
            <a:endParaRPr/>
          </a:p>
        </p:txBody>
      </p:sp>
      <p:sp>
        <p:nvSpPr>
          <p:cNvPr id="114" name="Google Shape;114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Space race vyvrcholil pristanim ludi na mesiaci.</a:t>
            </a:r>
            <a:endParaRPr/>
          </a:p>
        </p:txBody>
      </p:sp>
      <p:sp>
        <p:nvSpPr>
          <p:cNvPr id="121" name="Google Shape;121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Nasledne zaujem o vesmir vyrazne opadol.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-"/>
            </a:pPr>
            <a:r>
              <a:rPr lang="en-GB"/>
              <a:t>Vojenske technologie su uz vyvinute 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-"/>
            </a:pPr>
            <a:r>
              <a:rPr lang="en-GB"/>
              <a:t>Konfrontacia zo ZSSR opadava (ekonomicke problemy ZSSR) </a:t>
            </a:r>
            <a:endParaRPr/>
          </a:p>
        </p:txBody>
      </p:sp>
      <p:sp>
        <p:nvSpPr>
          <p:cNvPr id="128" name="Google Shape;128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Dnes je vesmir primarne komercny segment – 75%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Vesmir patri medzi najrychlejsie rastuce segmenty</a:t>
            </a:r>
            <a:endParaRPr/>
          </a:p>
        </p:txBody>
      </p:sp>
      <p:sp>
        <p:nvSpPr>
          <p:cNvPr id="134" name="Google Shape;134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9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9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9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0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0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0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0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0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0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0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0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9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9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9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9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9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9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9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9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akra Petch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9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34" name="Google Shape;34;p9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9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9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9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9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9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9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akra Petch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9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6" name="Google Shape;46;p9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9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9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9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9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9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9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9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9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hakra Petch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hakra Petch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hakra Petch"/>
              <a:buNone/>
              <a:defRPr b="1" i="0" sz="4400" u="none" cap="none" strike="noStrike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9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9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9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9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Relationship Id="rId4" Type="http://schemas.openxmlformats.org/officeDocument/2006/relationships/image" Target="../media/image18.png"/><Relationship Id="rId9" Type="http://schemas.openxmlformats.org/officeDocument/2006/relationships/image" Target="../media/image14.png"/><Relationship Id="rId5" Type="http://schemas.openxmlformats.org/officeDocument/2006/relationships/image" Target="../media/image13.png"/><Relationship Id="rId6" Type="http://schemas.openxmlformats.org/officeDocument/2006/relationships/image" Target="../media/image20.png"/><Relationship Id="rId7" Type="http://schemas.openxmlformats.org/officeDocument/2006/relationships/image" Target="../media/image31.png"/><Relationship Id="rId8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Relationship Id="rId4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jpg"/><Relationship Id="rId4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jpg"/><Relationship Id="rId4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jpg"/><Relationship Id="rId4" Type="http://schemas.openxmlformats.org/officeDocument/2006/relationships/image" Target="../media/image5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jpg"/><Relationship Id="rId4" Type="http://schemas.openxmlformats.org/officeDocument/2006/relationships/image" Target="../media/image3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jpg"/><Relationship Id="rId4" Type="http://schemas.openxmlformats.org/officeDocument/2006/relationships/image" Target="../media/image2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jpg"/><Relationship Id="rId4" Type="http://schemas.openxmlformats.org/officeDocument/2006/relationships/image" Target="../media/image1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Relationship Id="rId4" Type="http://schemas.openxmlformats.org/officeDocument/2006/relationships/image" Target="../media/image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.jpg"/><Relationship Id="rId4" Type="http://schemas.openxmlformats.org/officeDocument/2006/relationships/image" Target="../media/image22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.jpg"/><Relationship Id="rId4" Type="http://schemas.openxmlformats.org/officeDocument/2006/relationships/image" Target="../media/image21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.jpg"/><Relationship Id="rId4" Type="http://schemas.openxmlformats.org/officeDocument/2006/relationships/image" Target="../media/image26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9.jpg"/><Relationship Id="rId4" Type="http://schemas.openxmlformats.org/officeDocument/2006/relationships/image" Target="../media/image25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Relationship Id="rId4" Type="http://schemas.openxmlformats.org/officeDocument/2006/relationships/image" Target="../media/image1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10" Type="http://schemas.openxmlformats.org/officeDocument/2006/relationships/image" Target="../media/image42.png"/><Relationship Id="rId9" Type="http://schemas.openxmlformats.org/officeDocument/2006/relationships/image" Target="../media/image29.png"/><Relationship Id="rId5" Type="http://schemas.openxmlformats.org/officeDocument/2006/relationships/image" Target="../media/image38.png"/><Relationship Id="rId6" Type="http://schemas.openxmlformats.org/officeDocument/2006/relationships/image" Target="../media/image35.png"/><Relationship Id="rId7" Type="http://schemas.openxmlformats.org/officeDocument/2006/relationships/image" Target="../media/image27.png"/><Relationship Id="rId8" Type="http://schemas.openxmlformats.org/officeDocument/2006/relationships/image" Target="../media/image3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30.png"/><Relationship Id="rId5" Type="http://schemas.openxmlformats.org/officeDocument/2006/relationships/image" Target="../media/image34.png"/><Relationship Id="rId6" Type="http://schemas.openxmlformats.org/officeDocument/2006/relationships/image" Target="../media/image41.png"/><Relationship Id="rId7" Type="http://schemas.openxmlformats.org/officeDocument/2006/relationships/image" Target="../media/image46.png"/><Relationship Id="rId8" Type="http://schemas.openxmlformats.org/officeDocument/2006/relationships/image" Target="../media/image3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1.png"/><Relationship Id="rId4" Type="http://schemas.openxmlformats.org/officeDocument/2006/relationships/image" Target="../media/image37.png"/><Relationship Id="rId5" Type="http://schemas.openxmlformats.org/officeDocument/2006/relationships/image" Target="../media/image44.png"/><Relationship Id="rId6" Type="http://schemas.openxmlformats.org/officeDocument/2006/relationships/image" Target="../media/image50.png"/><Relationship Id="rId7" Type="http://schemas.openxmlformats.org/officeDocument/2006/relationships/image" Target="../media/image4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9.jp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Relationship Id="rId4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Relationship Id="rId4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Relationship Id="rId4" Type="http://schemas.openxmlformats.org/officeDocument/2006/relationships/image" Target="../media/image4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Relationship Id="rId4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2937" y="1053735"/>
            <a:ext cx="1670712" cy="5050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/>
          <p:nvPr/>
        </p:nvSpPr>
        <p:spPr>
          <a:xfrm>
            <a:off x="809897" y="2275431"/>
            <a:ext cx="5667815" cy="29395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hakra Petch"/>
              <a:buNone/>
            </a:pPr>
            <a:r>
              <a:rPr b="1" i="0" lang="en-GB" sz="8000" u="none" cap="none" strike="noStrike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Why to act in space business?</a:t>
            </a:r>
            <a:endParaRPr b="1" i="0" sz="5500" u="none" cap="none" strike="noStrike">
              <a:solidFill>
                <a:schemeClr val="dk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809897" y="4890622"/>
            <a:ext cx="4343217" cy="8024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75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hakra Petch"/>
              <a:buNone/>
            </a:pPr>
            <a:r>
              <a:rPr b="0" i="1" lang="en-GB" sz="2000" u="none" cap="none" strike="noStrike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VytahConf.com intro presentation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0644" y="5087350"/>
            <a:ext cx="1670712" cy="50509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3"/>
          <p:cNvSpPr txBox="1"/>
          <p:nvPr/>
        </p:nvSpPr>
        <p:spPr>
          <a:xfrm>
            <a:off x="2029097" y="2359720"/>
            <a:ext cx="7833360" cy="1752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75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hakra Petch"/>
              <a:buNone/>
            </a:pPr>
            <a:r>
              <a:rPr b="1" i="1" lang="en-GB" sz="54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New Internet </a:t>
            </a:r>
            <a:r>
              <a:rPr b="1" lang="en-GB" sz="54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opportunity</a:t>
            </a:r>
            <a:endParaRPr b="1" sz="5400">
              <a:solidFill>
                <a:schemeClr val="dk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4"/>
          <p:cNvSpPr txBox="1"/>
          <p:nvPr/>
        </p:nvSpPr>
        <p:spPr>
          <a:xfrm>
            <a:off x="5609314" y="1228405"/>
            <a:ext cx="107753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Internet</a:t>
            </a:r>
            <a:endParaRPr/>
          </a:p>
        </p:txBody>
      </p:sp>
      <p:sp>
        <p:nvSpPr>
          <p:cNvPr id="155" name="Google Shape;155;p14"/>
          <p:cNvSpPr txBox="1"/>
          <p:nvPr/>
        </p:nvSpPr>
        <p:spPr>
          <a:xfrm>
            <a:off x="8787156" y="1228405"/>
            <a:ext cx="86754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Space</a:t>
            </a:r>
            <a:endParaRPr/>
          </a:p>
        </p:txBody>
      </p:sp>
      <p:cxnSp>
        <p:nvCxnSpPr>
          <p:cNvPr id="156" name="Google Shape;156;p14"/>
          <p:cNvCxnSpPr/>
          <p:nvPr/>
        </p:nvCxnSpPr>
        <p:spPr>
          <a:xfrm>
            <a:off x="7764507" y="1162228"/>
            <a:ext cx="0" cy="4656235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7" name="Google Shape;157;p14"/>
          <p:cNvCxnSpPr/>
          <p:nvPr/>
        </p:nvCxnSpPr>
        <p:spPr>
          <a:xfrm>
            <a:off x="982766" y="1841368"/>
            <a:ext cx="9645789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8" name="Google Shape;158;p14"/>
          <p:cNvCxnSpPr/>
          <p:nvPr/>
        </p:nvCxnSpPr>
        <p:spPr>
          <a:xfrm>
            <a:off x="982766" y="2935413"/>
            <a:ext cx="9645789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9" name="Google Shape;159;p14"/>
          <p:cNvCxnSpPr/>
          <p:nvPr/>
        </p:nvCxnSpPr>
        <p:spPr>
          <a:xfrm>
            <a:off x="982766" y="3914359"/>
            <a:ext cx="9645789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0" name="Google Shape;160;p14"/>
          <p:cNvCxnSpPr/>
          <p:nvPr/>
        </p:nvCxnSpPr>
        <p:spPr>
          <a:xfrm>
            <a:off x="982766" y="4947093"/>
            <a:ext cx="9645789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1" name="Google Shape;161;p14"/>
          <p:cNvSpPr txBox="1"/>
          <p:nvPr/>
        </p:nvSpPr>
        <p:spPr>
          <a:xfrm>
            <a:off x="1093178" y="2110225"/>
            <a:ext cx="2848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Originally</a:t>
            </a:r>
            <a: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 a government / </a:t>
            </a:r>
            <a:b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</a:br>
            <a: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military technology</a:t>
            </a:r>
            <a:endParaRPr/>
          </a:p>
        </p:txBody>
      </p:sp>
      <p:sp>
        <p:nvSpPr>
          <p:cNvPr id="162" name="Google Shape;162;p14"/>
          <p:cNvSpPr txBox="1"/>
          <p:nvPr/>
        </p:nvSpPr>
        <p:spPr>
          <a:xfrm>
            <a:off x="1093178" y="3267114"/>
            <a:ext cx="334097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Opened for commercial </a:t>
            </a:r>
            <a: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usage</a:t>
            </a:r>
            <a:endParaRPr/>
          </a:p>
        </p:txBody>
      </p:sp>
      <p:sp>
        <p:nvSpPr>
          <p:cNvPr id="163" name="Google Shape;163;p14"/>
          <p:cNvSpPr txBox="1"/>
          <p:nvPr/>
        </p:nvSpPr>
        <p:spPr>
          <a:xfrm>
            <a:off x="1093174" y="4246050"/>
            <a:ext cx="3505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Rapid </a:t>
            </a:r>
            <a: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decrease</a:t>
            </a:r>
            <a: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 of the price</a:t>
            </a:r>
            <a:endParaRPr/>
          </a:p>
        </p:txBody>
      </p:sp>
      <p:sp>
        <p:nvSpPr>
          <p:cNvPr id="164" name="Google Shape;164;p14"/>
          <p:cNvSpPr txBox="1"/>
          <p:nvPr/>
        </p:nvSpPr>
        <p:spPr>
          <a:xfrm>
            <a:off x="1093178" y="5278793"/>
            <a:ext cx="33970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Development of $B companies</a:t>
            </a:r>
            <a:endParaRPr/>
          </a:p>
        </p:txBody>
      </p:sp>
      <p:sp>
        <p:nvSpPr>
          <p:cNvPr id="165" name="Google Shape;165;p14"/>
          <p:cNvSpPr txBox="1"/>
          <p:nvPr/>
        </p:nvSpPr>
        <p:spPr>
          <a:xfrm>
            <a:off x="8506195" y="5278793"/>
            <a:ext cx="137249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In progress</a:t>
            </a:r>
            <a:endParaRPr/>
          </a:p>
        </p:txBody>
      </p:sp>
      <p:pic>
        <p:nvPicPr>
          <p:cNvPr descr="A white check mark in a red circle&#10;&#10;Description automatically generated" id="166" name="Google Shape;166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99222" y="2263482"/>
            <a:ext cx="313200" cy="313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check mark in a red circle&#10;&#10;Description automatically generated" id="167" name="Google Shape;16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99222" y="3271886"/>
            <a:ext cx="313200" cy="313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check mark in a red circle&#10;&#10;Description automatically generated" id="168" name="Google Shape;16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99222" y="4254652"/>
            <a:ext cx="313200" cy="313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check mark in a red circle&#10;&#10;Description automatically generated" id="169" name="Google Shape;169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99222" y="5288693"/>
            <a:ext cx="313200" cy="313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check mark in a red circle&#10;&#10;Description automatically generated" id="170" name="Google Shape;17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18437" y="2263482"/>
            <a:ext cx="313200" cy="313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check mark in a red circle&#10;&#10;Description automatically generated" id="171" name="Google Shape;17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18437" y="3271886"/>
            <a:ext cx="313200" cy="313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check mark in a red circle&#10;&#10;Description automatically generated" id="172" name="Google Shape;17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18437" y="4254652"/>
            <a:ext cx="313200" cy="31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15"/>
          <p:cNvGrpSpPr/>
          <p:nvPr/>
        </p:nvGrpSpPr>
        <p:grpSpPr>
          <a:xfrm>
            <a:off x="2831985" y="936479"/>
            <a:ext cx="6528029" cy="4985041"/>
            <a:chOff x="2214319" y="464807"/>
            <a:chExt cx="7763361" cy="5928385"/>
          </a:xfrm>
        </p:grpSpPr>
        <p:pic>
          <p:nvPicPr>
            <p:cNvPr descr="A graph showing the growth of a number of internet users&#10;&#10;Description automatically generated" id="179" name="Google Shape;179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214319" y="464807"/>
              <a:ext cx="7763361" cy="59283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blue and black logo&#10;&#10;Description automatically generated" id="180" name="Google Shape;180;p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354371" y="2881084"/>
              <a:ext cx="721342" cy="7184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colorful letter g on a black background&#10;&#10;Description automatically generated" id="181" name="Google Shape;181;p1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233473" y="2686954"/>
              <a:ext cx="1106715" cy="11067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Google Shape;182;p1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075980" y="3657771"/>
              <a:ext cx="870507" cy="8705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logo of a camera&#10;&#10;Description automatically generated" id="183" name="Google Shape;183;p1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840435" y="1396999"/>
              <a:ext cx="853621" cy="853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black background with a black square&#10;&#10;Description automatically generated with medium confidence" id="184" name="Google Shape;184;p1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7075713" y="2027463"/>
              <a:ext cx="853621" cy="85362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aph showing the price of a network&#10;&#10;Description automatically generated with medium confidence" id="190" name="Google Shape;190;p16"/>
          <p:cNvPicPr preferRelativeResize="0"/>
          <p:nvPr/>
        </p:nvPicPr>
        <p:blipFill rotWithShape="1">
          <a:blip r:embed="rId4">
            <a:alphaModFix/>
          </a:blip>
          <a:srcRect b="5003" l="2717" r="2907" t="3063"/>
          <a:stretch/>
        </p:blipFill>
        <p:spPr>
          <a:xfrm>
            <a:off x="2553768" y="1301097"/>
            <a:ext cx="7084463" cy="4255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aph showing the size of space shuttles&#10;&#10;Description automatically generated" id="196" name="Google Shape;19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56036" y="626598"/>
            <a:ext cx="6279927" cy="5604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/>
          <p:cNvSpPr txBox="1"/>
          <p:nvPr>
            <p:ph type="title"/>
          </p:nvPr>
        </p:nvSpPr>
        <p:spPr>
          <a:xfrm>
            <a:off x="1828829" y="2187723"/>
            <a:ext cx="8534341" cy="17938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hakra Petch"/>
              <a:buNone/>
            </a:pPr>
            <a:r>
              <a:rPr lang="en-GB" sz="5400"/>
              <a:t>Rockets as an Infrastructure</a:t>
            </a:r>
            <a:endParaRPr/>
          </a:p>
        </p:txBody>
      </p:sp>
      <p:pic>
        <p:nvPicPr>
          <p:cNvPr id="202" name="Google Shape;20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0644" y="5087350"/>
            <a:ext cx="1670712" cy="505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diagram of different types of rockets&#10;&#10;Description automatically generated" id="208" name="Google Shape;20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17349" y="854756"/>
            <a:ext cx="7357301" cy="5148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creenshot of a video game&#10;&#10;Description automatically generated" id="214" name="Google Shape;214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82269" y="876531"/>
            <a:ext cx="9427462" cy="5104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rocket in space with a planet in the background&#10;&#10;Description automatically generated" id="220" name="Google Shape;22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191" y="850828"/>
            <a:ext cx="9143618" cy="5156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aerial view of a city&#10;&#10;Description automatically generated" id="226" name="Google Shape;226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81798" y="1002261"/>
            <a:ext cx="8628404" cy="4853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"/>
          <p:cNvSpPr txBox="1"/>
          <p:nvPr/>
        </p:nvSpPr>
        <p:spPr>
          <a:xfrm>
            <a:off x="2029097" y="2359720"/>
            <a:ext cx="8133806" cy="1752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75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hakra Petch"/>
              <a:buNone/>
            </a:pPr>
            <a:r>
              <a:rPr b="1" i="0" lang="en-GB" sz="5400" u="none" cap="none" strike="noStrike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History &amp; Current Situation</a:t>
            </a:r>
            <a:endParaRPr b="1" i="0" sz="5400" u="none" cap="none" strike="noStrike">
              <a:solidFill>
                <a:schemeClr val="dk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3"/>
          <p:cNvSpPr txBox="1"/>
          <p:nvPr>
            <p:ph type="title"/>
          </p:nvPr>
        </p:nvSpPr>
        <p:spPr>
          <a:xfrm>
            <a:off x="2508220" y="2538101"/>
            <a:ext cx="7175559" cy="165690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hakra Petch"/>
              <a:buNone/>
            </a:pPr>
            <a:r>
              <a:rPr lang="en-GB" sz="5400"/>
              <a:t>Space Technology Roadmap</a:t>
            </a:r>
            <a:endParaRPr/>
          </a:p>
        </p:txBody>
      </p:sp>
      <p:pic>
        <p:nvPicPr>
          <p:cNvPr id="232" name="Google Shape;232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0644" y="5087350"/>
            <a:ext cx="1670712" cy="505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diagram of a graph&#10;&#10;Description automatically generated with medium confidence" id="238" name="Google Shape;23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9964" y="877927"/>
            <a:ext cx="7612072" cy="5102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5"/>
          <p:cNvSpPr txBox="1"/>
          <p:nvPr>
            <p:ph type="title"/>
          </p:nvPr>
        </p:nvSpPr>
        <p:spPr>
          <a:xfrm>
            <a:off x="2508220" y="2538101"/>
            <a:ext cx="7175559" cy="165690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hakra Petch"/>
              <a:buNone/>
            </a:pPr>
            <a:r>
              <a:rPr lang="en-GB" sz="5400"/>
              <a:t>3 stages of future space economy </a:t>
            </a:r>
            <a:endParaRPr/>
          </a:p>
        </p:txBody>
      </p:sp>
      <p:pic>
        <p:nvPicPr>
          <p:cNvPr id="244" name="Google Shape;244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0644" y="5087350"/>
            <a:ext cx="1670712" cy="505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6"/>
          <p:cNvSpPr txBox="1"/>
          <p:nvPr>
            <p:ph type="title"/>
          </p:nvPr>
        </p:nvSpPr>
        <p:spPr>
          <a:xfrm>
            <a:off x="816152" y="1772095"/>
            <a:ext cx="3473837" cy="165690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2903"/>
              </a:buClr>
              <a:buSzPts val="3600"/>
              <a:buFont typeface="Chakra Petch"/>
              <a:buNone/>
            </a:pPr>
            <a:r>
              <a:rPr lang="en-GB" sz="3600">
                <a:solidFill>
                  <a:srgbClr val="FF2903"/>
                </a:solidFill>
              </a:rPr>
              <a:t>No Earth </a:t>
            </a:r>
            <a:br>
              <a:rPr lang="en-GB" sz="3600">
                <a:solidFill>
                  <a:srgbClr val="FF2903"/>
                </a:solidFill>
              </a:rPr>
            </a:br>
            <a:r>
              <a:rPr lang="en-GB" sz="3600">
                <a:solidFill>
                  <a:srgbClr val="FF2903"/>
                </a:solidFill>
              </a:rPr>
              <a:t>Competition</a:t>
            </a:r>
            <a:endParaRPr/>
          </a:p>
        </p:txBody>
      </p:sp>
      <p:pic>
        <p:nvPicPr>
          <p:cNvPr id="250" name="Google Shape;250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0644" y="5087350"/>
            <a:ext cx="1670712" cy="505099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6"/>
          <p:cNvSpPr txBox="1"/>
          <p:nvPr>
            <p:ph idx="1" type="body"/>
          </p:nvPr>
        </p:nvSpPr>
        <p:spPr>
          <a:xfrm>
            <a:off x="816153" y="3514458"/>
            <a:ext cx="2738898" cy="524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</a:pPr>
            <a:r>
              <a:rPr lang="en-GB"/>
              <a:t>Stage 1</a:t>
            </a:r>
            <a:endParaRPr/>
          </a:p>
        </p:txBody>
      </p:sp>
      <p:sp>
        <p:nvSpPr>
          <p:cNvPr id="252" name="Google Shape;252;p26"/>
          <p:cNvSpPr txBox="1"/>
          <p:nvPr/>
        </p:nvSpPr>
        <p:spPr>
          <a:xfrm>
            <a:off x="4694518" y="1772095"/>
            <a:ext cx="3473837" cy="165690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akra Petch"/>
              <a:buNone/>
            </a:pPr>
            <a:r>
              <a:rPr b="1" lang="en-GB" sz="36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Are of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akra Petch"/>
              <a:buNone/>
            </a:pPr>
            <a:r>
              <a:rPr b="1" lang="en-GB" sz="36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no rarity</a:t>
            </a:r>
            <a:endParaRPr/>
          </a:p>
        </p:txBody>
      </p:sp>
      <p:sp>
        <p:nvSpPr>
          <p:cNvPr id="253" name="Google Shape;253;p26"/>
          <p:cNvSpPr txBox="1"/>
          <p:nvPr/>
        </p:nvSpPr>
        <p:spPr>
          <a:xfrm>
            <a:off x="4694519" y="3514458"/>
            <a:ext cx="2738898" cy="524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2400"/>
              <a:buFont typeface="Arial"/>
              <a:buNone/>
            </a:pPr>
            <a:r>
              <a:rPr lang="en-GB" sz="2400">
                <a:solidFill>
                  <a:srgbClr val="757575"/>
                </a:solidFill>
                <a:latin typeface="Chakra Petch"/>
                <a:ea typeface="Chakra Petch"/>
                <a:cs typeface="Chakra Petch"/>
                <a:sym typeface="Chakra Petch"/>
              </a:rPr>
              <a:t>Stage 2</a:t>
            </a:r>
            <a:endParaRPr/>
          </a:p>
        </p:txBody>
      </p:sp>
      <p:sp>
        <p:nvSpPr>
          <p:cNvPr id="254" name="Google Shape;254;p26"/>
          <p:cNvSpPr txBox="1"/>
          <p:nvPr/>
        </p:nvSpPr>
        <p:spPr>
          <a:xfrm>
            <a:off x="8432591" y="1772095"/>
            <a:ext cx="3473837" cy="165690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akra Petch"/>
              <a:buNone/>
            </a:pPr>
            <a:r>
              <a:rPr b="1" lang="en-GB" sz="36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Inter-space Economy</a:t>
            </a:r>
            <a:endParaRPr/>
          </a:p>
        </p:txBody>
      </p:sp>
      <p:sp>
        <p:nvSpPr>
          <p:cNvPr id="255" name="Google Shape;255;p26"/>
          <p:cNvSpPr txBox="1"/>
          <p:nvPr/>
        </p:nvSpPr>
        <p:spPr>
          <a:xfrm>
            <a:off x="8432592" y="3514458"/>
            <a:ext cx="2738898" cy="524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2400"/>
              <a:buFont typeface="Arial"/>
              <a:buNone/>
            </a:pPr>
            <a:r>
              <a:rPr lang="en-GB" sz="2400">
                <a:solidFill>
                  <a:srgbClr val="757575"/>
                </a:solidFill>
                <a:latin typeface="Chakra Petch"/>
                <a:ea typeface="Chakra Petch"/>
                <a:cs typeface="Chakra Petch"/>
                <a:sym typeface="Chakra Petch"/>
              </a:rPr>
              <a:t>Stage 3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7"/>
          <p:cNvSpPr txBox="1"/>
          <p:nvPr>
            <p:ph type="title"/>
          </p:nvPr>
        </p:nvSpPr>
        <p:spPr>
          <a:xfrm>
            <a:off x="838200" y="1061052"/>
            <a:ext cx="10515600" cy="8187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hakra Petch"/>
              <a:buNone/>
            </a:pPr>
            <a:r>
              <a:rPr lang="en-GB"/>
              <a:t>No Earth Competition </a:t>
            </a:r>
            <a:endParaRPr/>
          </a:p>
        </p:txBody>
      </p:sp>
      <p:sp>
        <p:nvSpPr>
          <p:cNvPr id="261" name="Google Shape;261;p27"/>
          <p:cNvSpPr txBox="1"/>
          <p:nvPr>
            <p:ph idx="1" type="body"/>
          </p:nvPr>
        </p:nvSpPr>
        <p:spPr>
          <a:xfrm>
            <a:off x="838200" y="2406738"/>
            <a:ext cx="5665150" cy="7124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 Space enabling </a:t>
            </a:r>
            <a:r>
              <a:rPr b="1" lang="en-GB" sz="2400"/>
              <a:t>new development  </a:t>
            </a:r>
            <a:br>
              <a:rPr b="1" lang="en-GB" sz="2400"/>
            </a:br>
            <a:r>
              <a:rPr i="1" lang="en-GB" sz="2400"/>
              <a:t>(unable to develop on earth)</a:t>
            </a:r>
            <a:endParaRPr/>
          </a:p>
        </p:txBody>
      </p:sp>
      <p:sp>
        <p:nvSpPr>
          <p:cNvPr id="262" name="Google Shape;262;p27"/>
          <p:cNvSpPr txBox="1"/>
          <p:nvPr/>
        </p:nvSpPr>
        <p:spPr>
          <a:xfrm>
            <a:off x="838200" y="681037"/>
            <a:ext cx="2738898" cy="524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r>
              <a:rPr lang="en-GB" sz="2000">
                <a:solidFill>
                  <a:srgbClr val="7F7F7F"/>
                </a:solidFill>
                <a:latin typeface="Chakra Petch"/>
                <a:ea typeface="Chakra Petch"/>
                <a:cs typeface="Chakra Petch"/>
                <a:sym typeface="Chakra Petch"/>
              </a:rPr>
              <a:t>Stage 1</a:t>
            </a:r>
            <a:endParaRPr/>
          </a:p>
        </p:txBody>
      </p:sp>
      <p:sp>
        <p:nvSpPr>
          <p:cNvPr id="263" name="Google Shape;263;p27"/>
          <p:cNvSpPr txBox="1"/>
          <p:nvPr/>
        </p:nvSpPr>
        <p:spPr>
          <a:xfrm>
            <a:off x="838200" y="3429000"/>
            <a:ext cx="473365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Products / Services with no price competition – </a:t>
            </a:r>
            <a:br>
              <a:rPr lang="en-GB" sz="24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</a:br>
            <a:r>
              <a:rPr b="1" lang="en-GB" sz="24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no substitution possible</a:t>
            </a:r>
            <a:endParaRPr/>
          </a:p>
        </p:txBody>
      </p:sp>
      <p:sp>
        <p:nvSpPr>
          <p:cNvPr id="264" name="Google Shape;264;p27"/>
          <p:cNvSpPr txBox="1"/>
          <p:nvPr/>
        </p:nvSpPr>
        <p:spPr>
          <a:xfrm>
            <a:off x="838200" y="4861624"/>
            <a:ext cx="369961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Space production – Earth consumption 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8"/>
          <p:cNvSpPr txBox="1"/>
          <p:nvPr>
            <p:ph type="title"/>
          </p:nvPr>
        </p:nvSpPr>
        <p:spPr>
          <a:xfrm>
            <a:off x="838200" y="1165379"/>
            <a:ext cx="5784791" cy="8187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hakra Petch"/>
              <a:buNone/>
            </a:pPr>
            <a:r>
              <a:rPr b="1" lang="en-GB"/>
              <a:t>New development - no substitution possible</a:t>
            </a:r>
            <a:endParaRPr/>
          </a:p>
        </p:txBody>
      </p:sp>
      <p:sp>
        <p:nvSpPr>
          <p:cNvPr id="270" name="Google Shape;270;p28"/>
          <p:cNvSpPr txBox="1"/>
          <p:nvPr/>
        </p:nvSpPr>
        <p:spPr>
          <a:xfrm>
            <a:off x="838200" y="681037"/>
            <a:ext cx="2738898" cy="524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r>
              <a:rPr lang="en-GB" sz="2000">
                <a:solidFill>
                  <a:srgbClr val="7F7F7F"/>
                </a:solidFill>
                <a:latin typeface="Chakra Petch"/>
                <a:ea typeface="Chakra Petch"/>
                <a:cs typeface="Chakra Petch"/>
                <a:sym typeface="Chakra Petch"/>
              </a:rPr>
              <a:t>Stage 1</a:t>
            </a:r>
            <a:endParaRPr/>
          </a:p>
        </p:txBody>
      </p:sp>
      <p:sp>
        <p:nvSpPr>
          <p:cNvPr id="271" name="Google Shape;271;p28"/>
          <p:cNvSpPr txBox="1"/>
          <p:nvPr/>
        </p:nvSpPr>
        <p:spPr>
          <a:xfrm>
            <a:off x="1350947" y="2353818"/>
            <a:ext cx="6382996" cy="38231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14350" lvl="0" marL="5143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AutoNum type="arabicPeriod"/>
            </a:pPr>
            <a:r>
              <a:rPr b="1"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Organoids &amp; Organ printing </a:t>
            </a:r>
            <a:b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</a:br>
            <a: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- improvement of drug development (no pet testing) </a:t>
            </a:r>
            <a:b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</a:br>
            <a: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- development of personalised organs for </a:t>
            </a:r>
            <a: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individuals</a:t>
            </a:r>
            <a: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 </a:t>
            </a:r>
            <a:b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</a:br>
            <a: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(no transplant donors)</a:t>
            </a:r>
            <a:b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</a:br>
            <a:b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</a:br>
            <a:r>
              <a:rPr i="1"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Technology:</a:t>
            </a:r>
            <a: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 3D printing &amp; low gravity environment</a:t>
            </a:r>
            <a:endParaRPr i="1" sz="1600">
              <a:solidFill>
                <a:schemeClr val="dk1"/>
              </a:solidFill>
              <a:latin typeface="Chakra Petch"/>
              <a:ea typeface="Chakra Petch"/>
              <a:cs typeface="Chakra Petch"/>
              <a:sym typeface="Chakra Petch"/>
            </a:endParaRPr>
          </a:p>
          <a:p>
            <a:pPr indent="-514350" lvl="0" marL="5143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AutoNum type="arabicPeriod"/>
            </a:pPr>
            <a:r>
              <a:rPr b="1"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Next gen optic fibers</a:t>
            </a:r>
            <a:br>
              <a:rPr b="1"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</a:br>
            <a: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- cutting the time for data </a:t>
            </a:r>
            <a: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transmission</a:t>
            </a:r>
            <a: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 between EU &amp; US (high frequency trading) </a:t>
            </a:r>
            <a:b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</a:br>
            <a:b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</a:br>
            <a:r>
              <a:rPr i="1"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Technology:</a:t>
            </a:r>
            <a: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 People less factory &amp; low gravity environment</a:t>
            </a:r>
            <a:b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</a:br>
            <a:endParaRPr sz="1800">
              <a:solidFill>
                <a:schemeClr val="dk1"/>
              </a:solidFill>
              <a:latin typeface="Chakra Petch"/>
              <a:ea typeface="Chakra Petch"/>
              <a:cs typeface="Chakra Petch"/>
              <a:sym typeface="Chakra Petch"/>
            </a:endParaRPr>
          </a:p>
          <a:p>
            <a:pPr indent="-514350" lvl="0" marL="5143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AutoNum type="arabicPeriod"/>
            </a:pPr>
            <a:r>
              <a:rPr b="1"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Space </a:t>
            </a:r>
            <a:r>
              <a:rPr b="1"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tourism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9"/>
          <p:cNvSpPr txBox="1"/>
          <p:nvPr>
            <p:ph type="title"/>
          </p:nvPr>
        </p:nvSpPr>
        <p:spPr>
          <a:xfrm>
            <a:off x="816152" y="1772095"/>
            <a:ext cx="3473837" cy="165690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akra Petch"/>
              <a:buNone/>
            </a:pPr>
            <a:r>
              <a:rPr lang="en-GB" sz="3600"/>
              <a:t>No Earth </a:t>
            </a:r>
            <a:br>
              <a:rPr lang="en-GB" sz="3600"/>
            </a:br>
            <a:r>
              <a:rPr lang="en-GB" sz="3600"/>
              <a:t>Competition</a:t>
            </a:r>
            <a:endParaRPr/>
          </a:p>
        </p:txBody>
      </p:sp>
      <p:pic>
        <p:nvPicPr>
          <p:cNvPr id="277" name="Google Shape;277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0644" y="5087350"/>
            <a:ext cx="1670712" cy="505099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9"/>
          <p:cNvSpPr txBox="1"/>
          <p:nvPr>
            <p:ph idx="1" type="body"/>
          </p:nvPr>
        </p:nvSpPr>
        <p:spPr>
          <a:xfrm>
            <a:off x="816153" y="3514458"/>
            <a:ext cx="2738898" cy="524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</a:pPr>
            <a:r>
              <a:rPr lang="en-GB"/>
              <a:t>Stage 1</a:t>
            </a:r>
            <a:endParaRPr/>
          </a:p>
        </p:txBody>
      </p:sp>
      <p:sp>
        <p:nvSpPr>
          <p:cNvPr id="279" name="Google Shape;279;p29"/>
          <p:cNvSpPr txBox="1"/>
          <p:nvPr/>
        </p:nvSpPr>
        <p:spPr>
          <a:xfrm>
            <a:off x="4694518" y="1772095"/>
            <a:ext cx="3473837" cy="165690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2903"/>
              </a:buClr>
              <a:buSzPts val="3600"/>
              <a:buFont typeface="Chakra Petch"/>
              <a:buNone/>
            </a:pPr>
            <a:r>
              <a:rPr b="1" lang="en-GB" sz="3600">
                <a:solidFill>
                  <a:srgbClr val="FF2903"/>
                </a:solidFill>
                <a:latin typeface="Chakra Petch"/>
                <a:ea typeface="Chakra Petch"/>
                <a:cs typeface="Chakra Petch"/>
                <a:sym typeface="Chakra Petch"/>
              </a:rPr>
              <a:t>Are of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2903"/>
              </a:buClr>
              <a:buSzPts val="3600"/>
              <a:buFont typeface="Chakra Petch"/>
              <a:buNone/>
            </a:pPr>
            <a:r>
              <a:rPr b="1" lang="en-GB" sz="3600">
                <a:solidFill>
                  <a:srgbClr val="FF2903"/>
                </a:solidFill>
                <a:latin typeface="Chakra Petch"/>
                <a:ea typeface="Chakra Petch"/>
                <a:cs typeface="Chakra Petch"/>
                <a:sym typeface="Chakra Petch"/>
              </a:rPr>
              <a:t>no rarity</a:t>
            </a:r>
            <a:endParaRPr/>
          </a:p>
        </p:txBody>
      </p:sp>
      <p:sp>
        <p:nvSpPr>
          <p:cNvPr id="280" name="Google Shape;280;p29"/>
          <p:cNvSpPr txBox="1"/>
          <p:nvPr/>
        </p:nvSpPr>
        <p:spPr>
          <a:xfrm>
            <a:off x="4694519" y="3514458"/>
            <a:ext cx="2738898" cy="524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2400"/>
              <a:buFont typeface="Arial"/>
              <a:buNone/>
            </a:pPr>
            <a:r>
              <a:rPr lang="en-GB" sz="2400">
                <a:solidFill>
                  <a:srgbClr val="757575"/>
                </a:solidFill>
                <a:latin typeface="Chakra Petch"/>
                <a:ea typeface="Chakra Petch"/>
                <a:cs typeface="Chakra Petch"/>
                <a:sym typeface="Chakra Petch"/>
              </a:rPr>
              <a:t>Stage 2</a:t>
            </a:r>
            <a:endParaRPr/>
          </a:p>
        </p:txBody>
      </p:sp>
      <p:sp>
        <p:nvSpPr>
          <p:cNvPr id="281" name="Google Shape;281;p29"/>
          <p:cNvSpPr txBox="1"/>
          <p:nvPr/>
        </p:nvSpPr>
        <p:spPr>
          <a:xfrm>
            <a:off x="8432591" y="1772095"/>
            <a:ext cx="3473837" cy="165690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akra Petch"/>
              <a:buNone/>
            </a:pPr>
            <a:r>
              <a:rPr b="1" lang="en-GB" sz="36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Inter-space Economy</a:t>
            </a:r>
            <a:endParaRPr/>
          </a:p>
        </p:txBody>
      </p:sp>
      <p:sp>
        <p:nvSpPr>
          <p:cNvPr id="282" name="Google Shape;282;p29"/>
          <p:cNvSpPr txBox="1"/>
          <p:nvPr/>
        </p:nvSpPr>
        <p:spPr>
          <a:xfrm>
            <a:off x="8432592" y="3514458"/>
            <a:ext cx="2738898" cy="524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2400"/>
              <a:buFont typeface="Arial"/>
              <a:buNone/>
            </a:pPr>
            <a:r>
              <a:rPr lang="en-GB" sz="2400">
                <a:solidFill>
                  <a:srgbClr val="757575"/>
                </a:solidFill>
                <a:latin typeface="Chakra Petch"/>
                <a:ea typeface="Chakra Petch"/>
                <a:cs typeface="Chakra Petch"/>
                <a:sym typeface="Chakra Petch"/>
              </a:rPr>
              <a:t>Stage 3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0"/>
          <p:cNvSpPr txBox="1"/>
          <p:nvPr>
            <p:ph type="title"/>
          </p:nvPr>
        </p:nvSpPr>
        <p:spPr>
          <a:xfrm>
            <a:off x="838200" y="1061052"/>
            <a:ext cx="10515600" cy="8187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hakra Petch"/>
              <a:buNone/>
            </a:pPr>
            <a:r>
              <a:rPr lang="en-GB"/>
              <a:t>Age of no rarity</a:t>
            </a:r>
            <a:endParaRPr/>
          </a:p>
        </p:txBody>
      </p:sp>
      <p:sp>
        <p:nvSpPr>
          <p:cNvPr id="288" name="Google Shape;288;p30"/>
          <p:cNvSpPr txBox="1"/>
          <p:nvPr/>
        </p:nvSpPr>
        <p:spPr>
          <a:xfrm>
            <a:off x="838200" y="681037"/>
            <a:ext cx="2738898" cy="524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r>
              <a:rPr lang="en-GB" sz="2000">
                <a:solidFill>
                  <a:srgbClr val="7F7F7F"/>
                </a:solidFill>
                <a:latin typeface="Chakra Petch"/>
                <a:ea typeface="Chakra Petch"/>
                <a:cs typeface="Chakra Petch"/>
                <a:sym typeface="Chakra Petch"/>
              </a:rPr>
              <a:t>Stage 2</a:t>
            </a:r>
            <a:endParaRPr/>
          </a:p>
        </p:txBody>
      </p:sp>
      <p:sp>
        <p:nvSpPr>
          <p:cNvPr id="289" name="Google Shape;289;p30"/>
          <p:cNvSpPr txBox="1"/>
          <p:nvPr/>
        </p:nvSpPr>
        <p:spPr>
          <a:xfrm>
            <a:off x="1119854" y="3704889"/>
            <a:ext cx="473365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Production / Services competing for price / rarity on Earth </a:t>
            </a:r>
            <a:endParaRPr b="1" sz="2400">
              <a:solidFill>
                <a:schemeClr val="dk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290" name="Google Shape;290;p30"/>
          <p:cNvSpPr txBox="1"/>
          <p:nvPr/>
        </p:nvSpPr>
        <p:spPr>
          <a:xfrm>
            <a:off x="1119854" y="5078559"/>
            <a:ext cx="369961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Space production – Earth consumption </a:t>
            </a:r>
            <a:endParaRPr/>
          </a:p>
        </p:txBody>
      </p:sp>
      <p:sp>
        <p:nvSpPr>
          <p:cNvPr id="291" name="Google Shape;291;p30"/>
          <p:cNvSpPr txBox="1"/>
          <p:nvPr/>
        </p:nvSpPr>
        <p:spPr>
          <a:xfrm>
            <a:off x="1119854" y="2700552"/>
            <a:ext cx="350342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 </a:t>
            </a:r>
            <a:r>
              <a:rPr lang="en-GB" sz="24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frequency</a:t>
            </a:r>
            <a:r>
              <a:rPr lang="en-GB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transport to orbit </a:t>
            </a:r>
            <a:endParaRPr/>
          </a:p>
        </p:txBody>
      </p:sp>
      <p:sp>
        <p:nvSpPr>
          <p:cNvPr id="292" name="Google Shape;292;p30"/>
          <p:cNvSpPr txBox="1"/>
          <p:nvPr/>
        </p:nvSpPr>
        <p:spPr>
          <a:xfrm>
            <a:off x="838200" y="2187585"/>
            <a:ext cx="609742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More mature space age: </a:t>
            </a:r>
            <a:endParaRPr sz="2000">
              <a:solidFill>
                <a:schemeClr val="dk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1"/>
          <p:cNvSpPr txBox="1"/>
          <p:nvPr>
            <p:ph type="title"/>
          </p:nvPr>
        </p:nvSpPr>
        <p:spPr>
          <a:xfrm>
            <a:off x="838200" y="1061052"/>
            <a:ext cx="10515600" cy="8187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hakra Petch"/>
              <a:buNone/>
            </a:pPr>
            <a:r>
              <a:rPr b="1" lang="en-GB"/>
              <a:t>Price / Rarity competition</a:t>
            </a:r>
            <a:endParaRPr/>
          </a:p>
        </p:txBody>
      </p:sp>
      <p:sp>
        <p:nvSpPr>
          <p:cNvPr id="298" name="Google Shape;298;p31"/>
          <p:cNvSpPr txBox="1"/>
          <p:nvPr/>
        </p:nvSpPr>
        <p:spPr>
          <a:xfrm>
            <a:off x="838200" y="681037"/>
            <a:ext cx="2738898" cy="524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r>
              <a:rPr lang="en-GB" sz="2000">
                <a:solidFill>
                  <a:srgbClr val="7F7F7F"/>
                </a:solidFill>
                <a:latin typeface="Chakra Petch"/>
                <a:ea typeface="Chakra Petch"/>
                <a:cs typeface="Chakra Petch"/>
                <a:sym typeface="Chakra Petch"/>
              </a:rPr>
              <a:t>Stage 2</a:t>
            </a:r>
            <a:endParaRPr/>
          </a:p>
        </p:txBody>
      </p:sp>
      <p:sp>
        <p:nvSpPr>
          <p:cNvPr id="299" name="Google Shape;299;p31"/>
          <p:cNvSpPr txBox="1"/>
          <p:nvPr>
            <p:ph idx="1" type="body"/>
          </p:nvPr>
        </p:nvSpPr>
        <p:spPr>
          <a:xfrm>
            <a:off x="1453496" y="2190750"/>
            <a:ext cx="5468597" cy="4667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b="1" lang="en-GB" sz="1600"/>
              <a:t>Space Mining </a:t>
            </a:r>
            <a:br>
              <a:rPr lang="en-GB" sz="1600"/>
            </a:br>
            <a:r>
              <a:rPr lang="en-GB" sz="1600"/>
              <a:t>- supporting earth manufacturing from materials out of the Earth</a:t>
            </a:r>
            <a:br>
              <a:rPr lang="en-GB" sz="1600"/>
            </a:br>
            <a:r>
              <a:rPr lang="en-GB" sz="1600"/>
              <a:t>- mining elements not on Earth – Helium 3 </a:t>
            </a:r>
            <a:br>
              <a:rPr lang="en-GB" sz="1600"/>
            </a:br>
            <a:r>
              <a:rPr lang="en-GB" sz="1600"/>
              <a:t>(clean energy) </a:t>
            </a:r>
            <a:br>
              <a:rPr lang="en-GB" sz="1600"/>
            </a:br>
            <a:br>
              <a:rPr lang="en-GB" sz="1600"/>
            </a:br>
            <a:r>
              <a:rPr i="1" lang="en-GB" sz="1600"/>
              <a:t>Technology:</a:t>
            </a:r>
            <a:r>
              <a:rPr lang="en-GB" sz="1600"/>
              <a:t> transportation of asteroids / high volume logistics </a:t>
            </a:r>
            <a:endParaRPr i="1" sz="1400"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b="1" lang="en-GB" sz="1600"/>
              <a:t>Space Hotel / Cafe Shop (mass space </a:t>
            </a:r>
            <a:r>
              <a:rPr b="1" lang="en-GB" sz="1600"/>
              <a:t>tourism</a:t>
            </a:r>
            <a:r>
              <a:rPr b="1" lang="en-GB" sz="1600"/>
              <a:t>)</a:t>
            </a:r>
            <a:br>
              <a:rPr b="1" lang="en-GB" sz="1600"/>
            </a:br>
            <a:r>
              <a:rPr lang="en-GB" sz="1600"/>
              <a:t>- </a:t>
            </a:r>
            <a:r>
              <a:rPr lang="en-GB" sz="1600"/>
              <a:t>permanent</a:t>
            </a:r>
            <a:r>
              <a:rPr lang="en-GB" sz="1600"/>
              <a:t> presence of high volume of people in Space / Moon </a:t>
            </a:r>
            <a:br>
              <a:rPr lang="en-GB" sz="1600"/>
            </a:br>
            <a:br>
              <a:rPr lang="en-GB" sz="1600"/>
            </a:br>
            <a:r>
              <a:rPr i="1" lang="en-GB" sz="1600"/>
              <a:t>Technology:</a:t>
            </a:r>
            <a:r>
              <a:rPr lang="en-GB" sz="1600"/>
              <a:t> High volume </a:t>
            </a:r>
            <a:r>
              <a:rPr lang="en-GB" sz="1600"/>
              <a:t>accommodation</a:t>
            </a:r>
            <a:r>
              <a:rPr lang="en-GB" sz="1600"/>
              <a:t> in space / life support</a:t>
            </a:r>
            <a:br>
              <a:rPr lang="en-GB" sz="1600"/>
            </a:br>
            <a:endParaRPr sz="1600"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b="1" lang="en-GB" sz="1600"/>
              <a:t>High volume manufacturing in space – </a:t>
            </a:r>
            <a:r>
              <a:rPr lang="en-GB" sz="1600"/>
              <a:t>just in time on steroids</a:t>
            </a:r>
            <a:r>
              <a:rPr b="1" lang="en-GB" sz="1600"/>
              <a:t> 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2"/>
          <p:cNvSpPr txBox="1"/>
          <p:nvPr>
            <p:ph type="title"/>
          </p:nvPr>
        </p:nvSpPr>
        <p:spPr>
          <a:xfrm>
            <a:off x="816152" y="1772095"/>
            <a:ext cx="3473837" cy="165690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akra Petch"/>
              <a:buNone/>
            </a:pPr>
            <a:r>
              <a:rPr lang="en-GB" sz="3600"/>
              <a:t>No Earth </a:t>
            </a:r>
            <a:br>
              <a:rPr lang="en-GB" sz="3600"/>
            </a:br>
            <a:r>
              <a:rPr lang="en-GB" sz="3600"/>
              <a:t>Competition</a:t>
            </a:r>
            <a:endParaRPr/>
          </a:p>
        </p:txBody>
      </p:sp>
      <p:pic>
        <p:nvPicPr>
          <p:cNvPr id="305" name="Google Shape;305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0644" y="5087350"/>
            <a:ext cx="1670712" cy="505099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2"/>
          <p:cNvSpPr txBox="1"/>
          <p:nvPr>
            <p:ph idx="1" type="body"/>
          </p:nvPr>
        </p:nvSpPr>
        <p:spPr>
          <a:xfrm>
            <a:off x="816153" y="3514458"/>
            <a:ext cx="2738898" cy="524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</a:pPr>
            <a:r>
              <a:rPr lang="en-GB"/>
              <a:t>Stage 1</a:t>
            </a:r>
            <a:endParaRPr/>
          </a:p>
        </p:txBody>
      </p:sp>
      <p:sp>
        <p:nvSpPr>
          <p:cNvPr id="307" name="Google Shape;307;p32"/>
          <p:cNvSpPr txBox="1"/>
          <p:nvPr/>
        </p:nvSpPr>
        <p:spPr>
          <a:xfrm>
            <a:off x="4694518" y="1772095"/>
            <a:ext cx="3473837" cy="165690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akra Petch"/>
              <a:buNone/>
            </a:pPr>
            <a:r>
              <a:rPr b="1" lang="en-GB" sz="36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Are of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akra Petch"/>
              <a:buNone/>
            </a:pPr>
            <a:r>
              <a:rPr b="1" lang="en-GB" sz="36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no rarity</a:t>
            </a:r>
            <a:endParaRPr/>
          </a:p>
        </p:txBody>
      </p:sp>
      <p:sp>
        <p:nvSpPr>
          <p:cNvPr id="308" name="Google Shape;308;p32"/>
          <p:cNvSpPr txBox="1"/>
          <p:nvPr/>
        </p:nvSpPr>
        <p:spPr>
          <a:xfrm>
            <a:off x="4694519" y="3514458"/>
            <a:ext cx="2738898" cy="524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2400"/>
              <a:buFont typeface="Arial"/>
              <a:buNone/>
            </a:pPr>
            <a:r>
              <a:rPr lang="en-GB" sz="2400">
                <a:solidFill>
                  <a:srgbClr val="757575"/>
                </a:solidFill>
                <a:latin typeface="Chakra Petch"/>
                <a:ea typeface="Chakra Petch"/>
                <a:cs typeface="Chakra Petch"/>
                <a:sym typeface="Chakra Petch"/>
              </a:rPr>
              <a:t>Stage 2</a:t>
            </a:r>
            <a:endParaRPr/>
          </a:p>
        </p:txBody>
      </p:sp>
      <p:sp>
        <p:nvSpPr>
          <p:cNvPr id="309" name="Google Shape;309;p32"/>
          <p:cNvSpPr txBox="1"/>
          <p:nvPr/>
        </p:nvSpPr>
        <p:spPr>
          <a:xfrm>
            <a:off x="8432591" y="1772095"/>
            <a:ext cx="3473837" cy="165690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2903"/>
              </a:buClr>
              <a:buSzPts val="3600"/>
              <a:buFont typeface="Chakra Petch"/>
              <a:buNone/>
            </a:pPr>
            <a:r>
              <a:rPr b="1" lang="en-GB" sz="3600">
                <a:solidFill>
                  <a:srgbClr val="FF2903"/>
                </a:solidFill>
                <a:latin typeface="Chakra Petch"/>
                <a:ea typeface="Chakra Petch"/>
                <a:cs typeface="Chakra Petch"/>
                <a:sym typeface="Chakra Petch"/>
              </a:rPr>
              <a:t>Inter-space Economy</a:t>
            </a:r>
            <a:endParaRPr/>
          </a:p>
        </p:txBody>
      </p:sp>
      <p:sp>
        <p:nvSpPr>
          <p:cNvPr id="310" name="Google Shape;310;p32"/>
          <p:cNvSpPr txBox="1"/>
          <p:nvPr/>
        </p:nvSpPr>
        <p:spPr>
          <a:xfrm>
            <a:off x="8432592" y="3514458"/>
            <a:ext cx="2738898" cy="524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2400"/>
              <a:buFont typeface="Arial"/>
              <a:buNone/>
            </a:pPr>
            <a:r>
              <a:rPr lang="en-GB" sz="2400">
                <a:solidFill>
                  <a:srgbClr val="757575"/>
                </a:solidFill>
                <a:latin typeface="Chakra Petch"/>
                <a:ea typeface="Chakra Petch"/>
                <a:cs typeface="Chakra Petch"/>
                <a:sym typeface="Chakra Petch"/>
              </a:rPr>
              <a:t>Stage 3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6"/>
          <p:cNvGrpSpPr/>
          <p:nvPr/>
        </p:nvGrpSpPr>
        <p:grpSpPr>
          <a:xfrm>
            <a:off x="2016807" y="837488"/>
            <a:ext cx="8015956" cy="5255663"/>
            <a:chOff x="2016807" y="837488"/>
            <a:chExt cx="8015956" cy="5255663"/>
          </a:xfrm>
        </p:grpSpPr>
        <p:sp>
          <p:nvSpPr>
            <p:cNvPr id="102" name="Google Shape;102;p6"/>
            <p:cNvSpPr/>
            <p:nvPr/>
          </p:nvSpPr>
          <p:spPr>
            <a:xfrm>
              <a:off x="2016807" y="837488"/>
              <a:ext cx="8015956" cy="5255663"/>
            </a:xfrm>
            <a:prstGeom prst="rect">
              <a:avLst/>
            </a:prstGeom>
            <a:solidFill>
              <a:schemeClr val="dk1"/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</a:t>
              </a:r>
              <a:endParaRPr/>
            </a:p>
          </p:txBody>
        </p:sp>
        <p:pic>
          <p:nvPicPr>
            <p:cNvPr descr="A diagram of a large galaxy&#10;&#10;Description automatically generated with medium confidence" id="103" name="Google Shape;103;p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560761" y="1097952"/>
              <a:ext cx="7070477" cy="466209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3"/>
          <p:cNvSpPr txBox="1"/>
          <p:nvPr>
            <p:ph type="title"/>
          </p:nvPr>
        </p:nvSpPr>
        <p:spPr>
          <a:xfrm>
            <a:off x="838200" y="1061052"/>
            <a:ext cx="10515600" cy="8187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hakra Petch"/>
              <a:buNone/>
            </a:pPr>
            <a:r>
              <a:rPr lang="en-GB"/>
              <a:t>Inter-space economy</a:t>
            </a:r>
            <a:endParaRPr/>
          </a:p>
        </p:txBody>
      </p:sp>
      <p:sp>
        <p:nvSpPr>
          <p:cNvPr id="316" name="Google Shape;316;p33"/>
          <p:cNvSpPr txBox="1"/>
          <p:nvPr/>
        </p:nvSpPr>
        <p:spPr>
          <a:xfrm>
            <a:off x="838200" y="681037"/>
            <a:ext cx="2738898" cy="524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r>
              <a:rPr lang="en-GB" sz="2000">
                <a:solidFill>
                  <a:srgbClr val="7F7F7F"/>
                </a:solidFill>
                <a:latin typeface="Chakra Petch"/>
                <a:ea typeface="Chakra Petch"/>
                <a:cs typeface="Chakra Petch"/>
                <a:sym typeface="Chakra Petch"/>
              </a:rPr>
              <a:t>Stage 3</a:t>
            </a:r>
            <a:endParaRPr/>
          </a:p>
        </p:txBody>
      </p:sp>
      <p:sp>
        <p:nvSpPr>
          <p:cNvPr id="317" name="Google Shape;317;p33"/>
          <p:cNvSpPr txBox="1"/>
          <p:nvPr/>
        </p:nvSpPr>
        <p:spPr>
          <a:xfrm>
            <a:off x="1119854" y="3704889"/>
            <a:ext cx="473365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Space production &amp; Space consumption </a:t>
            </a:r>
            <a:endParaRPr/>
          </a:p>
        </p:txBody>
      </p:sp>
      <p:sp>
        <p:nvSpPr>
          <p:cNvPr id="318" name="Google Shape;318;p33"/>
          <p:cNvSpPr txBox="1"/>
          <p:nvPr/>
        </p:nvSpPr>
        <p:spPr>
          <a:xfrm>
            <a:off x="1119854" y="4709226"/>
            <a:ext cx="446909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Space as a regular address for the business (fully competitive to Earth) </a:t>
            </a:r>
            <a:endParaRPr sz="2400">
              <a:solidFill>
                <a:schemeClr val="dk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319" name="Google Shape;319;p33"/>
          <p:cNvSpPr txBox="1"/>
          <p:nvPr/>
        </p:nvSpPr>
        <p:spPr>
          <a:xfrm>
            <a:off x="1119854" y="2700552"/>
            <a:ext cx="350342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Fully functional space economy </a:t>
            </a:r>
            <a:endParaRPr/>
          </a:p>
        </p:txBody>
      </p:sp>
      <p:sp>
        <p:nvSpPr>
          <p:cNvPr id="320" name="Google Shape;320;p33"/>
          <p:cNvSpPr txBox="1"/>
          <p:nvPr/>
        </p:nvSpPr>
        <p:spPr>
          <a:xfrm>
            <a:off x="838200" y="2187585"/>
            <a:ext cx="609742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More mature space age: </a:t>
            </a:r>
            <a:endParaRPr sz="2000">
              <a:solidFill>
                <a:schemeClr val="dk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4"/>
          <p:cNvSpPr txBox="1"/>
          <p:nvPr>
            <p:ph type="title"/>
          </p:nvPr>
        </p:nvSpPr>
        <p:spPr>
          <a:xfrm>
            <a:off x="2031778" y="2538101"/>
            <a:ext cx="8128444" cy="165690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hakra Petch"/>
              <a:buNone/>
            </a:pPr>
            <a:r>
              <a:rPr lang="en-GB" sz="5400"/>
              <a:t>High Value Investment opportunities </a:t>
            </a:r>
            <a:endParaRPr/>
          </a:p>
        </p:txBody>
      </p:sp>
      <p:pic>
        <p:nvPicPr>
          <p:cNvPr id="326" name="Google Shape;326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0644" y="5087350"/>
            <a:ext cx="1670712" cy="505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5"/>
          <p:cNvSpPr txBox="1"/>
          <p:nvPr>
            <p:ph type="title"/>
          </p:nvPr>
        </p:nvSpPr>
        <p:spPr>
          <a:xfrm>
            <a:off x="838200" y="1165379"/>
            <a:ext cx="5784791" cy="8187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hakra Petch"/>
              <a:buNone/>
            </a:pPr>
            <a:r>
              <a:rPr b="1" lang="en-GB"/>
              <a:t>New development - no substitution possible</a:t>
            </a:r>
            <a:endParaRPr/>
          </a:p>
        </p:txBody>
      </p:sp>
      <p:sp>
        <p:nvSpPr>
          <p:cNvPr id="332" name="Google Shape;332;p35"/>
          <p:cNvSpPr txBox="1"/>
          <p:nvPr/>
        </p:nvSpPr>
        <p:spPr>
          <a:xfrm>
            <a:off x="838200" y="681037"/>
            <a:ext cx="2738898" cy="524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r>
              <a:rPr lang="en-GB" sz="2000">
                <a:solidFill>
                  <a:srgbClr val="7F7F7F"/>
                </a:solidFill>
                <a:latin typeface="Chakra Petch"/>
                <a:ea typeface="Chakra Petch"/>
                <a:cs typeface="Chakra Petch"/>
                <a:sym typeface="Chakra Petch"/>
              </a:rPr>
              <a:t>Stage 1</a:t>
            </a:r>
            <a:endParaRPr/>
          </a:p>
        </p:txBody>
      </p:sp>
      <p:sp>
        <p:nvSpPr>
          <p:cNvPr id="333" name="Google Shape;333;p35"/>
          <p:cNvSpPr txBox="1"/>
          <p:nvPr/>
        </p:nvSpPr>
        <p:spPr>
          <a:xfrm>
            <a:off x="1350947" y="2353818"/>
            <a:ext cx="6382996" cy="38231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14350" lvl="0" marL="5143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AutoNum type="arabicPeriod"/>
            </a:pPr>
            <a:r>
              <a:rPr b="1"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Organoids &amp; Organ printing </a:t>
            </a:r>
            <a:b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</a:br>
            <a: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- improvement of drug development (no pet testing) </a:t>
            </a:r>
            <a:b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</a:br>
            <a: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- development of personalised organs for </a:t>
            </a:r>
            <a: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individuals</a:t>
            </a:r>
            <a: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 </a:t>
            </a:r>
            <a:b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</a:br>
            <a: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(no transplant donors)</a:t>
            </a:r>
            <a:b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</a:br>
            <a:b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</a:br>
            <a:r>
              <a:rPr i="1"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Technology:</a:t>
            </a:r>
            <a: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 3D printing &amp; low gravity environment</a:t>
            </a:r>
            <a:endParaRPr i="1" sz="1600">
              <a:solidFill>
                <a:schemeClr val="dk1"/>
              </a:solidFill>
              <a:latin typeface="Chakra Petch"/>
              <a:ea typeface="Chakra Petch"/>
              <a:cs typeface="Chakra Petch"/>
              <a:sym typeface="Chakra Petch"/>
            </a:endParaRPr>
          </a:p>
          <a:p>
            <a:pPr indent="-514350" lvl="0" marL="5143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AutoNum type="arabicPeriod"/>
            </a:pPr>
            <a:r>
              <a:rPr b="1"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Next gen optic fibers</a:t>
            </a:r>
            <a:br>
              <a:rPr b="1"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</a:br>
            <a: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- cutting the time for data </a:t>
            </a:r>
            <a: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transmission</a:t>
            </a:r>
            <a: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 between EU &amp; US (high frequency trading) </a:t>
            </a:r>
            <a:b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</a:br>
            <a:b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</a:br>
            <a:r>
              <a:rPr i="1"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Technology:</a:t>
            </a:r>
            <a: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 People less factory &amp; low gravity environment</a:t>
            </a:r>
            <a:br>
              <a:rPr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</a:br>
            <a:endParaRPr sz="1800">
              <a:solidFill>
                <a:schemeClr val="dk1"/>
              </a:solidFill>
              <a:latin typeface="Chakra Petch"/>
              <a:ea typeface="Chakra Petch"/>
              <a:cs typeface="Chakra Petch"/>
              <a:sym typeface="Chakra Petch"/>
            </a:endParaRPr>
          </a:p>
          <a:p>
            <a:pPr indent="-514350" lvl="0" marL="5143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AutoNum type="arabicPeriod"/>
            </a:pPr>
            <a:r>
              <a:rPr b="1"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Space </a:t>
            </a:r>
            <a:r>
              <a:rPr b="1" lang="en-GB" sz="18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tourism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6"/>
          <p:cNvSpPr txBox="1"/>
          <p:nvPr>
            <p:ph type="title"/>
          </p:nvPr>
        </p:nvSpPr>
        <p:spPr>
          <a:xfrm>
            <a:off x="2031778" y="2538102"/>
            <a:ext cx="8128444" cy="108531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hakra Petch"/>
              <a:buNone/>
            </a:pPr>
            <a:r>
              <a:rPr lang="en-GB" sz="5400"/>
              <a:t>Investment Traps</a:t>
            </a:r>
            <a:endParaRPr/>
          </a:p>
        </p:txBody>
      </p:sp>
      <p:pic>
        <p:nvPicPr>
          <p:cNvPr id="339" name="Google Shape;339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0644" y="5087350"/>
            <a:ext cx="1670712" cy="505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rockets flying in the sky&#10;&#10;Description automatically generated" id="345" name="Google Shape;345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6370" y="954397"/>
            <a:ext cx="8819260" cy="49492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lanet with many round holes&#10;&#10;Description automatically generated with medium confidence" id="351" name="Google Shape;351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50149" y="803304"/>
            <a:ext cx="8091702" cy="5376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atellite flying in space&#10;&#10;Description automatically generated" id="357" name="Google Shape;357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69302" y="746213"/>
            <a:ext cx="8053395" cy="5365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0"/>
          <p:cNvSpPr txBox="1"/>
          <p:nvPr>
            <p:ph type="title"/>
          </p:nvPr>
        </p:nvSpPr>
        <p:spPr>
          <a:xfrm>
            <a:off x="3020968" y="2401368"/>
            <a:ext cx="6150064" cy="16910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hakra Petch"/>
              <a:buNone/>
            </a:pPr>
            <a:r>
              <a:rPr lang="en-GB" sz="5400"/>
              <a:t>Impact of space on existing biz.</a:t>
            </a:r>
            <a:endParaRPr/>
          </a:p>
        </p:txBody>
      </p:sp>
      <p:pic>
        <p:nvPicPr>
          <p:cNvPr id="363" name="Google Shape;36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0644" y="5087350"/>
            <a:ext cx="1670712" cy="505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typewriter on the floor&#10;&#10;Description automatically generated" id="369" name="Google Shape;369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37367" y="835025"/>
            <a:ext cx="6917265" cy="5187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2"/>
          <p:cNvSpPr txBox="1"/>
          <p:nvPr>
            <p:ph type="title"/>
          </p:nvPr>
        </p:nvSpPr>
        <p:spPr>
          <a:xfrm>
            <a:off x="838200" y="48476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akra Petch"/>
              <a:buNone/>
            </a:pPr>
            <a:r>
              <a:rPr lang="en-GB" sz="4000"/>
              <a:t>Industries with negative impact</a:t>
            </a:r>
            <a:br>
              <a:rPr lang="en-GB" sz="4000"/>
            </a:br>
            <a:r>
              <a:rPr b="0" lang="en-GB" sz="3200"/>
              <a:t>(short-term) </a:t>
            </a:r>
            <a:endParaRPr b="0" sz="4000"/>
          </a:p>
        </p:txBody>
      </p:sp>
      <p:sp>
        <p:nvSpPr>
          <p:cNvPr id="375" name="Google Shape;375;p42"/>
          <p:cNvSpPr txBox="1"/>
          <p:nvPr>
            <p:ph idx="1" type="body"/>
          </p:nvPr>
        </p:nvSpPr>
        <p:spPr>
          <a:xfrm>
            <a:off x="1308220" y="2116182"/>
            <a:ext cx="6229172" cy="3532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en-GB" sz="2400"/>
              <a:t>Telecommunication</a:t>
            </a:r>
            <a:r>
              <a:rPr b="1" lang="en-GB" sz="2400"/>
              <a:t> companies </a:t>
            </a:r>
            <a:endParaRPr/>
          </a:p>
          <a:p>
            <a:pPr indent="-228600" lvl="1" marL="6858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Mass adoption of LEO satellites (Starlink) could possibly develop a global Telco provider 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en-GB" sz="2400"/>
              <a:t>Specific Pharma sector </a:t>
            </a:r>
            <a:endParaRPr/>
          </a:p>
          <a:p>
            <a:pPr indent="-228600" lvl="1" marL="6858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Adoption of drug discovery in space &amp; Adoption of organ printing could </a:t>
            </a:r>
            <a:r>
              <a:rPr lang="en-GB" sz="2000"/>
              <a:t>annihilate</a:t>
            </a:r>
            <a:r>
              <a:rPr lang="en-GB" sz="2000"/>
              <a:t> specific pharma segments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atellite in space over earth&#10;&#10;Description automatically generated" id="109" name="Google Shape;10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4058" y="715909"/>
            <a:ext cx="8603884" cy="5426182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7"/>
          <p:cNvSpPr txBox="1"/>
          <p:nvPr/>
        </p:nvSpPr>
        <p:spPr>
          <a:xfrm>
            <a:off x="236668" y="225911"/>
            <a:ext cx="128112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4000" u="none" cap="none" strike="noStrike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1957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3"/>
          <p:cNvSpPr txBox="1"/>
          <p:nvPr>
            <p:ph type="title"/>
          </p:nvPr>
        </p:nvSpPr>
        <p:spPr>
          <a:xfrm>
            <a:off x="831850" y="2831284"/>
            <a:ext cx="10515600" cy="102451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akra Petch"/>
              <a:buNone/>
            </a:pPr>
            <a:r>
              <a:rPr lang="en-GB"/>
              <a:t>Intro VytahConf.</a:t>
            </a:r>
            <a:endParaRPr/>
          </a:p>
        </p:txBody>
      </p:sp>
      <p:pic>
        <p:nvPicPr>
          <p:cNvPr id="381" name="Google Shape;381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0644" y="5087350"/>
            <a:ext cx="1670712" cy="505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10828a4817_0_19"/>
          <p:cNvSpPr txBox="1"/>
          <p:nvPr>
            <p:ph type="title"/>
          </p:nvPr>
        </p:nvSpPr>
        <p:spPr>
          <a:xfrm>
            <a:off x="6096000" y="1179955"/>
            <a:ext cx="3144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2903"/>
              </a:buClr>
              <a:buSzPts val="4400"/>
              <a:buFont typeface="Chakra Petch"/>
              <a:buNone/>
            </a:pPr>
            <a:r>
              <a:rPr lang="en-GB">
                <a:solidFill>
                  <a:srgbClr val="FF2903"/>
                </a:solidFill>
              </a:rPr>
              <a:t>Adam Gala</a:t>
            </a:r>
            <a:endParaRPr/>
          </a:p>
        </p:txBody>
      </p:sp>
      <p:pic>
        <p:nvPicPr>
          <p:cNvPr descr="A person in a black shirt&#10;&#10;Description automatically generated" id="387" name="Google Shape;387;g310828a4817_0_19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8200" y="534143"/>
            <a:ext cx="3864300" cy="5789700"/>
          </a:xfrm>
          <a:prstGeom prst="round2SameRect">
            <a:avLst>
              <a:gd fmla="val 50000" name="adj1"/>
              <a:gd fmla="val 0" name="adj2"/>
            </a:avLst>
          </a:prstGeom>
          <a:noFill/>
          <a:ln>
            <a:noFill/>
          </a:ln>
        </p:spPr>
      </p:pic>
      <p:sp>
        <p:nvSpPr>
          <p:cNvPr id="388" name="Google Shape;388;g310828a4817_0_19"/>
          <p:cNvSpPr txBox="1"/>
          <p:nvPr>
            <p:ph idx="2" type="body"/>
          </p:nvPr>
        </p:nvSpPr>
        <p:spPr>
          <a:xfrm>
            <a:off x="6172200" y="2367733"/>
            <a:ext cx="5181600" cy="21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24003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en-GB" sz="2400"/>
              <a:t>Marketing &amp; Business Development for various projects</a:t>
            </a:r>
            <a:endParaRPr/>
          </a:p>
          <a:p>
            <a:pPr indent="-238125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E-commerce </a:t>
            </a:r>
            <a:endParaRPr/>
          </a:p>
          <a:p>
            <a:pPr indent="-238125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Health Tech</a:t>
            </a:r>
            <a:endParaRPr/>
          </a:p>
          <a:p>
            <a:pPr indent="-238125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Green Tech</a:t>
            </a:r>
            <a:endParaRPr/>
          </a:p>
          <a:p>
            <a:pPr indent="-238125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Deep Tech</a:t>
            </a:r>
            <a:endParaRPr/>
          </a:p>
        </p:txBody>
      </p:sp>
      <p:sp>
        <p:nvSpPr>
          <p:cNvPr id="389" name="Google Shape;389;g310828a4817_0_19"/>
          <p:cNvSpPr txBox="1"/>
          <p:nvPr/>
        </p:nvSpPr>
        <p:spPr>
          <a:xfrm>
            <a:off x="6191428" y="4881268"/>
            <a:ext cx="40122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GB" sz="2000" u="none" cap="none" strike="noStrike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Organizer of VytahConf. </a:t>
            </a:r>
            <a:r>
              <a:rPr b="0" i="0" lang="en-GB" sz="2000" u="none" cap="none" strike="noStrike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– </a:t>
            </a:r>
            <a:br>
              <a:rPr b="0" i="0" lang="en-GB" sz="2000" u="none" cap="none" strike="noStrike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</a:br>
            <a:r>
              <a:rPr b="0" i="0" lang="en-GB" sz="2000" u="none" cap="none" strike="noStrike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#1 space business </a:t>
            </a:r>
            <a:r>
              <a:rPr lang="en-GB" sz="20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conference</a:t>
            </a:r>
            <a:r>
              <a:rPr b="0" i="0" lang="en-GB" sz="2000" u="none" cap="none" strike="noStrike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 in Slovakia </a:t>
            </a:r>
            <a:endParaRPr b="0" i="0" sz="2000" u="none" cap="none" strike="noStrike">
              <a:solidFill>
                <a:schemeClr val="dk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3"/>
        </a:soli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5"/>
          <p:cNvSpPr txBox="1"/>
          <p:nvPr>
            <p:ph idx="1" type="subTitle"/>
          </p:nvPr>
        </p:nvSpPr>
        <p:spPr>
          <a:xfrm>
            <a:off x="1122473" y="3522744"/>
            <a:ext cx="326571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2903"/>
              </a:buClr>
              <a:buSzPts val="2200"/>
              <a:buNone/>
            </a:pPr>
            <a:r>
              <a:rPr b="1" lang="en-GB" sz="2200">
                <a:solidFill>
                  <a:srgbClr val="FF2903"/>
                </a:solidFill>
              </a:rPr>
              <a:t>One day long space business conference</a:t>
            </a:r>
            <a:endParaRPr sz="2200">
              <a:solidFill>
                <a:srgbClr val="FF2903"/>
              </a:solidFill>
            </a:endParaRPr>
          </a:p>
        </p:txBody>
      </p:sp>
      <p:pic>
        <p:nvPicPr>
          <p:cNvPr id="395" name="Google Shape;395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98926" y="213867"/>
            <a:ext cx="1042510" cy="315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45"/>
          <p:cNvPicPr preferRelativeResize="0"/>
          <p:nvPr/>
        </p:nvPicPr>
        <p:blipFill rotWithShape="1">
          <a:blip r:embed="rId4">
            <a:alphaModFix/>
          </a:blip>
          <a:srcRect b="44883" l="43497" r="20283" t="21620"/>
          <a:stretch/>
        </p:blipFill>
        <p:spPr>
          <a:xfrm>
            <a:off x="0" y="5399315"/>
            <a:ext cx="1658006" cy="1458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5"/>
          <p:cNvPicPr preferRelativeResize="0"/>
          <p:nvPr/>
        </p:nvPicPr>
        <p:blipFill rotWithShape="1">
          <a:blip r:embed="rId5">
            <a:alphaModFix/>
          </a:blip>
          <a:srcRect b="0" l="0" r="0" t="58678"/>
          <a:stretch/>
        </p:blipFill>
        <p:spPr>
          <a:xfrm>
            <a:off x="547618" y="1"/>
            <a:ext cx="4775055" cy="1430142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45"/>
          <p:cNvSpPr txBox="1"/>
          <p:nvPr/>
        </p:nvSpPr>
        <p:spPr>
          <a:xfrm>
            <a:off x="5137158" y="3480926"/>
            <a:ext cx="279763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Organised by volunteers</a:t>
            </a:r>
            <a:endParaRPr sz="2200">
              <a:solidFill>
                <a:schemeClr val="dk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399" name="Google Shape;399;p45"/>
          <p:cNvSpPr txBox="1"/>
          <p:nvPr/>
        </p:nvSpPr>
        <p:spPr>
          <a:xfrm>
            <a:off x="1122472" y="4214218"/>
            <a:ext cx="2602156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aiming to facilitate technology &amp; business transfer between space &amp; non-space players.</a:t>
            </a:r>
            <a:endParaRPr sz="1600">
              <a:solidFill>
                <a:schemeClr val="dk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400" name="Google Shape;400;p45"/>
          <p:cNvSpPr txBox="1"/>
          <p:nvPr/>
        </p:nvSpPr>
        <p:spPr>
          <a:xfrm>
            <a:off x="8286513" y="3480926"/>
            <a:ext cx="3125199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In Slovakia </a:t>
            </a:r>
            <a:r>
              <a:rPr lang="en-GB" sz="22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(Central &amp; Eastern Europe)</a:t>
            </a:r>
            <a:endParaRPr sz="2200">
              <a:solidFill>
                <a:schemeClr val="dk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401" name="Google Shape;401;p45"/>
          <p:cNvSpPr txBox="1"/>
          <p:nvPr/>
        </p:nvSpPr>
        <p:spPr>
          <a:xfrm>
            <a:off x="5137158" y="4188429"/>
            <a:ext cx="231157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with personal goal of visiting moon in our lifetime</a:t>
            </a:r>
            <a:endParaRPr sz="1600">
              <a:solidFill>
                <a:schemeClr val="dk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402" name="Google Shape;402;p45"/>
          <p:cNvSpPr txBox="1"/>
          <p:nvPr/>
        </p:nvSpPr>
        <p:spPr>
          <a:xfrm>
            <a:off x="8312053" y="4203577"/>
            <a:ext cx="2409058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connecting world with the tech potential &amp; business opportunities of Eastern Europe </a:t>
            </a:r>
            <a:endParaRPr sz="1600">
              <a:solidFill>
                <a:schemeClr val="dk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pic>
        <p:nvPicPr>
          <p:cNvPr id="403" name="Google Shape;403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41253" y="1534932"/>
            <a:ext cx="3624944" cy="134257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45"/>
          <p:cNvSpPr txBox="1"/>
          <p:nvPr>
            <p:ph type="ctrTitle"/>
          </p:nvPr>
        </p:nvSpPr>
        <p:spPr>
          <a:xfrm>
            <a:off x="2464676" y="529045"/>
            <a:ext cx="7262648" cy="11661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akra Petch"/>
              <a:buNone/>
            </a:pPr>
            <a:r>
              <a:rPr b="1" lang="en-GB" sz="4000">
                <a:latin typeface="Chakra Petch"/>
                <a:ea typeface="Chakra Petch"/>
                <a:cs typeface="Chakra Petch"/>
                <a:sym typeface="Chakra Petch"/>
              </a:rPr>
              <a:t>We are VytahConf.com</a:t>
            </a:r>
            <a:endParaRPr b="1" sz="4000">
              <a:latin typeface="Chakra Petch"/>
              <a:ea typeface="Chakra Petch"/>
              <a:cs typeface="Chakra Petch"/>
              <a:sym typeface="Chakra Petch"/>
            </a:endParaRPr>
          </a:p>
        </p:txBody>
      </p:sp>
      <p:pic>
        <p:nvPicPr>
          <p:cNvPr id="405" name="Google Shape;405;p4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866197" y="972550"/>
            <a:ext cx="279146" cy="279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14722" y="6209921"/>
            <a:ext cx="279146" cy="279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4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292316" y="2593826"/>
            <a:ext cx="555022" cy="555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12053" y="2265849"/>
            <a:ext cx="1200329" cy="1200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203318" y="2546635"/>
            <a:ext cx="622808" cy="622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3"/>
        </a:solidFill>
      </p:bgPr>
    </p:bg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48"/>
          <p:cNvPicPr preferRelativeResize="0"/>
          <p:nvPr/>
        </p:nvPicPr>
        <p:blipFill rotWithShape="1">
          <a:blip r:embed="rId3">
            <a:alphaModFix/>
          </a:blip>
          <a:srcRect b="0" l="0" r="0" t="73738"/>
          <a:stretch/>
        </p:blipFill>
        <p:spPr>
          <a:xfrm>
            <a:off x="4390106" y="-1"/>
            <a:ext cx="5218618" cy="993361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48"/>
          <p:cNvSpPr txBox="1"/>
          <p:nvPr/>
        </p:nvSpPr>
        <p:spPr>
          <a:xfrm>
            <a:off x="788179" y="3117988"/>
            <a:ext cx="217559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strike="noStrike">
                <a:solidFill>
                  <a:srgbClr val="231F20"/>
                </a:solidFill>
                <a:latin typeface="Chakra Petch"/>
                <a:ea typeface="Chakra Petch"/>
                <a:cs typeface="Chakra Petch"/>
                <a:sym typeface="Chakra Petch"/>
              </a:rPr>
              <a:t>Raphael Roettgen</a:t>
            </a:r>
            <a:endParaRPr b="1" i="0" sz="1800" u="none" strike="noStrike">
              <a:solidFill>
                <a:srgbClr val="231F20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416" name="Google Shape;416;p48"/>
          <p:cNvSpPr txBox="1"/>
          <p:nvPr/>
        </p:nvSpPr>
        <p:spPr>
          <a:xfrm>
            <a:off x="3882079" y="3123978"/>
            <a:ext cx="22525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strike="noStrike">
                <a:solidFill>
                  <a:srgbClr val="231F20"/>
                </a:solidFill>
                <a:latin typeface="Chakra Petch"/>
                <a:ea typeface="Chakra Petch"/>
                <a:cs typeface="Chakra Petch"/>
                <a:sym typeface="Chakra Petch"/>
              </a:rPr>
              <a:t>Guillermo Sohnlein</a:t>
            </a:r>
            <a:endParaRPr b="1" i="0" sz="1800" u="none" strike="noStrike">
              <a:solidFill>
                <a:srgbClr val="231F20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417" name="Google Shape;417;p48"/>
          <p:cNvSpPr txBox="1"/>
          <p:nvPr/>
        </p:nvSpPr>
        <p:spPr>
          <a:xfrm>
            <a:off x="3882079" y="3481928"/>
            <a:ext cx="240899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200" u="none" strike="noStrike">
                <a:solidFill>
                  <a:srgbClr val="231F20"/>
                </a:solidFill>
                <a:latin typeface="Chakra Petch"/>
                <a:ea typeface="Chakra Petch"/>
                <a:cs typeface="Chakra Petch"/>
                <a:sym typeface="Chakra Petch"/>
              </a:rPr>
              <a:t>With </a:t>
            </a:r>
            <a:r>
              <a:rPr i="0" lang="en-GB" sz="1200" u="none" strike="noStrike">
                <a:solidFill>
                  <a:srgbClr val="231F20"/>
                </a:solidFill>
                <a:highlight>
                  <a:srgbClr val="F2F2F3"/>
                </a:highlight>
                <a:latin typeface="Chakra Petch"/>
                <a:ea typeface="Chakra Petch"/>
                <a:cs typeface="Chakra Petch"/>
                <a:sym typeface="Chakra Petch"/>
              </a:rPr>
              <a:t>a vision of establishing a presence of </a:t>
            </a:r>
            <a:r>
              <a:rPr b="1" i="0" lang="en-GB" sz="1200" u="none" strike="noStrike">
                <a:solidFill>
                  <a:srgbClr val="231F20"/>
                </a:solidFill>
                <a:highlight>
                  <a:srgbClr val="F2F2F3"/>
                </a:highlight>
                <a:latin typeface="Chakra Petch"/>
                <a:ea typeface="Chakra Petch"/>
                <a:cs typeface="Chakra Petch"/>
                <a:sym typeface="Chakra Petch"/>
              </a:rPr>
              <a:t>1,000 people in the Venusian atmosphere by 2050</a:t>
            </a:r>
            <a:r>
              <a:rPr i="0" lang="en-GB" sz="1200" u="none" strike="noStrike">
                <a:solidFill>
                  <a:srgbClr val="231F20"/>
                </a:solidFill>
                <a:highlight>
                  <a:srgbClr val="F2F2F3"/>
                </a:highlight>
                <a:latin typeface="Chakra Petch"/>
                <a:ea typeface="Chakra Petch"/>
                <a:cs typeface="Chakra Petch"/>
                <a:sym typeface="Chakra Petch"/>
              </a:rPr>
              <a:t>. </a:t>
            </a:r>
            <a:endParaRPr sz="1200">
              <a:solidFill>
                <a:schemeClr val="dk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pic>
        <p:nvPicPr>
          <p:cNvPr id="418" name="Google Shape;418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98926" y="213867"/>
            <a:ext cx="1042510" cy="3151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in a suit&#10;&#10;Description automatically generated" id="419" name="Google Shape;419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75680" y="1303086"/>
            <a:ext cx="1428852" cy="1685216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48"/>
          <p:cNvSpPr txBox="1"/>
          <p:nvPr/>
        </p:nvSpPr>
        <p:spPr>
          <a:xfrm>
            <a:off x="827983" y="3481928"/>
            <a:ext cx="221392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200" u="none" strike="noStrike">
                <a:solidFill>
                  <a:srgbClr val="231F20"/>
                </a:solidFill>
                <a:latin typeface="Chakra Petch"/>
                <a:ea typeface="Chakra Petch"/>
                <a:cs typeface="Chakra Petch"/>
                <a:sym typeface="Chakra Petch"/>
              </a:rPr>
              <a:t>Raphael Roettgen is a </a:t>
            </a:r>
            <a:r>
              <a:rPr b="1" i="0" lang="en-GB" sz="1200" u="none" strike="noStrike">
                <a:solidFill>
                  <a:srgbClr val="231F20"/>
                </a:solidFill>
                <a:latin typeface="Chakra Petch"/>
                <a:ea typeface="Chakra Petch"/>
                <a:cs typeface="Chakra Petch"/>
                <a:sym typeface="Chakra Petch"/>
              </a:rPr>
              <a:t>space investor educator and businessman</a:t>
            </a:r>
            <a:r>
              <a:rPr i="0" lang="en-GB" sz="1200" u="none" strike="noStrike">
                <a:solidFill>
                  <a:srgbClr val="231F20"/>
                </a:solidFill>
                <a:latin typeface="Chakra Petch"/>
                <a:ea typeface="Chakra Petch"/>
                <a:cs typeface="Chakra Petch"/>
                <a:sym typeface="Chakra Petch"/>
              </a:rPr>
              <a:t>. </a:t>
            </a:r>
            <a:endParaRPr/>
          </a:p>
        </p:txBody>
      </p:sp>
      <p:sp>
        <p:nvSpPr>
          <p:cNvPr id="421" name="Google Shape;421;p48"/>
          <p:cNvSpPr txBox="1"/>
          <p:nvPr/>
        </p:nvSpPr>
        <p:spPr>
          <a:xfrm>
            <a:off x="6780727" y="3123978"/>
            <a:ext cx="22525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strike="noStrike">
                <a:solidFill>
                  <a:srgbClr val="231F20"/>
                </a:solidFill>
                <a:latin typeface="Chakra Petch"/>
                <a:ea typeface="Chakra Petch"/>
                <a:cs typeface="Chakra Petch"/>
                <a:sym typeface="Chakra Petch"/>
              </a:rPr>
              <a:t>Johannes Willbold</a:t>
            </a:r>
            <a:endParaRPr b="1" i="0" sz="1800" u="none" strike="noStrike">
              <a:solidFill>
                <a:srgbClr val="231F20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422" name="Google Shape;422;p48"/>
          <p:cNvSpPr txBox="1"/>
          <p:nvPr/>
        </p:nvSpPr>
        <p:spPr>
          <a:xfrm>
            <a:off x="6780727" y="3481928"/>
            <a:ext cx="2408993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200" u="none" strike="noStrike">
                <a:solidFill>
                  <a:srgbClr val="231F20"/>
                </a:solidFill>
                <a:latin typeface="Chakra Petch"/>
                <a:ea typeface="Chakra Petch"/>
                <a:cs typeface="Chakra Petch"/>
                <a:sym typeface="Chakra Petch"/>
              </a:rPr>
              <a:t>Johannes Willbold is a </a:t>
            </a:r>
            <a:r>
              <a:rPr b="1" i="0" lang="en-GB" sz="1200" u="none" strike="noStrike">
                <a:solidFill>
                  <a:srgbClr val="231F20"/>
                </a:solidFill>
                <a:latin typeface="Chakra Petch"/>
                <a:ea typeface="Chakra Petch"/>
                <a:cs typeface="Chakra Petch"/>
                <a:sym typeface="Chakra Petch"/>
              </a:rPr>
              <a:t>satellite and space system security researcher and doctoral student</a:t>
            </a:r>
            <a:r>
              <a:rPr i="0" lang="en-GB" sz="1200" u="none" strike="noStrike">
                <a:solidFill>
                  <a:srgbClr val="231F20"/>
                </a:solidFill>
                <a:latin typeface="Chakra Petch"/>
                <a:ea typeface="Chakra Petch"/>
                <a:cs typeface="Chakra Petch"/>
                <a:sym typeface="Chakra Petch"/>
              </a:rPr>
              <a:t> at the Ruhr University Bochum.</a:t>
            </a:r>
            <a:endParaRPr sz="1200">
              <a:solidFill>
                <a:schemeClr val="dk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423" name="Google Shape;423;p48"/>
          <p:cNvSpPr txBox="1"/>
          <p:nvPr/>
        </p:nvSpPr>
        <p:spPr>
          <a:xfrm>
            <a:off x="9560503" y="3123978"/>
            <a:ext cx="22525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strike="noStrike">
                <a:solidFill>
                  <a:srgbClr val="231F20"/>
                </a:solidFill>
                <a:latin typeface="Chakra Petch"/>
                <a:ea typeface="Chakra Petch"/>
                <a:cs typeface="Chakra Petch"/>
                <a:sym typeface="Chakra Petch"/>
              </a:rPr>
              <a:t>Kelly Weinersmith</a:t>
            </a:r>
            <a:endParaRPr b="1" i="0" sz="1800" u="none" strike="noStrike">
              <a:solidFill>
                <a:srgbClr val="231F20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424" name="Google Shape;424;p48"/>
          <p:cNvSpPr txBox="1"/>
          <p:nvPr/>
        </p:nvSpPr>
        <p:spPr>
          <a:xfrm>
            <a:off x="9560503" y="3481928"/>
            <a:ext cx="240899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200" u="none" strike="noStrike">
                <a:solidFill>
                  <a:srgbClr val="231F20"/>
                </a:solidFill>
                <a:highlight>
                  <a:srgbClr val="F2F2F3"/>
                </a:highlight>
                <a:latin typeface="Chakra Petch"/>
                <a:ea typeface="Chakra Petch"/>
                <a:cs typeface="Chakra Petch"/>
                <a:sym typeface="Chakra Petch"/>
              </a:rPr>
              <a:t>When she isn’t studying Nature’s creepiest wonders, </a:t>
            </a:r>
            <a:r>
              <a:rPr b="1" i="0" lang="en-GB" sz="1200" u="none" strike="noStrike">
                <a:solidFill>
                  <a:srgbClr val="231F20"/>
                </a:solidFill>
                <a:latin typeface="Chakra Petch"/>
                <a:ea typeface="Chakra Petch"/>
                <a:cs typeface="Chakra Petch"/>
                <a:sym typeface="Chakra Petch"/>
              </a:rPr>
              <a:t>Kelly is writing books</a:t>
            </a:r>
            <a:r>
              <a:rPr b="1" i="0" lang="en-GB" sz="1200" u="none" strike="noStrike">
                <a:solidFill>
                  <a:srgbClr val="231F20"/>
                </a:solidFill>
                <a:highlight>
                  <a:srgbClr val="F2F2F3"/>
                </a:highlight>
                <a:latin typeface="Chakra Petch"/>
                <a:ea typeface="Chakra Petch"/>
                <a:cs typeface="Chakra Petch"/>
                <a:sym typeface="Chakra Petch"/>
              </a:rPr>
              <a:t> </a:t>
            </a:r>
            <a:r>
              <a:rPr i="0" lang="en-GB" sz="1200" u="none" strike="noStrike">
                <a:solidFill>
                  <a:srgbClr val="231F20"/>
                </a:solidFill>
                <a:highlight>
                  <a:srgbClr val="F2F2F3"/>
                </a:highlight>
                <a:latin typeface="Chakra Petch"/>
                <a:ea typeface="Chakra Petch"/>
                <a:cs typeface="Chakra Petch"/>
                <a:sym typeface="Chakra Petch"/>
              </a:rPr>
              <a:t>with her husband, Zach Weinersmith.</a:t>
            </a:r>
            <a:endParaRPr sz="1200">
              <a:solidFill>
                <a:schemeClr val="dk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pic>
        <p:nvPicPr>
          <p:cNvPr descr="A person smiling at the camera&#10;&#10;Description automatically generated" id="425" name="Google Shape;425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81527" y="1273554"/>
            <a:ext cx="1428852" cy="17820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person&#10;&#10;Description automatically generated" id="426" name="Google Shape;426;p4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9617" y="1243889"/>
            <a:ext cx="1384760" cy="1811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457504" y="1270697"/>
            <a:ext cx="1412292" cy="1811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8"/>
          <p:cNvPicPr preferRelativeResize="0"/>
          <p:nvPr/>
        </p:nvPicPr>
        <p:blipFill rotWithShape="1">
          <a:blip r:embed="rId9">
            <a:alphaModFix/>
          </a:blip>
          <a:srcRect b="44883" l="43497" r="20283" t="21620"/>
          <a:stretch/>
        </p:blipFill>
        <p:spPr>
          <a:xfrm rot="5400000">
            <a:off x="-85589" y="85589"/>
            <a:ext cx="1423905" cy="12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48"/>
          <p:cNvSpPr txBox="1"/>
          <p:nvPr/>
        </p:nvSpPr>
        <p:spPr>
          <a:xfrm>
            <a:off x="4213468" y="4801741"/>
            <a:ext cx="369352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and </a:t>
            </a:r>
            <a:r>
              <a:rPr b="1" lang="en-GB" sz="2000">
                <a:solidFill>
                  <a:srgbClr val="FF2903"/>
                </a:solidFill>
                <a:latin typeface="Chakra Petch"/>
                <a:ea typeface="Chakra Petch"/>
                <a:cs typeface="Chakra Petch"/>
                <a:sym typeface="Chakra Petch"/>
              </a:rPr>
              <a:t>8 other speakers </a:t>
            </a:r>
            <a:r>
              <a:rPr lang="en-GB" sz="20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with:</a:t>
            </a:r>
            <a:endParaRPr/>
          </a:p>
        </p:txBody>
      </p:sp>
      <p:sp>
        <p:nvSpPr>
          <p:cNvPr id="430" name="Google Shape;430;p48"/>
          <p:cNvSpPr txBox="1"/>
          <p:nvPr/>
        </p:nvSpPr>
        <p:spPr>
          <a:xfrm>
            <a:off x="1008120" y="5547178"/>
            <a:ext cx="2664512" cy="8166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akra Petch"/>
              <a:buChar char="•"/>
            </a:pPr>
            <a:r>
              <a:rPr b="1" lang="en-GB" sz="14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Slovak government </a:t>
            </a:r>
            <a:br>
              <a:rPr lang="en-GB" sz="14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</a:br>
            <a:r>
              <a:rPr lang="en-GB" sz="14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(defence / transportation)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akra Petch"/>
              <a:buChar char="•"/>
            </a:pPr>
            <a:r>
              <a:rPr b="1" lang="en-GB" sz="14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manufacturing</a:t>
            </a:r>
            <a:r>
              <a:rPr lang="en-GB" sz="14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 companies</a:t>
            </a:r>
            <a:endParaRPr/>
          </a:p>
        </p:txBody>
      </p:sp>
      <p:sp>
        <p:nvSpPr>
          <p:cNvPr id="431" name="Google Shape;431;p48"/>
          <p:cNvSpPr txBox="1"/>
          <p:nvPr/>
        </p:nvSpPr>
        <p:spPr>
          <a:xfrm>
            <a:off x="8460803" y="5439456"/>
            <a:ext cx="2408993" cy="708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akra Petch"/>
              <a:buChar char="•"/>
            </a:pPr>
            <a:r>
              <a:rPr b="1" lang="en-GB" sz="14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students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akra Petch"/>
              <a:buChar char="•"/>
            </a:pPr>
            <a:r>
              <a:rPr i="1" lang="en-GB" sz="14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and </a:t>
            </a:r>
            <a:r>
              <a:rPr b="1" i="1" lang="en-GB" sz="14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250 other visitors</a:t>
            </a:r>
            <a:endParaRPr b="1" sz="1400">
              <a:solidFill>
                <a:schemeClr val="dk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432" name="Google Shape;432;p48"/>
          <p:cNvSpPr txBox="1"/>
          <p:nvPr/>
        </p:nvSpPr>
        <p:spPr>
          <a:xfrm>
            <a:off x="4737985" y="5439456"/>
            <a:ext cx="2793267" cy="1032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akra Petch"/>
              <a:buChar char="•"/>
            </a:pPr>
            <a:r>
              <a:rPr b="1" lang="en-GB" sz="14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automobile supliers</a:t>
            </a:r>
            <a:endParaRPr b="1" sz="1400">
              <a:solidFill>
                <a:schemeClr val="dk1"/>
              </a:solidFill>
              <a:latin typeface="Chakra Petch"/>
              <a:ea typeface="Chakra Petch"/>
              <a:cs typeface="Chakra Petch"/>
              <a:sym typeface="Chakra Petch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akra Petch"/>
              <a:buChar char="•"/>
            </a:pPr>
            <a:r>
              <a:rPr b="1" lang="en-GB" sz="14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software</a:t>
            </a:r>
            <a:r>
              <a:rPr lang="en-GB" sz="14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 houses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akra Petch"/>
              <a:buChar char="•"/>
            </a:pPr>
            <a:r>
              <a:rPr lang="en-GB" sz="14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space &amp; non space </a:t>
            </a:r>
            <a:r>
              <a:rPr b="1" lang="en-GB" sz="14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startups</a:t>
            </a:r>
            <a:endParaRPr/>
          </a:p>
        </p:txBody>
      </p:sp>
      <p:sp>
        <p:nvSpPr>
          <p:cNvPr id="433" name="Google Shape;433;p48"/>
          <p:cNvSpPr txBox="1"/>
          <p:nvPr/>
        </p:nvSpPr>
        <p:spPr>
          <a:xfrm>
            <a:off x="4382393" y="511898"/>
            <a:ext cx="342721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Last event </a:t>
            </a:r>
            <a:r>
              <a:rPr b="1" lang="en-GB" sz="2000">
                <a:solidFill>
                  <a:srgbClr val="FF2903"/>
                </a:solidFill>
                <a:latin typeface="Chakra Petch"/>
                <a:ea typeface="Chakra Petch"/>
                <a:cs typeface="Chakra Petch"/>
                <a:sym typeface="Chakra Petch"/>
              </a:rPr>
              <a:t>connected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49"/>
          <p:cNvPicPr preferRelativeResize="0"/>
          <p:nvPr/>
        </p:nvPicPr>
        <p:blipFill rotWithShape="1">
          <a:blip r:embed="rId3">
            <a:alphaModFix/>
          </a:blip>
          <a:srcRect b="23981" l="0" r="0" t="12806"/>
          <a:stretch/>
        </p:blipFill>
        <p:spPr>
          <a:xfrm rot="5400000">
            <a:off x="2666999" y="-2667000"/>
            <a:ext cx="6858000" cy="12192002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49"/>
          <p:cNvSpPr txBox="1"/>
          <p:nvPr>
            <p:ph idx="1" type="subTitle"/>
          </p:nvPr>
        </p:nvSpPr>
        <p:spPr>
          <a:xfrm>
            <a:off x="5816743" y="3084822"/>
            <a:ext cx="5705811" cy="30089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ECF7"/>
              </a:buClr>
              <a:buSzPts val="2400"/>
              <a:buNone/>
            </a:pPr>
            <a:r>
              <a:rPr b="1" lang="en-GB">
                <a:solidFill>
                  <a:srgbClr val="C0ECF7"/>
                </a:solidFill>
              </a:rPr>
              <a:t>To gain the knowledge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 sz="1800">
                <a:solidFill>
                  <a:schemeClr val="lt1"/>
                </a:solidFill>
              </a:rPr>
              <a:t>From international speakers &amp; visitors</a:t>
            </a:r>
            <a:br>
              <a:rPr lang="en-GB" sz="2000">
                <a:solidFill>
                  <a:schemeClr val="lt1"/>
                </a:solidFill>
              </a:rPr>
            </a:br>
            <a:br>
              <a:rPr lang="en-GB" sz="2000">
                <a:solidFill>
                  <a:schemeClr val="lt1"/>
                </a:solidFill>
              </a:rPr>
            </a:br>
            <a:r>
              <a:rPr b="1" lang="en-GB">
                <a:solidFill>
                  <a:srgbClr val="C0ECF7"/>
                </a:solidFill>
              </a:rPr>
              <a:t>To establish a personal connection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</a:pPr>
            <a:r>
              <a:rPr lang="en-GB" sz="1900">
                <a:solidFill>
                  <a:schemeClr val="lt1"/>
                </a:solidFill>
              </a:rPr>
              <a:t>with </a:t>
            </a:r>
            <a:r>
              <a:rPr b="1" lang="en-GB" sz="1900">
                <a:solidFill>
                  <a:schemeClr val="lt1"/>
                </a:solidFill>
              </a:rPr>
              <a:t>individuals, companies, government </a:t>
            </a:r>
            <a:r>
              <a:rPr lang="en-GB" sz="1900">
                <a:solidFill>
                  <a:schemeClr val="lt1"/>
                </a:solidFill>
              </a:rPr>
              <a:t>&amp; academia in central Europe</a:t>
            </a:r>
            <a:br>
              <a:rPr lang="en-GB" sz="2000">
                <a:solidFill>
                  <a:schemeClr val="lt1"/>
                </a:solidFill>
              </a:rPr>
            </a:br>
            <a:br>
              <a:rPr lang="en-GB" sz="2000">
                <a:solidFill>
                  <a:schemeClr val="lt1"/>
                </a:solidFill>
              </a:rPr>
            </a:br>
            <a:r>
              <a:rPr b="1" lang="en-GB" sz="2000">
                <a:solidFill>
                  <a:srgbClr val="C0ECF7"/>
                </a:solidFill>
              </a:rPr>
              <a:t>T</a:t>
            </a:r>
            <a:r>
              <a:rPr b="1" lang="en-GB">
                <a:solidFill>
                  <a:srgbClr val="C0ECF7"/>
                </a:solidFill>
              </a:rPr>
              <a:t>o explore space opportunities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</a:pPr>
            <a:r>
              <a:rPr lang="en-GB" sz="1900">
                <a:solidFill>
                  <a:schemeClr val="lt1"/>
                </a:solidFill>
              </a:rPr>
              <a:t>from </a:t>
            </a:r>
            <a:r>
              <a:rPr b="1" lang="en-GB" sz="1900">
                <a:solidFill>
                  <a:schemeClr val="lt1"/>
                </a:solidFill>
              </a:rPr>
              <a:t>your </a:t>
            </a:r>
            <a:r>
              <a:rPr b="1" lang="en-GB" sz="1900">
                <a:solidFill>
                  <a:schemeClr val="lt1"/>
                </a:solidFill>
              </a:rPr>
              <a:t>investments</a:t>
            </a:r>
            <a:r>
              <a:rPr b="1" lang="en-GB" sz="1900">
                <a:solidFill>
                  <a:schemeClr val="lt1"/>
                </a:solidFill>
              </a:rPr>
              <a:t> &amp; beyond :) </a:t>
            </a:r>
            <a:endParaRPr/>
          </a:p>
        </p:txBody>
      </p:sp>
      <p:pic>
        <p:nvPicPr>
          <p:cNvPr id="440" name="Google Shape;440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16146" y="5602656"/>
            <a:ext cx="293649" cy="29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97058" y="764209"/>
            <a:ext cx="394971" cy="394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15948" y="688045"/>
            <a:ext cx="162219" cy="162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9"/>
          <p:cNvPicPr preferRelativeResize="0"/>
          <p:nvPr/>
        </p:nvPicPr>
        <p:blipFill rotWithShape="1">
          <a:blip r:embed="rId5">
            <a:alphaModFix/>
          </a:blip>
          <a:srcRect b="0" l="0" r="0" t="50000"/>
          <a:stretch/>
        </p:blipFill>
        <p:spPr>
          <a:xfrm>
            <a:off x="5901613" y="0"/>
            <a:ext cx="4151412" cy="1504484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9"/>
          <p:cNvSpPr txBox="1"/>
          <p:nvPr>
            <p:ph type="ctrTitle"/>
          </p:nvPr>
        </p:nvSpPr>
        <p:spPr>
          <a:xfrm>
            <a:off x="4891668" y="961695"/>
            <a:ext cx="6171303" cy="163729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hakra Petch"/>
              <a:buNone/>
            </a:pPr>
            <a:r>
              <a:rPr b="0" lang="en-GB">
                <a:solidFill>
                  <a:schemeClr val="lt1"/>
                </a:solidFill>
              </a:rPr>
              <a:t>We want </a:t>
            </a:r>
            <a:r>
              <a:rPr lang="en-GB">
                <a:solidFill>
                  <a:schemeClr val="lt1"/>
                </a:solidFill>
              </a:rPr>
              <a:t>you</a:t>
            </a:r>
            <a:br>
              <a:rPr b="0" lang="en-GB">
                <a:solidFill>
                  <a:schemeClr val="lt1"/>
                </a:solidFill>
              </a:rPr>
            </a:br>
            <a:r>
              <a:rPr b="0" lang="en-GB">
                <a:solidFill>
                  <a:schemeClr val="lt1"/>
                </a:solidFill>
              </a:rPr>
              <a:t>to be </a:t>
            </a:r>
            <a:r>
              <a:rPr lang="en-GB">
                <a:solidFill>
                  <a:schemeClr val="lt1"/>
                </a:solidFill>
              </a:rPr>
              <a:t>there</a:t>
            </a:r>
            <a:r>
              <a:rPr lang="en-GB">
                <a:solidFill>
                  <a:schemeClr val="lt1"/>
                </a:solidFill>
              </a:rPr>
              <a:t>.</a:t>
            </a:r>
            <a:endParaRPr/>
          </a:p>
        </p:txBody>
      </p:sp>
      <p:pic>
        <p:nvPicPr>
          <p:cNvPr id="445" name="Google Shape;445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210534">
            <a:off x="6556408" y="2448691"/>
            <a:ext cx="2609389" cy="1473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arrows on a black background&#10;&#10;Description automatically generated" id="446" name="Google Shape;446;p4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 rot="10800000">
            <a:off x="5161657" y="3084822"/>
            <a:ext cx="255472" cy="2554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arrows on a black background&#10;&#10;Description automatically generated" id="447" name="Google Shape;447;p4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 rot="10800000">
            <a:off x="5161657" y="4166647"/>
            <a:ext cx="255472" cy="2554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arrows on a black background&#10;&#10;Description automatically generated" id="448" name="Google Shape;448;p4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 rot="10800000">
            <a:off x="5161657" y="5248472"/>
            <a:ext cx="255472" cy="255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2937" y="1053735"/>
            <a:ext cx="1670712" cy="505099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52"/>
          <p:cNvSpPr txBox="1"/>
          <p:nvPr/>
        </p:nvSpPr>
        <p:spPr>
          <a:xfrm>
            <a:off x="809897" y="2130771"/>
            <a:ext cx="81339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Chakra Petch"/>
              <a:buNone/>
            </a:pPr>
            <a:r>
              <a:rPr b="1" lang="en-GB" sz="55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24.4.2025</a:t>
            </a:r>
            <a:endParaRPr/>
          </a:p>
        </p:txBody>
      </p:sp>
      <p:sp>
        <p:nvSpPr>
          <p:cNvPr id="455" name="Google Shape;455;p52"/>
          <p:cNvSpPr txBox="1"/>
          <p:nvPr/>
        </p:nvSpPr>
        <p:spPr>
          <a:xfrm>
            <a:off x="809897" y="5743065"/>
            <a:ext cx="3570000" cy="8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hakra Petch"/>
              <a:buNone/>
            </a:pPr>
            <a:r>
              <a:rPr b="0" lang="en-GB" sz="20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adam@vytahconf.com</a:t>
            </a:r>
            <a:endParaRPr/>
          </a:p>
        </p:txBody>
      </p:sp>
      <p:sp>
        <p:nvSpPr>
          <p:cNvPr id="456" name="Google Shape;456;p52"/>
          <p:cNvSpPr txBox="1"/>
          <p:nvPr/>
        </p:nvSpPr>
        <p:spPr>
          <a:xfrm>
            <a:off x="809897" y="2974621"/>
            <a:ext cx="81339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Chakra Petch"/>
              <a:buNone/>
            </a:pPr>
            <a:r>
              <a:rPr b="1" lang="en-GB" sz="47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Slovenská </a:t>
            </a:r>
            <a:r>
              <a:rPr b="1" lang="en-GB" sz="47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sporiteľňa</a:t>
            </a:r>
            <a:endParaRPr sz="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dog sitting in a chair&#10;&#10;Description automatically generated" id="116" name="Google Shape;11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58642" y="745438"/>
            <a:ext cx="7274716" cy="5367124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8"/>
          <p:cNvSpPr txBox="1"/>
          <p:nvPr/>
        </p:nvSpPr>
        <p:spPr>
          <a:xfrm>
            <a:off x="236668" y="225911"/>
            <a:ext cx="128112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1957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n astronaut on the moon&#10;&#10;Description automatically generated" id="123" name="Google Shape;12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80306" y="893923"/>
            <a:ext cx="9030056" cy="5070153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9"/>
          <p:cNvSpPr txBox="1"/>
          <p:nvPr/>
        </p:nvSpPr>
        <p:spPr>
          <a:xfrm>
            <a:off x="236668" y="225911"/>
            <a:ext cx="134363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solidFill>
                  <a:schemeClr val="dk1"/>
                </a:solidFill>
                <a:latin typeface="Chakra Petch"/>
                <a:ea typeface="Chakra Petch"/>
                <a:cs typeface="Chakra Petch"/>
                <a:sym typeface="Chakra Petch"/>
              </a:rPr>
              <a:t>1969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aph of a budget&#10;&#10;Description automatically generated" id="130" name="Google Shape;13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27068" y="1142164"/>
            <a:ext cx="8937863" cy="4573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graph&#10;&#10;Description automatically generated" id="136" name="Google Shape;13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8680" y="1483804"/>
            <a:ext cx="9894639" cy="3890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creenshot of a business chart&#10;&#10;Description automatically generated" id="142" name="Google Shape;14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29718" y="1352363"/>
            <a:ext cx="9732564" cy="4153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2024-05-22T15:59:04Z</dcterms:created>
  <dc:creator>Adam Gala</dc:creator>
</cp:coreProperties>
</file>