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304" r:id="rId3"/>
    <p:sldId id="459" r:id="rId4"/>
    <p:sldId id="460" r:id="rId5"/>
    <p:sldId id="457" r:id="rId6"/>
    <p:sldId id="458" r:id="rId7"/>
    <p:sldId id="461" r:id="rId8"/>
    <p:sldId id="305" r:id="rId9"/>
  </p:sldIdLst>
  <p:sldSz cx="12192000" cy="6858000"/>
  <p:notesSz cx="7010400" cy="92964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DB9D71-9E56-4755-B8B1-AC52DB9C02A9}" type="datetimeFigureOut">
              <a:rPr lang="sk-SK" smtClean="0"/>
              <a:t>30. 10. 2024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318C81-1918-42C2-AD4B-D8E394CD36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6340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92B28A-F9CC-4D6B-9AFC-4F2C1E498B7B}" type="datetimeFigureOut">
              <a:rPr lang="sk-SK" smtClean="0"/>
              <a:t>30. 10. 2024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212819-9F9B-4D0C-AE72-BBCD9A83F72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75313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altLang="sk-SK" smtClean="0"/>
          </a:p>
        </p:txBody>
      </p:sp>
      <p:sp>
        <p:nvSpPr>
          <p:cNvPr id="7172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52A04C-950D-4A8D-9D9A-5BF70DDE5B5C}" type="slidenum">
              <a:rPr kumimoji="0" lang="sk-SK" alt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k-SK" altLang="sk-SK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4971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altLang="sk-SK" smtClean="0"/>
          </a:p>
        </p:txBody>
      </p:sp>
      <p:sp>
        <p:nvSpPr>
          <p:cNvPr id="9220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887DC9-76AE-4995-9FB1-332BFFBC3489}" type="slidenum">
              <a:rPr kumimoji="0" lang="sk-SK" alt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k-SK" altLang="sk-SK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2253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Kliknutím upravte štýl predlohy podnadpisov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F9DCC-7593-4D40-91CA-E8B660295D1F}" type="datetimeFigureOut">
              <a:rPr lang="sk-SK" smtClean="0"/>
              <a:t>30. 10. 2024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027E-C069-427B-A4CC-CA76DE93888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656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F9DCC-7593-4D40-91CA-E8B660295D1F}" type="datetimeFigureOut">
              <a:rPr lang="sk-SK" smtClean="0"/>
              <a:t>30. 10. 2024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027E-C069-427B-A4CC-CA76DE93888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1883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F9DCC-7593-4D40-91CA-E8B660295D1F}" type="datetimeFigureOut">
              <a:rPr lang="sk-SK" smtClean="0"/>
              <a:t>30. 10. 2024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027E-C069-427B-A4CC-CA76DE93888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7759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DF821-A191-485E-9E48-22B3F1999411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913559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DBACE-0818-4248-BE07-114359019607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6434164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5994400" y="3924300"/>
            <a:ext cx="112184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Oval 7"/>
          <p:cNvSpPr/>
          <p:nvPr/>
        </p:nvSpPr>
        <p:spPr>
          <a:xfrm>
            <a:off x="6261100" y="3924300"/>
            <a:ext cx="112184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Oval 8"/>
          <p:cNvSpPr/>
          <p:nvPr/>
        </p:nvSpPr>
        <p:spPr>
          <a:xfrm>
            <a:off x="5729818" y="3924300"/>
            <a:ext cx="112183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371601"/>
            <a:ext cx="103632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068764"/>
            <a:ext cx="103632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D0F8E-6569-42A9-B722-EBECA9D72054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8060233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F4E9B-5C07-4BF5-993E-EC2940434587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497298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49"/>
            <a:ext cx="5388864" cy="3913187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D06A4-77ED-4280-A752-846E8A9EC6F0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857542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E2E0F-3C9B-4513-9B29-E6133AAC82DC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9175040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A49FB-9449-4E20-9A16-40EF77AB3233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6296568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0" y="273051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7" y="2438401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C6F15-EF78-4B63-B6B6-43DED1D1C6B0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279709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F9DCC-7593-4D40-91CA-E8B660295D1F}" type="datetimeFigureOut">
              <a:rPr lang="sk-SK" smtClean="0"/>
              <a:t>30. 10. 2024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027E-C069-427B-A4CC-CA76DE93888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306410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5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k-SK" noProof="0" smtClean="0"/>
              <a:t>Ak chcete pridať obrázok, kliknite na ikonu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28E0E-44CC-4178-A669-9544D44AEDC5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6452973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8A6CB-0437-4EA2-B127-0BB9F4CE8490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102980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49771-4297-43AD-B59D-40592B31FE85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7105150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Nadpis, obsah a 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FF3BA-0868-4F34-ABE6-A1D49D299E8B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477219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F9DCC-7593-4D40-91CA-E8B660295D1F}" type="datetimeFigureOut">
              <a:rPr lang="sk-SK" smtClean="0"/>
              <a:t>30. 10. 2024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027E-C069-427B-A4CC-CA76DE93888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9133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F9DCC-7593-4D40-91CA-E8B660295D1F}" type="datetimeFigureOut">
              <a:rPr lang="sk-SK" smtClean="0"/>
              <a:t>30. 10. 2024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027E-C069-427B-A4CC-CA76DE93888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02643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F9DCC-7593-4D40-91CA-E8B660295D1F}" type="datetimeFigureOut">
              <a:rPr lang="sk-SK" smtClean="0"/>
              <a:t>30. 10. 2024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027E-C069-427B-A4CC-CA76DE93888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626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F9DCC-7593-4D40-91CA-E8B660295D1F}" type="datetimeFigureOut">
              <a:rPr lang="sk-SK" smtClean="0"/>
              <a:t>30. 10. 2024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027E-C069-427B-A4CC-CA76DE93888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4246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F9DCC-7593-4D40-91CA-E8B660295D1F}" type="datetimeFigureOut">
              <a:rPr lang="sk-SK" smtClean="0"/>
              <a:t>30. 10. 2024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027E-C069-427B-A4CC-CA76DE93888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1921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F9DCC-7593-4D40-91CA-E8B660295D1F}" type="datetimeFigureOut">
              <a:rPr lang="sk-SK" smtClean="0"/>
              <a:t>30. 10. 2024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027E-C069-427B-A4CC-CA76DE93888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741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F9DCC-7593-4D40-91CA-E8B660295D1F}" type="datetimeFigureOut">
              <a:rPr lang="sk-SK" smtClean="0"/>
              <a:t>30. 10. 2024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027E-C069-427B-A4CC-CA76DE93888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6837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F9DCC-7593-4D40-91CA-E8B660295D1F}" type="datetimeFigureOut">
              <a:rPr lang="sk-SK" smtClean="0"/>
              <a:t>30. 10. 2024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F027E-C069-427B-A4CC-CA76DE93888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65551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Upravte štýl predlohy textu.</a:t>
            </a:r>
          </a:p>
          <a:p>
            <a:pPr lvl="1"/>
            <a:r>
              <a:rPr lang="sk-SK" altLang="sk-SK" smtClean="0"/>
              <a:t>Druhá úroveň</a:t>
            </a:r>
          </a:p>
          <a:p>
            <a:pPr lvl="2"/>
            <a:r>
              <a:rPr lang="sk-SK" altLang="sk-SK" smtClean="0"/>
              <a:t>Tretia úroveň</a:t>
            </a:r>
          </a:p>
          <a:p>
            <a:pPr lvl="3"/>
            <a:r>
              <a:rPr lang="sk-SK" altLang="sk-SK" smtClean="0"/>
              <a:t>Štvrtá úroveň</a:t>
            </a:r>
          </a:p>
          <a:p>
            <a:pPr lvl="4"/>
            <a:r>
              <a:rPr lang="sk-SK" altLang="sk-SK" smtClean="0"/>
              <a:t>Piata úroveň</a:t>
            </a:r>
            <a:endParaRPr lang="en-US" altLang="sk-SK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3601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418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901" y="6356351"/>
            <a:ext cx="749300" cy="365125"/>
          </a:xfrm>
          <a:prstGeom prst="rect">
            <a:avLst/>
          </a:prstGeom>
        </p:spPr>
        <p:txBody>
          <a:bodyPr vert="horz" wrap="square" lIns="27432" tIns="45720" rIns="4572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595959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DC0FF24A-91BF-4B46-8323-F44626E1F409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  <p:sp>
        <p:nvSpPr>
          <p:cNvPr id="7" name="Oval 6"/>
          <p:cNvSpPr/>
          <p:nvPr/>
        </p:nvSpPr>
        <p:spPr>
          <a:xfrm>
            <a:off x="11277600" y="6499225"/>
            <a:ext cx="112184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8" name="Oval 7"/>
          <p:cNvSpPr/>
          <p:nvPr/>
        </p:nvSpPr>
        <p:spPr>
          <a:xfrm>
            <a:off x="759885" y="6499225"/>
            <a:ext cx="112183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14889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anose="02040502050505030304" pitchFamily="18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anose="02040502050505030304" pitchFamily="18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anose="02040502050505030304" pitchFamily="18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anose="02040502050505030304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anose="02040502050505030304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anose="02040502050505030304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anose="02040502050505030304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anose="0204050205050503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altLang="sk-SK" sz="4000" dirty="0" smtClean="0">
                <a:solidFill>
                  <a:schemeClr val="tx1"/>
                </a:solidFill>
              </a:rPr>
              <a:t/>
            </a:r>
            <a:br>
              <a:rPr lang="sk-SK" altLang="sk-SK" sz="4000" dirty="0" smtClean="0">
                <a:solidFill>
                  <a:schemeClr val="tx1"/>
                </a:solidFill>
              </a:rPr>
            </a:br>
            <a:r>
              <a:rPr lang="sk-SK" sz="4000" b="1" dirty="0">
                <a:solidFill>
                  <a:srgbClr val="151517"/>
                </a:solidFill>
                <a:latin typeface="Poppins"/>
              </a:rPr>
              <a:t>Legislatívne novinky a </a:t>
            </a:r>
            <a:r>
              <a:rPr lang="sk-SK" sz="4000" b="1" dirty="0" err="1">
                <a:solidFill>
                  <a:srgbClr val="151517"/>
                </a:solidFill>
                <a:latin typeface="Poppins"/>
              </a:rPr>
              <a:t>dohľadové</a:t>
            </a:r>
            <a:r>
              <a:rPr lang="sk-SK" sz="4000" b="1" dirty="0">
                <a:solidFill>
                  <a:srgbClr val="151517"/>
                </a:solidFill>
                <a:latin typeface="Poppins"/>
              </a:rPr>
              <a:t> priority</a:t>
            </a:r>
            <a:r>
              <a:rPr lang="sk-SK" sz="4000" dirty="0">
                <a:solidFill>
                  <a:srgbClr val="151517"/>
                </a:solidFill>
                <a:latin typeface="Poppins"/>
              </a:rPr>
              <a:t> </a:t>
            </a:r>
            <a:r>
              <a:rPr lang="sk-SK" altLang="sk-SK" sz="4000" dirty="0" smtClean="0">
                <a:solidFill>
                  <a:schemeClr val="tx1"/>
                </a:solidFill>
              </a:rPr>
              <a:t/>
            </a:r>
            <a:br>
              <a:rPr lang="sk-SK" altLang="sk-SK" sz="4000" dirty="0" smtClean="0">
                <a:solidFill>
                  <a:schemeClr val="tx1"/>
                </a:solidFill>
              </a:rPr>
            </a:br>
            <a:endParaRPr lang="sk-SK" altLang="sk-SK" sz="4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602038"/>
            <a:ext cx="9144000" cy="2367688"/>
          </a:xfrm>
        </p:spPr>
        <p:txBody>
          <a:bodyPr>
            <a:normAutofit/>
          </a:bodyPr>
          <a:lstStyle/>
          <a:p>
            <a:r>
              <a:rPr lang="sk-SK" altLang="sk-SK" sz="2800" b="1" dirty="0" smtClean="0"/>
              <a:t>Mgr</a:t>
            </a:r>
            <a:r>
              <a:rPr lang="sk-SK" altLang="sk-SK" sz="2800" b="1" dirty="0"/>
              <a:t>. Ján </a:t>
            </a:r>
            <a:r>
              <a:rPr lang="sk-SK" altLang="sk-SK" sz="2800" b="1" dirty="0" err="1" smtClean="0"/>
              <a:t>Foltán</a:t>
            </a:r>
            <a:r>
              <a:rPr lang="sk-SK" altLang="sk-SK" sz="2800" b="1" dirty="0" smtClean="0"/>
              <a:t> </a:t>
            </a:r>
          </a:p>
          <a:p>
            <a:pPr>
              <a:lnSpc>
                <a:spcPct val="100000"/>
              </a:lnSpc>
            </a:pPr>
            <a:r>
              <a:rPr lang="sk-SK" altLang="sk-SK" sz="2000" dirty="0" smtClean="0"/>
              <a:t>Odbor kapitálového trhu a poisťovníctva </a:t>
            </a:r>
          </a:p>
          <a:p>
            <a:pPr>
              <a:lnSpc>
                <a:spcPct val="100000"/>
              </a:lnSpc>
            </a:pPr>
            <a:r>
              <a:rPr lang="sk-SK" altLang="sk-SK" sz="2000" dirty="0" smtClean="0"/>
              <a:t>Ministerstvo financií Slovenskej republiky</a:t>
            </a:r>
          </a:p>
          <a:p>
            <a:endParaRPr lang="cs-CZ" altLang="sk-SK" sz="2000" dirty="0" smtClean="0"/>
          </a:p>
          <a:p>
            <a:r>
              <a:rPr lang="cs-CZ" altLang="sk-SK" sz="2000" dirty="0" err="1" smtClean="0"/>
              <a:t>Kolektívne</a:t>
            </a:r>
            <a:r>
              <a:rPr lang="cs-CZ" altLang="sk-SK" sz="2000" dirty="0" smtClean="0"/>
              <a:t> </a:t>
            </a:r>
            <a:r>
              <a:rPr lang="cs-CZ" altLang="sk-SK" sz="2000" dirty="0" err="1" smtClean="0"/>
              <a:t>investovanie</a:t>
            </a:r>
            <a:r>
              <a:rPr lang="cs-CZ" altLang="sk-SK" sz="2000" dirty="0" smtClean="0"/>
              <a:t> 2024, </a:t>
            </a:r>
            <a:r>
              <a:rPr lang="cs-CZ" altLang="sk-SK" sz="2000" dirty="0" err="1" smtClean="0"/>
              <a:t>Zochova</a:t>
            </a:r>
            <a:r>
              <a:rPr lang="cs-CZ" altLang="sk-SK" sz="2000" dirty="0" smtClean="0"/>
              <a:t> chata, 7. </a:t>
            </a:r>
            <a:r>
              <a:rPr lang="cs-CZ" altLang="sk-SK" sz="2000" dirty="0" err="1"/>
              <a:t>november</a:t>
            </a:r>
            <a:r>
              <a:rPr lang="cs-CZ" altLang="sk-SK" sz="2000" dirty="0"/>
              <a:t> </a:t>
            </a:r>
            <a:r>
              <a:rPr lang="cs-CZ" altLang="sk-SK" sz="2000" dirty="0" smtClean="0"/>
              <a:t>2024</a:t>
            </a:r>
            <a:endParaRPr lang="cs-CZ" altLang="sk-SK" sz="2000" dirty="0"/>
          </a:p>
          <a:p>
            <a:endParaRPr lang="cs-CZ" altLang="sk-SK" sz="2000" dirty="0"/>
          </a:p>
          <a:p>
            <a:endParaRPr lang="sk-SK" altLang="sk-SK" sz="2000" dirty="0"/>
          </a:p>
        </p:txBody>
      </p:sp>
      <p:pic>
        <p:nvPicPr>
          <p:cNvPr id="4" name="Picture 3" descr="logo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552" y="161926"/>
            <a:ext cx="2962275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1456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altLang="sk-SK" sz="4400" dirty="0" smtClean="0"/>
              <a:t>Nová legislatíva</a:t>
            </a:r>
            <a:endParaRPr lang="sk-SK" altLang="sk-SK" sz="4400" dirty="0"/>
          </a:p>
        </p:txBody>
      </p:sp>
      <p:sp>
        <p:nvSpPr>
          <p:cNvPr id="9219" name="Zástupný symbol obsah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endParaRPr lang="sk-SK" altLang="sk-SK" sz="22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sk-SK" altLang="sk-SK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zákon </a:t>
            </a:r>
            <a:r>
              <a:rPr lang="sk-SK" altLang="sk-SK" sz="2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č. </a:t>
            </a:r>
            <a:r>
              <a:rPr lang="sk-SK" altLang="sk-SK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107/2024 </a:t>
            </a:r>
            <a:r>
              <a:rPr lang="sk-SK" altLang="sk-SK" sz="2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Z. z</a:t>
            </a:r>
            <a:r>
              <a:rPr lang="sk-SK" altLang="sk-SK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., z </a:t>
            </a:r>
            <a:r>
              <a:rPr lang="sk-SK" altLang="sk-SK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24. apríla 2024, novela zákona č</a:t>
            </a:r>
            <a:r>
              <a:rPr lang="sk-SK" altLang="sk-SK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sk-SK" altLang="sk-SK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566/2001Z</a:t>
            </a:r>
            <a:r>
              <a:rPr lang="sk-SK" altLang="sk-SK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z. o </a:t>
            </a:r>
            <a:r>
              <a:rPr lang="sk-SK" altLang="sk-SK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cenných papieroch a investičných službách o </a:t>
            </a:r>
            <a:r>
              <a:rPr lang="sk-SK" altLang="sk-SK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zmene a doplnení niektorých </a:t>
            </a:r>
            <a:r>
              <a:rPr lang="sk-SK" altLang="sk-SK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zákonov, v súvislosti s nariadením o pilotnom režime DLT pre trhové infraštruktúry, </a:t>
            </a:r>
            <a:r>
              <a:rPr lang="sk-SK" altLang="sk-SK" sz="2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čl.III</a:t>
            </a:r>
            <a:r>
              <a:rPr lang="sk-SK" altLang="sk-SK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k-SK" altLang="sk-SK" sz="2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novela ZKI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endParaRPr lang="sk-SK" altLang="sk-SK" sz="2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sk-SK" altLang="sk-SK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podnety </a:t>
            </a:r>
            <a:r>
              <a:rPr lang="sk-SK" altLang="sk-SK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 aplikačnej praxe, úprava lehoty </a:t>
            </a:r>
            <a:r>
              <a:rPr lang="sk-SK" altLang="sk-SK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vydávania </a:t>
            </a:r>
            <a:r>
              <a:rPr lang="sk-SK" altLang="sk-SK" sz="2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pod.listov</a:t>
            </a:r>
            <a:r>
              <a:rPr lang="sk-SK" altLang="sk-SK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postupy pri zrušení PF, zníženie administratívnej záťaže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endParaRPr lang="sk-SK" altLang="sk-SK" sz="2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sk-SK" altLang="sk-SK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podnety EK ohľadne presnejšej transpozície smernice CBDF </a:t>
            </a:r>
            <a:r>
              <a:rPr lang="sk-SK" altLang="sk-SK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(smernica č. </a:t>
            </a:r>
            <a:r>
              <a:rPr lang="sk-SK" sz="2000" dirty="0" smtClean="0"/>
              <a:t>2019/1160/EU, cezhraničná distribúcia fondov)</a:t>
            </a:r>
            <a:endParaRPr lang="sk-SK" altLang="sk-SK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endParaRPr lang="sk-SK" altLang="sk-SK" sz="2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endParaRPr lang="sk-SK" altLang="sk-SK" sz="22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sk-SK" altLang="sk-SK" sz="2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sk-SK" altLang="sk-SK" sz="2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77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altLang="sk-SK" sz="4400" dirty="0"/>
              <a:t>Novela zákona </a:t>
            </a:r>
            <a:r>
              <a:rPr lang="sk-SK" altLang="sk-SK" sz="4400" dirty="0" smtClean="0"/>
              <a:t>o kolektívnom investovaní  </a:t>
            </a:r>
            <a:r>
              <a:rPr lang="sk-SK" altLang="sk-SK" sz="4400" dirty="0"/>
              <a:t>v príprave</a:t>
            </a:r>
          </a:p>
        </p:txBody>
      </p:sp>
      <p:sp>
        <p:nvSpPr>
          <p:cNvPr id="9219" name="Zástupný symbol obsahu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sk-SK" altLang="sk-SK" sz="2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sk-SK" altLang="sk-SK" sz="2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transpozícia </a:t>
            </a:r>
            <a:r>
              <a:rPr lang="sk-SK" altLang="sk-SK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smernice 2024/927/EU</a:t>
            </a:r>
            <a:r>
              <a:rPr lang="sk-SK" altLang="sk-SK" sz="2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sk-SK" altLang="sk-SK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ktorou sa menia smernice 2011/61/EU</a:t>
            </a:r>
            <a:r>
              <a:rPr lang="sk-SK" altLang="sk-SK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(AIFMD) </a:t>
            </a:r>
            <a:r>
              <a:rPr lang="sk-SK" altLang="sk-SK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 2009/65/EU </a:t>
            </a:r>
            <a:r>
              <a:rPr lang="sk-SK" altLang="sk-SK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(UCITS) </a:t>
            </a:r>
            <a:r>
              <a:rPr lang="sk-SK" sz="2000" dirty="0"/>
              <a:t>pokiaľ ide o dohody o delegovaní, riadenie rizika likvidity, podávanie správ na účely dohľadu, poskytovanie služieb depozitára a úschovy cenných papierov a poskytovanie úverov zo strany alternatívnych investičných </a:t>
            </a:r>
            <a:r>
              <a:rPr lang="sk-SK" sz="2000" dirty="0" smtClean="0"/>
              <a:t>fondov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endParaRPr lang="sk-SK" altLang="sk-SK" sz="2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sk-SK" altLang="sk-SK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nástroje riadenia likvidity, </a:t>
            </a:r>
            <a:r>
              <a:rPr lang="sk-SK" altLang="sk-SK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nové prílohy V AIFMD a IIA UCITS  - výber aspoň 2 z 8  vhodných nástrojov (MMF stačí len 1) pri zohľadnení investičnej stratégie, profilu likvidity a politiky vyplácania, nestačí len kombinácia swing </a:t>
            </a:r>
            <a:r>
              <a:rPr lang="sk-SK" altLang="sk-SK" sz="2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pricing</a:t>
            </a:r>
            <a:r>
              <a:rPr lang="sk-SK" altLang="sk-SK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 </a:t>
            </a:r>
            <a:r>
              <a:rPr lang="sk-SK" altLang="sk-SK" sz="2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dual</a:t>
            </a:r>
            <a:r>
              <a:rPr lang="sk-SK" altLang="sk-SK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k-SK" altLang="sk-SK" sz="2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pricing</a:t>
            </a:r>
            <a:r>
              <a:rPr lang="sk-SK" altLang="sk-SK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 </a:t>
            </a:r>
            <a:endParaRPr lang="sk-SK" altLang="sk-SK" sz="2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endParaRPr lang="sk-SK" altLang="sk-SK" sz="22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sk-SK" altLang="sk-SK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právo poskytovať úvery z AIFMD, </a:t>
            </a:r>
            <a:r>
              <a:rPr lang="sk-SK" altLang="sk-SK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podpora alternatívneho financovania </a:t>
            </a:r>
            <a:r>
              <a:rPr lang="sk-SK" altLang="sk-SK" sz="2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SMEs</a:t>
            </a:r>
            <a:r>
              <a:rPr lang="sk-SK" altLang="sk-SK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súlad  s cieľmi CMU opcia </a:t>
            </a:r>
            <a:r>
              <a:rPr lang="sk-SK" altLang="sk-SK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 ČŠ limitovať poskytovanie spotrebiteľských úverov z AIFMD, limity pre pákový efekt 175 % pre otvorené a 300% pre uzavreté AIF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endParaRPr lang="sk-SK" altLang="sk-SK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sk-SK" altLang="sk-SK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 </a:t>
            </a:r>
            <a:r>
              <a:rPr lang="sk-SK" altLang="sk-SK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návrhu bola  publikovaná predbežná </a:t>
            </a:r>
            <a:r>
              <a:rPr lang="sk-SK" altLang="sk-SK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informácia,  MPK </a:t>
            </a:r>
            <a:r>
              <a:rPr lang="sk-SK" altLang="sk-SK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sa očakáva v </a:t>
            </a:r>
            <a:r>
              <a:rPr lang="sk-SK" altLang="sk-SK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2Q  2025, transpozičný termín 16. apríl 2026 </a:t>
            </a:r>
            <a:endParaRPr lang="sk-SK" altLang="sk-SK" sz="2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sk-SK" altLang="sk-SK" sz="2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80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sk-SK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Legislatíva v procese</a:t>
            </a:r>
            <a:endParaRPr lang="sk-SK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transpozícia ESAP </a:t>
            </a:r>
            <a:r>
              <a:rPr lang="sk-SK" sz="2000" dirty="0" smtClean="0"/>
              <a:t>-</a:t>
            </a:r>
            <a:r>
              <a:rPr lang="sk-SK" b="1" dirty="0" smtClean="0"/>
              <a:t> </a:t>
            </a:r>
            <a:r>
              <a:rPr lang="sk-SK" dirty="0" smtClean="0"/>
              <a:t> </a:t>
            </a:r>
            <a:r>
              <a:rPr lang="sk-SK" sz="2000" dirty="0" smtClean="0"/>
              <a:t>nariadenie 2023/2859 plus  </a:t>
            </a:r>
            <a:r>
              <a:rPr lang="sk-SK" sz="2000" dirty="0" err="1" smtClean="0"/>
              <a:t>novelzácie</a:t>
            </a:r>
            <a:r>
              <a:rPr lang="sk-SK" sz="2000" dirty="0" smtClean="0"/>
              <a:t> sektorových nariadení a smerníc,  sprístupňovanie regulovaných  </a:t>
            </a:r>
            <a:r>
              <a:rPr lang="sk-SK" sz="2000" dirty="0"/>
              <a:t>informácií na jednotnom európskom mieste </a:t>
            </a:r>
            <a:r>
              <a:rPr lang="sk-SK" sz="2000" dirty="0" smtClean="0"/>
              <a:t>prístupu, novela zákona o </a:t>
            </a:r>
            <a:r>
              <a:rPr lang="sk-SK" sz="2000" dirty="0"/>
              <a:t>cenných papieroch </a:t>
            </a:r>
            <a:r>
              <a:rPr lang="sk-SK" sz="2000" dirty="0" smtClean="0"/>
              <a:t>a súvisiacich zákonov, účinnosť júl 2025, novela ZKI, január 2026, novela je v PPK, MPK sa očakáva v novembri</a:t>
            </a:r>
          </a:p>
          <a:p>
            <a:pPr marL="0" indent="0">
              <a:buNone/>
            </a:pPr>
            <a:endParaRPr lang="sk-SK" sz="2000" dirty="0" smtClean="0"/>
          </a:p>
          <a:p>
            <a:r>
              <a:rPr lang="sk-SK" b="1" dirty="0" smtClean="0"/>
              <a:t>transpozícia DORA  </a:t>
            </a:r>
            <a:r>
              <a:rPr lang="sk-SK" sz="2000" dirty="0" smtClean="0"/>
              <a:t>-  nariadenie č. 2022/2554, </a:t>
            </a:r>
            <a:r>
              <a:rPr lang="sk-SK" sz="2000" b="1" dirty="0" smtClean="0"/>
              <a:t> </a:t>
            </a:r>
            <a:r>
              <a:rPr lang="sk-SK" sz="2000" dirty="0" smtClean="0"/>
              <a:t>digitálna prevádzková odolnosť </a:t>
            </a:r>
            <a:r>
              <a:rPr lang="sk-SK" sz="2000" dirty="0"/>
              <a:t>finančného </a:t>
            </a:r>
            <a:r>
              <a:rPr lang="sk-SK" sz="2000" dirty="0" smtClean="0"/>
              <a:t>sektora, novela zákona </a:t>
            </a:r>
            <a:r>
              <a:rPr lang="sk-SK" sz="2000" dirty="0"/>
              <a:t>č. 747/2004  Z. z. o dohľade nad finančným </a:t>
            </a:r>
            <a:r>
              <a:rPr lang="sk-SK" sz="2000" dirty="0" smtClean="0"/>
              <a:t>trhom, čl. VII novela ZKI, druhé čítanie v NR SR,  účinnosť 17. január 2025  </a:t>
            </a:r>
          </a:p>
          <a:p>
            <a:pPr marL="0" indent="0">
              <a:buNone/>
            </a:pPr>
            <a:endParaRPr lang="sk-SK" sz="2000" dirty="0" smtClean="0"/>
          </a:p>
          <a:p>
            <a:r>
              <a:rPr lang="sk-SK" b="1" dirty="0" smtClean="0"/>
              <a:t>transpozícia DMD</a:t>
            </a:r>
            <a:r>
              <a:rPr lang="sk-SK" sz="2000" dirty="0" smtClean="0"/>
              <a:t>, smernica 2023/2673/EU,  </a:t>
            </a:r>
            <a:r>
              <a:rPr lang="sk-SK" sz="2000" dirty="0"/>
              <a:t>zmluvy o finančných službách uzavreté na </a:t>
            </a:r>
            <a:r>
              <a:rPr lang="sk-SK" sz="2000" dirty="0" smtClean="0"/>
              <a:t>diaľku, rekodifikácia zákona č. 266/2005 Z. z. o o</a:t>
            </a:r>
            <a:r>
              <a:rPr lang="sk-SK" sz="2000" dirty="0" smtClean="0">
                <a:solidFill>
                  <a:srgbClr val="070707"/>
                </a:solidFill>
                <a:latin typeface="Arial" panose="020B0604020202020204" pitchFamily="34" charset="0"/>
              </a:rPr>
              <a:t>chrane </a:t>
            </a:r>
            <a:r>
              <a:rPr lang="sk-SK" sz="2000" dirty="0">
                <a:solidFill>
                  <a:srgbClr val="070707"/>
                </a:solidFill>
                <a:latin typeface="Arial" panose="020B0604020202020204" pitchFamily="34" charset="0"/>
              </a:rPr>
              <a:t>spotrebiteľa pri finančných službách na </a:t>
            </a:r>
            <a:r>
              <a:rPr lang="sk-SK" sz="2000" dirty="0" smtClean="0">
                <a:solidFill>
                  <a:srgbClr val="070707"/>
                </a:solidFill>
                <a:latin typeface="Arial" panose="020B0604020202020204" pitchFamily="34" charset="0"/>
              </a:rPr>
              <a:t>diaľku, transpozičný termín 19. december 2025</a:t>
            </a:r>
            <a:endParaRPr lang="sk-SK" sz="2000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26892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sk-SK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EU legislatíva v procese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Retail </a:t>
            </a:r>
            <a:r>
              <a:rPr lang="sk-SK" b="1" dirty="0" err="1" smtClean="0"/>
              <a:t>investment</a:t>
            </a:r>
            <a:r>
              <a:rPr lang="sk-SK" b="1" dirty="0" smtClean="0"/>
              <a:t> </a:t>
            </a:r>
            <a:r>
              <a:rPr lang="sk-SK" b="1" dirty="0" err="1" smtClean="0"/>
              <a:t>package</a:t>
            </a:r>
            <a:r>
              <a:rPr lang="sk-SK" b="1" dirty="0" smtClean="0"/>
              <a:t> </a:t>
            </a:r>
            <a:r>
              <a:rPr lang="sk-SK" dirty="0" smtClean="0"/>
              <a:t>- </a:t>
            </a:r>
            <a:r>
              <a:rPr lang="sk-SK" sz="2000" dirty="0" smtClean="0"/>
              <a:t>smernica RIS, novely UCITS</a:t>
            </a:r>
            <a:r>
              <a:rPr lang="sk-SK" sz="2000" dirty="0"/>
              <a:t>, </a:t>
            </a:r>
            <a:r>
              <a:rPr lang="sk-SK" sz="2000" dirty="0" err="1"/>
              <a:t>Solvency</a:t>
            </a:r>
            <a:r>
              <a:rPr lang="sk-SK" sz="2000" dirty="0"/>
              <a:t> II, AIFMD, </a:t>
            </a:r>
            <a:r>
              <a:rPr lang="sk-SK" sz="2000" dirty="0" err="1"/>
              <a:t>MiFID</a:t>
            </a:r>
            <a:r>
              <a:rPr lang="sk-SK" sz="2000" dirty="0"/>
              <a:t> II, </a:t>
            </a:r>
            <a:r>
              <a:rPr lang="sk-SK" sz="2000" dirty="0" smtClean="0"/>
              <a:t>IDD a nariadenie RIS, novela PRIIPS, </a:t>
            </a:r>
            <a:r>
              <a:rPr lang="sk-SK" sz="2000" dirty="0" smtClean="0"/>
              <a:t>najmä otázky regulácie </a:t>
            </a:r>
            <a:r>
              <a:rPr lang="sk-SK" sz="2000" dirty="0" err="1" smtClean="0"/>
              <a:t>inducements</a:t>
            </a:r>
            <a:r>
              <a:rPr lang="sk-SK" sz="2000" dirty="0" smtClean="0"/>
              <a:t> a </a:t>
            </a:r>
            <a:r>
              <a:rPr lang="sk-SK" sz="2000" dirty="0" err="1" smtClean="0"/>
              <a:t>benchmarkov</a:t>
            </a:r>
            <a:r>
              <a:rPr lang="sk-SK" sz="2000" dirty="0" smtClean="0"/>
              <a:t>, návrh je   </a:t>
            </a:r>
            <a:r>
              <a:rPr lang="sk-SK" sz="2000" dirty="0" smtClean="0"/>
              <a:t>v </a:t>
            </a:r>
            <a:r>
              <a:rPr lang="sk-SK" sz="2000" dirty="0" err="1" smtClean="0"/>
              <a:t>trialógu</a:t>
            </a:r>
            <a:endParaRPr lang="sk-SK" dirty="0" smtClean="0"/>
          </a:p>
          <a:p>
            <a:endParaRPr lang="sk-SK" dirty="0"/>
          </a:p>
          <a:p>
            <a:pPr lvl="0"/>
            <a:r>
              <a:rPr lang="sk-SK" b="1" dirty="0" err="1" smtClean="0"/>
              <a:t>Financial</a:t>
            </a:r>
            <a:r>
              <a:rPr lang="sk-SK" b="1" dirty="0" smtClean="0"/>
              <a:t> </a:t>
            </a:r>
            <a:r>
              <a:rPr lang="sk-SK" b="1" dirty="0" err="1"/>
              <a:t>Data</a:t>
            </a:r>
            <a:r>
              <a:rPr lang="sk-SK" b="1" dirty="0"/>
              <a:t> Access </a:t>
            </a:r>
            <a:r>
              <a:rPr lang="sk-SK" b="1" dirty="0" err="1"/>
              <a:t>Regulation</a:t>
            </a:r>
            <a:r>
              <a:rPr lang="sk-SK" b="1" dirty="0"/>
              <a:t> (FIDA</a:t>
            </a:r>
            <a:r>
              <a:rPr lang="sk-SK" b="1" dirty="0" smtClean="0"/>
              <a:t>) </a:t>
            </a:r>
            <a:r>
              <a:rPr lang="sk-SK" sz="2200" dirty="0" smtClean="0"/>
              <a:t>– </a:t>
            </a:r>
            <a:r>
              <a:rPr lang="sk-SK" sz="2200" dirty="0"/>
              <a:t>rozšírenie </a:t>
            </a:r>
            <a:r>
              <a:rPr lang="sk-SK" sz="2200" dirty="0" err="1"/>
              <a:t>Open</a:t>
            </a:r>
            <a:r>
              <a:rPr lang="sk-SK" sz="2200" dirty="0"/>
              <a:t> Banking </a:t>
            </a:r>
            <a:r>
              <a:rPr lang="sk-SK" sz="2200" dirty="0" smtClean="0"/>
              <a:t>(PSD2 režim) na </a:t>
            </a:r>
            <a:r>
              <a:rPr lang="sk-SK" sz="2200" dirty="0"/>
              <a:t>celé odvetvie financií, súčasťou je </a:t>
            </a:r>
            <a:r>
              <a:rPr lang="sk-SK" sz="2200" dirty="0" smtClean="0"/>
              <a:t>nariadenie </a:t>
            </a:r>
            <a:r>
              <a:rPr lang="sk-SK" sz="2200" dirty="0"/>
              <a:t>FIDA (</a:t>
            </a:r>
            <a:r>
              <a:rPr lang="sk-SK" sz="2200" dirty="0" err="1"/>
              <a:t>Financial</a:t>
            </a:r>
            <a:r>
              <a:rPr lang="sk-SK" sz="2200" dirty="0"/>
              <a:t> </a:t>
            </a:r>
            <a:r>
              <a:rPr lang="sk-SK" sz="2200" dirty="0" err="1"/>
              <a:t>Data</a:t>
            </a:r>
            <a:r>
              <a:rPr lang="sk-SK" sz="2200" dirty="0"/>
              <a:t> Access) o rámci pre prístup k finančným údajom; predstavuje pravidlá pre zdieľanie finančných údajov klientov s ich súhlasom a vytvára priestor pre tvorbu inovatívnych finančných produktov na základe prístupu k týmto údajom, aktuálne rokovania v Rade na úrovni finančných atašé, predpokladá sa začatie </a:t>
            </a:r>
            <a:r>
              <a:rPr lang="sk-SK" sz="2200" dirty="0" err="1"/>
              <a:t>trialógov</a:t>
            </a:r>
            <a:r>
              <a:rPr lang="sk-SK" sz="2200" dirty="0"/>
              <a:t> ešte tento rok</a:t>
            </a:r>
            <a:r>
              <a:rPr lang="sk-SK" sz="2200" dirty="0" smtClean="0"/>
              <a:t>.</a:t>
            </a:r>
            <a:endParaRPr lang="sk-SK" sz="2200" dirty="0"/>
          </a:p>
        </p:txBody>
      </p:sp>
    </p:spTree>
    <p:extLst>
      <p:ext uri="{BB962C8B-B14F-4D97-AF65-F5344CB8AC3E}">
        <p14:creationId xmlns:p14="http://schemas.microsoft.com/office/powerpoint/2010/main" val="2632924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sk-SK" sz="4000" b="1" dirty="0" smtClean="0"/>
              <a:t> </a:t>
            </a:r>
            <a:r>
              <a:rPr lang="sk-SK" altLang="sk-SK" dirty="0" err="1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Capital</a:t>
            </a:r>
            <a:r>
              <a:rPr lang="sk-SK" altLang="sk-SK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 Markets </a:t>
            </a:r>
            <a:r>
              <a:rPr lang="sk-SK" altLang="sk-SK" dirty="0" err="1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Union</a:t>
            </a:r>
            <a:r>
              <a:rPr lang="sk-SK" altLang="sk-SK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 III</a:t>
            </a:r>
            <a:r>
              <a:rPr lang="sk-SK" altLang="sk-SK" sz="4000" b="1" dirty="0" smtClean="0"/>
              <a:t/>
            </a:r>
            <a:br>
              <a:rPr lang="sk-SK" altLang="sk-SK" sz="4000" b="1" dirty="0" smtClean="0"/>
            </a:br>
            <a:r>
              <a:rPr lang="sk-SK" altLang="sk-SK" sz="4000" b="1" dirty="0"/>
              <a:t> </a:t>
            </a:r>
            <a:r>
              <a:rPr lang="sk-SK" altLang="sk-SK" sz="4000" b="1" dirty="0" smtClean="0"/>
              <a:t>    </a:t>
            </a:r>
            <a:endParaRPr lang="sk-SK" sz="24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Vyhodnotenie CMU  </a:t>
            </a:r>
            <a:r>
              <a:rPr lang="sk-SK" dirty="0" smtClean="0"/>
              <a:t>- </a:t>
            </a:r>
            <a:r>
              <a:rPr lang="sk-SK" sz="2000" dirty="0" smtClean="0"/>
              <a:t>plnenie opatrení  akčného plánu, </a:t>
            </a:r>
            <a:r>
              <a:rPr lang="sk-SK" sz="2000" dirty="0"/>
              <a:t>diskusie v Rade </a:t>
            </a:r>
            <a:r>
              <a:rPr lang="sk-SK" sz="2000" dirty="0" err="1" smtClean="0"/>
              <a:t>Ecofin</a:t>
            </a:r>
            <a:r>
              <a:rPr lang="sk-SK" sz="2000" dirty="0" smtClean="0"/>
              <a:t> </a:t>
            </a:r>
            <a:endParaRPr lang="sk-SK" sz="2000" dirty="0"/>
          </a:p>
          <a:p>
            <a:endParaRPr lang="sk-SK" dirty="0"/>
          </a:p>
          <a:p>
            <a:r>
              <a:rPr lang="sk-SK" b="1" dirty="0" err="1" smtClean="0"/>
              <a:t>Letta</a:t>
            </a:r>
            <a:r>
              <a:rPr lang="sk-SK" b="1" dirty="0" smtClean="0"/>
              <a:t>, </a:t>
            </a:r>
            <a:r>
              <a:rPr lang="sk-SK" b="1" dirty="0" err="1" smtClean="0"/>
              <a:t>Noyer</a:t>
            </a:r>
            <a:r>
              <a:rPr lang="sk-SK" b="1" dirty="0" smtClean="0"/>
              <a:t> a </a:t>
            </a:r>
            <a:r>
              <a:rPr lang="sk-SK" b="1" dirty="0" err="1" smtClean="0"/>
              <a:t>Draghi</a:t>
            </a:r>
            <a:r>
              <a:rPr lang="sk-SK" b="1" dirty="0" smtClean="0"/>
              <a:t> report  </a:t>
            </a:r>
            <a:r>
              <a:rPr lang="sk-SK" sz="2000" dirty="0" smtClean="0"/>
              <a:t>- zameranie na globálnu konkurencieschopnosť EU, nevyhnutnosť konsolidácie EU finančných trhov   </a:t>
            </a:r>
          </a:p>
          <a:p>
            <a:endParaRPr lang="sk-SK" sz="2000" dirty="0"/>
          </a:p>
          <a:p>
            <a:r>
              <a:rPr lang="sk-SK" b="1" dirty="0" smtClean="0"/>
              <a:t>CMU III </a:t>
            </a:r>
            <a:r>
              <a:rPr lang="sk-SK" dirty="0" smtClean="0"/>
              <a:t>-</a:t>
            </a:r>
            <a:r>
              <a:rPr lang="sk-SK" b="1" dirty="0" smtClean="0"/>
              <a:t> </a:t>
            </a:r>
            <a:r>
              <a:rPr lang="sk-SK" sz="2000" dirty="0" smtClean="0"/>
              <a:t>pokračovanie ako </a:t>
            </a:r>
            <a:r>
              <a:rPr lang="sk-SK" altLang="sk-SK" sz="2000" dirty="0" smtClean="0"/>
              <a:t>Saving </a:t>
            </a:r>
            <a:r>
              <a:rPr lang="sk-SK" altLang="sk-SK" sz="2000" dirty="0"/>
              <a:t>and </a:t>
            </a:r>
            <a:r>
              <a:rPr lang="sk-SK" altLang="sk-SK" sz="2000" dirty="0" err="1" smtClean="0"/>
              <a:t>Investment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Union</a:t>
            </a:r>
            <a:r>
              <a:rPr lang="sk-SK" altLang="sk-SK" sz="2000" dirty="0" smtClean="0"/>
              <a:t>, priorita novej EK, návrh  </a:t>
            </a:r>
            <a:r>
              <a:rPr lang="sk-SK" sz="2000" dirty="0" smtClean="0">
                <a:latin typeface="Calibri" panose="020F0502020204030204" pitchFamily="34" charset="0"/>
                <a:ea typeface="Calibri" panose="020F0502020204030204" pitchFamily="34" charset="0"/>
              </a:rPr>
              <a:t>EU laboratória </a:t>
            </a:r>
            <a:r>
              <a:rPr lang="sk-SK" sz="2000" dirty="0">
                <a:latin typeface="Calibri" panose="020F0502020204030204" pitchFamily="34" charset="0"/>
                <a:ea typeface="Calibri" panose="020F0502020204030204" pitchFamily="34" charset="0"/>
              </a:rPr>
              <a:t>pre </a:t>
            </a:r>
            <a:r>
              <a:rPr lang="sk-SK" sz="2000" smtClean="0">
                <a:latin typeface="Calibri" panose="020F0502020204030204" pitchFamily="34" charset="0"/>
                <a:ea typeface="Calibri" panose="020F0502020204030204" pitchFamily="34" charset="0"/>
              </a:rPr>
              <a:t>konkurencieschopnosť, </a:t>
            </a:r>
            <a:r>
              <a:rPr lang="sk-SK" altLang="sk-SK" sz="2000" smtClean="0"/>
              <a:t>koncentrácia </a:t>
            </a:r>
            <a:r>
              <a:rPr lang="sk-SK" altLang="sk-SK" sz="2000" dirty="0" smtClean="0"/>
              <a:t>na 3 oblasti</a:t>
            </a:r>
          </a:p>
          <a:p>
            <a:pPr marL="0" indent="0">
              <a:buNone/>
            </a:pPr>
            <a:r>
              <a:rPr lang="sk-SK" altLang="sk-SK" sz="2000" dirty="0"/>
              <a:t> </a:t>
            </a:r>
            <a:r>
              <a:rPr lang="sk-SK" altLang="sk-SK" sz="2000" dirty="0" smtClean="0"/>
              <a:t>                 - </a:t>
            </a:r>
            <a:r>
              <a:rPr lang="sk-SK" altLang="sk-SK" sz="1600" dirty="0" smtClean="0"/>
              <a:t>vytvorenie jednotného </a:t>
            </a:r>
            <a:r>
              <a:rPr lang="sk-SK" sz="1600" dirty="0" smtClean="0"/>
              <a:t>cezhraničného </a:t>
            </a:r>
            <a:r>
              <a:rPr lang="sk-SK" sz="1600" dirty="0"/>
              <a:t>investičného/sporiaceho produktu pre </a:t>
            </a:r>
            <a:r>
              <a:rPr lang="sk-SK" sz="1600" dirty="0" err="1"/>
              <a:t>retailových</a:t>
            </a:r>
            <a:r>
              <a:rPr lang="sk-SK" sz="1600" dirty="0"/>
              <a:t> </a:t>
            </a:r>
            <a:r>
              <a:rPr lang="sk-SK" sz="1600" dirty="0" smtClean="0"/>
              <a:t>investorov</a:t>
            </a:r>
          </a:p>
          <a:p>
            <a:pPr marL="0" indent="0">
              <a:buNone/>
            </a:pPr>
            <a:r>
              <a:rPr lang="sk-SK" sz="1600" dirty="0"/>
              <a:t> </a:t>
            </a:r>
            <a:r>
              <a:rPr lang="sk-SK" sz="1600" dirty="0" smtClean="0"/>
              <a:t>                     -  sekuritizácia</a:t>
            </a:r>
          </a:p>
          <a:p>
            <a:pPr marL="0" indent="0">
              <a:buNone/>
            </a:pPr>
            <a:r>
              <a:rPr lang="sk-SK" altLang="sk-SK" sz="1600" dirty="0"/>
              <a:t> </a:t>
            </a:r>
            <a:r>
              <a:rPr lang="sk-SK" altLang="sk-SK" sz="1600" dirty="0" smtClean="0"/>
              <a:t>                     -  efektívny dohľad</a:t>
            </a:r>
          </a:p>
        </p:txBody>
      </p:sp>
    </p:spTree>
    <p:extLst>
      <p:ext uri="{BB962C8B-B14F-4D97-AF65-F5344CB8AC3E}">
        <p14:creationId xmlns:p14="http://schemas.microsoft.com/office/powerpoint/2010/main" val="242708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789736" y="292473"/>
            <a:ext cx="9144000" cy="6198799"/>
            <a:chOff x="0" y="0"/>
            <a:chExt cx="5760" cy="4257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900" y="990"/>
              <a:ext cx="4218" cy="2767"/>
            </a:xfrm>
            <a:prstGeom prst="rect">
              <a:avLst/>
            </a:prstGeom>
            <a:gradFill rotWithShape="1">
              <a:gsLst>
                <a:gs pos="0">
                  <a:srgbClr val="FFFFCC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sk-SK" altLang="sk-SK" sz="1800"/>
            </a:p>
          </p:txBody>
        </p:sp>
        <p:grpSp>
          <p:nvGrpSpPr>
            <p:cNvPr id="7" name="Group 10"/>
            <p:cNvGrpSpPr>
              <a:grpSpLocks/>
            </p:cNvGrpSpPr>
            <p:nvPr/>
          </p:nvGrpSpPr>
          <p:grpSpPr bwMode="auto">
            <a:xfrm>
              <a:off x="0" y="0"/>
              <a:ext cx="5760" cy="4257"/>
              <a:chOff x="0" y="0"/>
              <a:chExt cx="5760" cy="4257"/>
            </a:xfrm>
          </p:grpSpPr>
          <p:pic>
            <p:nvPicPr>
              <p:cNvPr id="8" name="Picture 2" descr="peniaze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33" y="3775"/>
                <a:ext cx="1497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3" descr="logoMF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866" cy="5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" name="Line 5"/>
              <p:cNvSpPr>
                <a:spLocks noChangeShapeType="1"/>
              </p:cNvSpPr>
              <p:nvPr/>
            </p:nvSpPr>
            <p:spPr bwMode="auto">
              <a:xfrm>
                <a:off x="0" y="3702"/>
                <a:ext cx="5760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</p:grpSp>
      <p:sp>
        <p:nvSpPr>
          <p:cNvPr id="12" name="Nadpis 1"/>
          <p:cNvSpPr>
            <a:spLocks noGrp="1"/>
          </p:cNvSpPr>
          <p:nvPr>
            <p:ph type="ctrTitle"/>
          </p:nvPr>
        </p:nvSpPr>
        <p:spPr>
          <a:xfrm>
            <a:off x="1687902" y="2141758"/>
            <a:ext cx="9144000" cy="2387600"/>
          </a:xfrm>
        </p:spPr>
        <p:txBody>
          <a:bodyPr>
            <a:normAutofit fontScale="90000"/>
          </a:bodyPr>
          <a:lstStyle/>
          <a:p>
            <a:pPr algn="l"/>
            <a:r>
              <a:rPr lang="sk-SK" altLang="sk-SK" sz="2700" b="1" dirty="0" smtClean="0"/>
              <a:t/>
            </a:r>
            <a:br>
              <a:rPr lang="sk-SK" altLang="sk-SK" sz="2700" b="1" dirty="0" smtClean="0"/>
            </a:br>
            <a:r>
              <a:rPr lang="sk-SK" altLang="sk-SK" sz="2700" b="1" dirty="0"/>
              <a:t/>
            </a:r>
            <a:br>
              <a:rPr lang="sk-SK" altLang="sk-SK" sz="2700" b="1" dirty="0"/>
            </a:br>
            <a:r>
              <a:rPr lang="sk-SK" altLang="sk-SK" sz="2700" b="1" dirty="0" smtClean="0"/>
              <a:t/>
            </a:r>
            <a:br>
              <a:rPr lang="sk-SK" altLang="sk-SK" sz="2700" b="1" dirty="0" smtClean="0"/>
            </a:br>
            <a:r>
              <a:rPr lang="sk-SK" altLang="sk-SK" sz="2700" b="1" dirty="0"/>
              <a:t/>
            </a:r>
            <a:br>
              <a:rPr lang="sk-SK" altLang="sk-SK" sz="2700" b="1" dirty="0"/>
            </a:br>
            <a:r>
              <a:rPr lang="sk-SK" altLang="sk-SK" sz="2700" b="1" dirty="0" smtClean="0"/>
              <a:t/>
            </a:r>
            <a:br>
              <a:rPr lang="sk-SK" altLang="sk-SK" sz="2700" b="1" dirty="0" smtClean="0"/>
            </a:br>
            <a:r>
              <a:rPr lang="sk-SK" altLang="sk-SK" sz="2700" b="1" dirty="0"/>
              <a:t/>
            </a:r>
            <a:br>
              <a:rPr lang="sk-SK" altLang="sk-SK" sz="2700" b="1" dirty="0"/>
            </a:br>
            <a:r>
              <a:rPr lang="sk-SK" altLang="sk-SK" sz="2700" b="1" dirty="0" smtClean="0"/>
              <a:t/>
            </a:r>
            <a:br>
              <a:rPr lang="sk-SK" altLang="sk-SK" sz="2700" b="1" dirty="0" smtClean="0"/>
            </a:br>
            <a:r>
              <a:rPr lang="sk-SK" altLang="sk-SK" sz="2700" b="1" dirty="0" smtClean="0"/>
              <a:t/>
            </a:r>
            <a:br>
              <a:rPr lang="sk-SK" altLang="sk-SK" sz="2700" b="1" dirty="0" smtClean="0"/>
            </a:br>
            <a:r>
              <a:rPr lang="sk-SK" altLang="sk-SK" sz="2700" b="1" dirty="0" smtClean="0"/>
              <a:t/>
            </a:r>
            <a:br>
              <a:rPr lang="sk-SK" altLang="sk-SK" sz="2700" b="1" dirty="0" smtClean="0"/>
            </a:br>
            <a:r>
              <a:rPr lang="sk-SK" altLang="sk-SK" sz="2700" b="1" dirty="0"/>
              <a:t/>
            </a:r>
            <a:br>
              <a:rPr lang="sk-SK" altLang="sk-SK" sz="2700" b="1" dirty="0"/>
            </a:br>
            <a:r>
              <a:rPr lang="sk-SK" altLang="sk-SK" sz="2700" b="1" dirty="0" smtClean="0"/>
              <a:t/>
            </a:r>
            <a:br>
              <a:rPr lang="sk-SK" altLang="sk-SK" sz="2700" b="1" dirty="0" smtClean="0"/>
            </a:br>
            <a:r>
              <a:rPr lang="sk-SK" altLang="sk-SK" sz="2700" b="1" dirty="0" smtClean="0"/>
              <a:t/>
            </a:r>
            <a:br>
              <a:rPr lang="sk-SK" altLang="sk-SK" sz="2700" b="1" dirty="0" smtClean="0"/>
            </a:br>
            <a:r>
              <a:rPr lang="sk-SK" altLang="sk-SK" sz="2700" b="1" dirty="0" smtClean="0"/>
              <a:t/>
            </a:r>
            <a:br>
              <a:rPr lang="sk-SK" altLang="sk-SK" sz="2700" b="1" dirty="0" smtClean="0"/>
            </a:br>
            <a:r>
              <a:rPr lang="sk-SK" altLang="sk-SK" sz="2700" b="1" dirty="0" smtClean="0"/>
              <a:t/>
            </a:r>
            <a:br>
              <a:rPr lang="sk-SK" altLang="sk-SK" sz="2700" b="1" dirty="0" smtClean="0"/>
            </a:br>
            <a:r>
              <a:rPr lang="sk-SK" altLang="sk-SK" sz="2700" b="1" dirty="0" smtClean="0"/>
              <a:t/>
            </a:r>
            <a:br>
              <a:rPr lang="sk-SK" altLang="sk-SK" sz="2700" b="1" dirty="0" smtClean="0"/>
            </a:br>
            <a:r>
              <a:rPr lang="sk-SK" altLang="sk-SK" sz="2700" b="1" dirty="0"/>
              <a:t/>
            </a:r>
            <a:br>
              <a:rPr lang="sk-SK" altLang="sk-SK" sz="2700" b="1" dirty="0"/>
            </a:br>
            <a:r>
              <a:rPr lang="sk-SK" altLang="sk-SK" sz="2700" b="1" dirty="0" smtClean="0"/>
              <a:t/>
            </a:r>
            <a:br>
              <a:rPr lang="sk-SK" altLang="sk-SK" sz="2700" b="1" dirty="0" smtClean="0"/>
            </a:br>
            <a:r>
              <a:rPr lang="sk-SK" altLang="sk-SK" sz="2700" b="1" dirty="0"/>
              <a:t/>
            </a:r>
            <a:br>
              <a:rPr lang="sk-SK" altLang="sk-SK" sz="2700" b="1" dirty="0"/>
            </a:br>
            <a:r>
              <a:rPr lang="sk-SK" altLang="sk-SK" sz="2700" b="1" dirty="0" smtClean="0"/>
              <a:t/>
            </a:r>
            <a:br>
              <a:rPr lang="sk-SK" altLang="sk-SK" sz="2700" b="1" dirty="0" smtClean="0"/>
            </a:br>
            <a:r>
              <a:rPr lang="sk-SK" altLang="sk-SK" sz="2700" b="1" dirty="0"/>
              <a:t/>
            </a:r>
            <a:br>
              <a:rPr lang="sk-SK" altLang="sk-SK" sz="2700" b="1" dirty="0"/>
            </a:br>
            <a:r>
              <a:rPr lang="sk-SK" altLang="sk-SK" sz="2700" b="1" dirty="0" smtClean="0"/>
              <a:t/>
            </a:r>
            <a:br>
              <a:rPr lang="sk-SK" altLang="sk-SK" sz="2700" b="1" dirty="0" smtClean="0"/>
            </a:br>
            <a:r>
              <a:rPr lang="sk-SK" altLang="sk-SK" sz="2700" b="1" dirty="0"/>
              <a:t/>
            </a:r>
            <a:br>
              <a:rPr lang="sk-SK" altLang="sk-SK" sz="2700" b="1" dirty="0"/>
            </a:br>
            <a:r>
              <a:rPr lang="sk-SK" altLang="sk-SK" sz="2700" b="1" dirty="0" smtClean="0"/>
              <a:t/>
            </a:r>
            <a:br>
              <a:rPr lang="sk-SK" altLang="sk-SK" sz="2700" b="1" dirty="0" smtClean="0"/>
            </a:br>
            <a:r>
              <a:rPr lang="sk-SK" altLang="sk-SK" sz="2700" b="1" dirty="0"/>
              <a:t/>
            </a:r>
            <a:br>
              <a:rPr lang="sk-SK" altLang="sk-SK" sz="2700" b="1" dirty="0"/>
            </a:br>
            <a:r>
              <a:rPr lang="sk-SK" altLang="sk-SK" sz="2700" b="1" dirty="0" smtClean="0"/>
              <a:t/>
            </a:r>
            <a:br>
              <a:rPr lang="sk-SK" altLang="sk-SK" sz="2700" b="1" dirty="0" smtClean="0"/>
            </a:br>
            <a:r>
              <a:rPr lang="sk-SK" altLang="sk-SK" sz="1600" dirty="0" smtClean="0"/>
              <a:t>Kontakt: </a:t>
            </a:r>
            <a:r>
              <a:rPr lang="sk-SK" altLang="sk-SK" sz="2700" b="1" dirty="0" smtClean="0"/>
              <a:t/>
            </a:r>
            <a:br>
              <a:rPr lang="sk-SK" altLang="sk-SK" sz="2700" b="1" dirty="0" smtClean="0"/>
            </a:br>
            <a:r>
              <a:rPr lang="sk-SK" altLang="sk-SK" sz="2700" b="1" dirty="0" smtClean="0"/>
              <a:t/>
            </a:r>
            <a:br>
              <a:rPr lang="sk-SK" altLang="sk-SK" sz="2700" b="1" dirty="0" smtClean="0"/>
            </a:br>
            <a:r>
              <a:rPr lang="sk-SK" altLang="sk-SK" sz="2200" b="1" dirty="0" smtClean="0"/>
              <a:t>Mgr. Ján </a:t>
            </a:r>
            <a:r>
              <a:rPr lang="sk-SK" altLang="sk-SK" sz="2200" b="1" dirty="0" err="1" smtClean="0"/>
              <a:t>Foltán</a:t>
            </a:r>
            <a:r>
              <a:rPr lang="sk-SK" altLang="sk-SK" sz="2200" b="1" dirty="0" smtClean="0"/>
              <a:t> </a:t>
            </a:r>
            <a:r>
              <a:rPr lang="sk-SK" altLang="sk-SK" sz="2700" b="1" dirty="0"/>
              <a:t/>
            </a:r>
            <a:br>
              <a:rPr lang="sk-SK" altLang="sk-SK" sz="2700" b="1" dirty="0"/>
            </a:br>
            <a:r>
              <a:rPr lang="sk-SK" altLang="sk-SK" sz="1300" dirty="0" smtClean="0"/>
              <a:t>riaditeľ odboru kapitálového trhu a poisťovníctva </a:t>
            </a:r>
            <a:br>
              <a:rPr lang="sk-SK" altLang="sk-SK" sz="1300" dirty="0" smtClean="0"/>
            </a:br>
            <a:r>
              <a:rPr lang="sk-SK" altLang="sk-SK" sz="1300" dirty="0" smtClean="0"/>
              <a:t>Ministerstva financií Slovenskej republiky</a:t>
            </a:r>
            <a:r>
              <a:rPr lang="sk-SK" altLang="sk-SK" sz="1300" b="1" dirty="0" smtClean="0"/>
              <a:t/>
            </a:r>
            <a:br>
              <a:rPr lang="sk-SK" altLang="sk-SK" sz="1300" b="1" dirty="0" smtClean="0"/>
            </a:br>
            <a:r>
              <a:rPr lang="sk-SK" altLang="sk-SK" sz="1300" dirty="0" smtClean="0"/>
              <a:t>e-mail:  </a:t>
            </a:r>
            <a:r>
              <a:rPr lang="sk-SK" altLang="sk-SK" sz="1300" dirty="0" err="1" smtClean="0"/>
              <a:t>jan.foltan</a:t>
            </a:r>
            <a:r>
              <a:rPr lang="sk-SK" altLang="sk-SK" sz="1300" dirty="0" smtClean="0"/>
              <a:t>(</a:t>
            </a:r>
            <a:r>
              <a:rPr lang="sk-SK" sz="1300" dirty="0" smtClean="0"/>
              <a:t>@</a:t>
            </a:r>
            <a:r>
              <a:rPr lang="sk-SK" altLang="sk-SK" sz="1300" dirty="0" smtClean="0"/>
              <a:t>)mfsr.sk</a:t>
            </a:r>
            <a:r>
              <a:rPr lang="cs-CZ" altLang="sk-SK" dirty="0"/>
              <a:t/>
            </a:r>
            <a:br>
              <a:rPr lang="cs-CZ" altLang="sk-SK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5471830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Exekutíva">
  <a:themeElements>
    <a:clrScheme name="Exekutíva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íva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ív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2507</TotalTime>
  <Words>671</Words>
  <Application>Microsoft Office PowerPoint</Application>
  <PresentationFormat>Širokouhlá</PresentationFormat>
  <Paragraphs>46</Paragraphs>
  <Slides>7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2</vt:i4>
      </vt:variant>
      <vt:variant>
        <vt:lpstr>Nadpisy snímok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Courier New</vt:lpstr>
      <vt:lpstr>Palatino Linotype</vt:lpstr>
      <vt:lpstr>Poppins</vt:lpstr>
      <vt:lpstr>Motív balíka Office</vt:lpstr>
      <vt:lpstr>Exekutíva</vt:lpstr>
      <vt:lpstr> Legislatívne novinky a dohľadové priority  </vt:lpstr>
      <vt:lpstr>Nová legislatíva</vt:lpstr>
      <vt:lpstr>Novela zákona o kolektívnom investovaní  v príprave</vt:lpstr>
      <vt:lpstr>Legislatíva v procese</vt:lpstr>
      <vt:lpstr>EU legislatíva v procese</vt:lpstr>
      <vt:lpstr> Capital Markets Union III      </vt:lpstr>
      <vt:lpstr>                         Kontakt:   Mgr. Ján Foltán  riaditeľ odboru kapitálového trhu a poisťovníctva  Ministerstva financií Slovenskej republiky e-mail:  jan.foltan(@)mfsr.sk </vt:lpstr>
    </vt:vector>
  </TitlesOfParts>
  <Company>Ministerstvo financii SR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Mgr. Ján Foltán  riaditeľ odboru kapitálového trhu a poisťovníctva  Ministerstva financií Slovenskej republiky e-mail:  jan.foltan(@)mfsr.sk</dc:title>
  <dc:creator>Vlkolinsky Robert</dc:creator>
  <cp:lastModifiedBy>Foltan Jan</cp:lastModifiedBy>
  <cp:revision>156</cp:revision>
  <cp:lastPrinted>2023-10-27T12:09:10Z</cp:lastPrinted>
  <dcterms:created xsi:type="dcterms:W3CDTF">2023-04-19T14:16:49Z</dcterms:created>
  <dcterms:modified xsi:type="dcterms:W3CDTF">2024-10-30T12:05:59Z</dcterms:modified>
</cp:coreProperties>
</file>