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4130" r:id="rId5"/>
    <p:sldId id="4023" r:id="rId6"/>
    <p:sldId id="4039" r:id="rId7"/>
    <p:sldId id="4028" r:id="rId8"/>
    <p:sldId id="4091" r:id="rId9"/>
    <p:sldId id="4128" r:id="rId10"/>
    <p:sldId id="4129" r:id="rId11"/>
  </p:sldIdLst>
  <p:sldSz cx="9144000" cy="5143500" type="screen16x9"/>
  <p:notesSz cx="6797675" cy="99266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514" userDrawn="1">
          <p15:clr>
            <a:srgbClr val="A4A3A4"/>
          </p15:clr>
        </p15:guide>
        <p15:guide id="11" orient="horz" pos="1620" userDrawn="1">
          <p15:clr>
            <a:srgbClr val="A4A3A4"/>
          </p15:clr>
        </p15:guide>
        <p15:guide id="13" orient="horz" pos="3013" userDrawn="1">
          <p15:clr>
            <a:srgbClr val="A4A3A4"/>
          </p15:clr>
        </p15:guide>
        <p15:guide id="17" pos="5602" userDrawn="1">
          <p15:clr>
            <a:srgbClr val="A4A3A4"/>
          </p15:clr>
        </p15:guide>
        <p15:guide id="18" pos="2880" userDrawn="1">
          <p15:clr>
            <a:srgbClr val="A4A3A4"/>
          </p15:clr>
        </p15:guide>
        <p15:guide id="19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938">
          <p15:clr>
            <a:srgbClr val="A4A3A4"/>
          </p15:clr>
        </p15:guide>
        <p15:guide id="2" orient="horz" pos="495">
          <p15:clr>
            <a:srgbClr val="A4A3A4"/>
          </p15:clr>
        </p15:guide>
        <p15:guide id="3" pos="281">
          <p15:clr>
            <a:srgbClr val="A4A3A4"/>
          </p15:clr>
        </p15:guide>
        <p15:guide id="4" pos="40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0F4"/>
    <a:srgbClr val="6082D1"/>
    <a:srgbClr val="F0AB00"/>
    <a:srgbClr val="B4BE46"/>
    <a:srgbClr val="E94F35"/>
    <a:srgbClr val="FED07A"/>
    <a:srgbClr val="FFE67F"/>
    <a:srgbClr val="D8DEA8"/>
    <a:srgbClr val="D7CF42"/>
    <a:srgbClr val="A2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355A1-C77D-4DD7-B482-0E55A1F55E72}" v="1" dt="2024-10-01T17:20:12.408"/>
  </p1510:revLst>
</p1510:revInfo>
</file>

<file path=ppt/tableStyles.xml><?xml version="1.0" encoding="utf-8"?>
<a:tblStyleLst xmlns:a="http://schemas.openxmlformats.org/drawingml/2006/main" def="{C115FB49-3FBE-41CF-8DFC-A938FE5134F0}">
  <a:tblStyle styleId="{C115FB49-3FBE-41CF-8DFC-A938FE5134F0}" styleName="GfK Group Tabe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 cmpd="sng">
              <a:solidFill>
                <a:schemeClr val="lt2"/>
              </a:solidFill>
              <a:prstDash val="dash"/>
            </a:ln>
          </a:top>
          <a:bottom>
            <a:ln w="6350" cmpd="sng">
              <a:solidFill>
                <a:schemeClr val="lt2"/>
              </a:solidFill>
              <a:prstDash val="dash"/>
            </a:ln>
          </a:bottom>
          <a:insideH>
            <a:ln w="6350" cmpd="sng">
              <a:solidFill>
                <a:schemeClr val="lt2"/>
              </a:solidFill>
              <a:prstDash val="dash"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V>
      <a:tcStyle>
        <a:tcBdr/>
        <a:fill>
          <a:solidFill>
            <a:srgbClr val="E8E7E6"/>
          </a:solidFill>
        </a:fill>
      </a:tcStyle>
    </a:band1V>
    <a:lastCol>
      <a:tcStyle>
        <a:tcBdr/>
        <a:fill>
          <a:solidFill>
            <a:srgbClr val="E8E7E6"/>
          </a:solidFill>
        </a:fill>
      </a:tcStyle>
    </a:lastCol>
    <a:firstCol>
      <a:tcStyle>
        <a:tcBdr/>
        <a:fill>
          <a:solidFill>
            <a:srgbClr val="E8E7E6"/>
          </a:solidFill>
        </a:fill>
      </a:tcStyle>
    </a:firstCol>
    <a:lastRow>
      <a:tcTxStyle b="on"/>
      <a:tcStyle>
        <a:tcBdr>
          <a:top>
            <a:ln w="9525" cmpd="sng">
              <a:solidFill>
                <a:schemeClr val="dk1"/>
              </a:solidFill>
            </a:ln>
          </a:top>
          <a:bottom>
            <a:ln w="9525" cmpd="sng">
              <a:solidFill>
                <a:schemeClr val="dk1"/>
              </a:solidFill>
            </a:ln>
          </a:bottom>
        </a:tcBdr>
      </a:tcStyle>
    </a:lastRow>
    <a:firstRow>
      <a:tcTxStyle b="on"/>
      <a:tcStyle>
        <a:tcBdr>
          <a:top>
            <a:ln>
              <a:noFill/>
            </a:ln>
          </a:top>
          <a:bottom>
            <a:ln w="952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170" y="300"/>
      </p:cViewPr>
      <p:guideLst>
        <p:guide orient="horz" pos="514"/>
        <p:guide orient="horz" pos="1620"/>
        <p:guide orient="horz" pos="3013"/>
        <p:guide pos="5602"/>
        <p:guide pos="2880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5938"/>
        <p:guide orient="horz" pos="495"/>
        <p:guide pos="281"/>
        <p:guide pos="40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3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35312045815958"/>
          <c:y val="6.024749519211791E-2"/>
          <c:w val="0.48774724016658827"/>
          <c:h val="0.93961138449286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rgbClr val="F0AB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486-499A-89D6-CF451EA2040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86-499A-89D6-CF451EA2040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486-499A-89D6-CF451EA204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86-499A-89D6-CF451EA204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486-499A-89D6-CF451EA2040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86-499A-89D6-CF451EA20401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Hárok1!$A$2:$A$8</c:f>
              <c:strCache>
                <c:ptCount val="7"/>
                <c:pt idx="0">
                  <c:v>Z mobilnej aplikácie</c:v>
                </c:pt>
                <c:pt idx="1">
                  <c:v>Z webovej stránky mojej banky / finančnej inštitúcie</c:v>
                </c:pt>
                <c:pt idx="2">
                  <c:v>Priamo od môjho bankára / finančného poradcu</c:v>
                </c:pt>
                <c:pt idx="3">
                  <c:v>Z e-mailu (newsletter) od mojej banky / finančnej inštitúcie</c:v>
                </c:pt>
                <c:pt idx="4">
                  <c:v>Z médií</c:v>
                </c:pt>
                <c:pt idx="5">
                  <c:v>Zo sociálnych sietí a Youtube</c:v>
                </c:pt>
                <c:pt idx="6">
                  <c:v>Iné</c:v>
                </c:pt>
              </c:strCache>
            </c:strRef>
          </c:cat>
          <c:val>
            <c:numRef>
              <c:f>Hárok1!$B$2:$B$8</c:f>
              <c:numCache>
                <c:formatCode>0.0</c:formatCode>
                <c:ptCount val="7"/>
                <c:pt idx="0">
                  <c:v>41.030317252467199</c:v>
                </c:pt>
                <c:pt idx="1">
                  <c:v>40.933779189224403</c:v>
                </c:pt>
                <c:pt idx="2">
                  <c:v>36.970938078242099</c:v>
                </c:pt>
                <c:pt idx="3">
                  <c:v>29.104094302195598</c:v>
                </c:pt>
                <c:pt idx="4">
                  <c:v>28.925048385714302</c:v>
                </c:pt>
                <c:pt idx="5">
                  <c:v>11.2624501211069</c:v>
                </c:pt>
                <c:pt idx="6">
                  <c:v>2.5308485095500401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86-499A-89D6-CF451EA20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55778304"/>
        <c:axId val="255779136"/>
      </c:barChart>
      <c:catAx>
        <c:axId val="255778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5779136"/>
        <c:crosses val="autoZero"/>
        <c:auto val="1"/>
        <c:lblAlgn val="ctr"/>
        <c:lblOffset val="100"/>
        <c:noMultiLvlLbl val="0"/>
      </c:catAx>
      <c:valAx>
        <c:axId val="255779136"/>
        <c:scaling>
          <c:orientation val="minMax"/>
        </c:scaling>
        <c:delete val="0"/>
        <c:axPos val="t"/>
        <c:numFmt formatCode="0&quot;%&quot;" sourceLinked="0"/>
        <c:majorTickMark val="out"/>
        <c:minorTickMark val="none"/>
        <c:tickLblPos val="nextTo"/>
        <c:spPr>
          <a:noFill/>
          <a:ln w="6350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5778304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3574881300926E-2"/>
          <c:y val="6.024749519211791E-2"/>
          <c:w val="0.88856668183496323"/>
          <c:h val="0.93961138449286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rgbClr val="F0AB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987-47B8-BAF5-F2511CBA3DE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87-47B8-BAF5-F2511CBA3DE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987-47B8-BAF5-F2511CBA3DE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87-47B8-BAF5-F2511CBA3DE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987-47B8-BAF5-F2511CBA3DE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987-47B8-BAF5-F2511CBA3DE6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Hárok1!$A$2:$A$9</c:f>
              <c:strCache>
                <c:ptCount val="8"/>
                <c:pt idx="0">
                  <c:v>Vysvetlenie rizík spojených s týmto investovaním</c:v>
                </c:pt>
                <c:pt idx="1">
                  <c:v>Možnosť sledovať vývoj svojej investície online</c:v>
                </c:pt>
                <c:pt idx="2">
                  <c:v>Informácie o tom, ako funguje investovanie do podielových fondov</c:v>
                </c:pt>
                <c:pt idx="3">
                  <c:v>Možnosť získať extra benefit pri zriadení fondov</c:v>
                </c:pt>
                <c:pt idx="4">
                  <c:v>Vysvetlenie postupu ako si zriadiť podielové fondy</c:v>
                </c:pt>
                <c:pt idx="5">
                  <c:v>Pomoc s určením cieľa, resp. účelu investovania</c:v>
                </c:pt>
                <c:pt idx="6">
                  <c:v>Iné</c:v>
                </c:pt>
                <c:pt idx="7">
                  <c:v>Nič ma nepresvedčí investovať do podielových fondov</c:v>
                </c:pt>
              </c:strCache>
            </c:strRef>
          </c:cat>
          <c:val>
            <c:numRef>
              <c:f>Hárok1!$B$2:$B$9</c:f>
              <c:numCache>
                <c:formatCode>0.0</c:formatCode>
                <c:ptCount val="8"/>
                <c:pt idx="0">
                  <c:v>26.708783449674598</c:v>
                </c:pt>
                <c:pt idx="1">
                  <c:v>26.2871971380582</c:v>
                </c:pt>
                <c:pt idx="2">
                  <c:v>24.865289809159801</c:v>
                </c:pt>
                <c:pt idx="3">
                  <c:v>23.865918235445001</c:v>
                </c:pt>
                <c:pt idx="4">
                  <c:v>21.699033019739801</c:v>
                </c:pt>
                <c:pt idx="5">
                  <c:v>16.466288826861099</c:v>
                </c:pt>
                <c:pt idx="6">
                  <c:v>1.3406560385547199</c:v>
                </c:pt>
                <c:pt idx="7">
                  <c:v>41.284948294780399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87-47B8-BAF5-F2511CBA3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55778304"/>
        <c:axId val="255779136"/>
      </c:barChart>
      <c:catAx>
        <c:axId val="255778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5779136"/>
        <c:crosses val="autoZero"/>
        <c:auto val="1"/>
        <c:lblAlgn val="ctr"/>
        <c:lblOffset val="100"/>
        <c:noMultiLvlLbl val="0"/>
      </c:catAx>
      <c:valAx>
        <c:axId val="255779136"/>
        <c:scaling>
          <c:orientation val="minMax"/>
          <c:max val="60"/>
        </c:scaling>
        <c:delete val="0"/>
        <c:axPos val="t"/>
        <c:numFmt formatCode="0&quot;%&quot;" sourceLinked="0"/>
        <c:majorTickMark val="out"/>
        <c:minorTickMark val="none"/>
        <c:tickLblPos val="nextTo"/>
        <c:spPr>
          <a:noFill/>
          <a:ln w="6350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5778304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3574881300926E-2"/>
          <c:y val="6.024749519211791E-2"/>
          <c:w val="0.88856668183496323"/>
          <c:h val="0.93961138449286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rgbClr val="F0AB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4D-4BE4-BC21-E988E095FBC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B4D-4BE4-BC21-E988E095FBC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B4D-4BE4-BC21-E988E095FBC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B4D-4BE4-BC21-E988E095FBC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B4D-4BE4-BC21-E988E095FBC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B4D-4BE4-BC21-E988E095FBC8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Žiadny dočasný pokles neakceptujem, aj keď hrozí, že nič nezarobím a ani neochránim svoje peniaze voči inflácií</c:v>
                </c:pt>
                <c:pt idx="1">
                  <c:v>Dočasný pokles do 5% pri očakávanom výnose za 5 rokov 13 % ( 2 - 3 % ročne)</c:v>
                </c:pt>
                <c:pt idx="2">
                  <c:v>Dočasný pokles do 10% pri očakávanom výnose za 5 rokov 16 % (2,5 – 3,5 % ročne)</c:v>
                </c:pt>
                <c:pt idx="3">
                  <c:v>Dočasný pokles do 20% pri očakávanom výnose za 5 rokov 23 % (3,5 - 5 % ročne)</c:v>
                </c:pt>
                <c:pt idx="4">
                  <c:v>Dočasný pokles aj viac ako 20% pri očakávanom výnose za 5 rokov viac ako 35 % (5 % - 7,5 % ročne)</c:v>
                </c:pt>
              </c:strCache>
            </c:strRef>
          </c:cat>
          <c:val>
            <c:numRef>
              <c:f>Hárok1!$B$2:$B$6</c:f>
              <c:numCache>
                <c:formatCode>0.0</c:formatCode>
                <c:ptCount val="5"/>
                <c:pt idx="0">
                  <c:v>39.005968418224697</c:v>
                </c:pt>
                <c:pt idx="1">
                  <c:v>33.795917723367403</c:v>
                </c:pt>
                <c:pt idx="2">
                  <c:v>14.9904539262906</c:v>
                </c:pt>
                <c:pt idx="3">
                  <c:v>5.0183022246722198</c:v>
                </c:pt>
                <c:pt idx="4">
                  <c:v>7.1893577074452297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4D-4BE4-BC21-E988E095F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55778304"/>
        <c:axId val="255779136"/>
      </c:barChart>
      <c:catAx>
        <c:axId val="255778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5779136"/>
        <c:crosses val="autoZero"/>
        <c:auto val="1"/>
        <c:lblAlgn val="ctr"/>
        <c:lblOffset val="100"/>
        <c:noMultiLvlLbl val="0"/>
      </c:catAx>
      <c:valAx>
        <c:axId val="255779136"/>
        <c:scaling>
          <c:orientation val="minMax"/>
        </c:scaling>
        <c:delete val="0"/>
        <c:axPos val="t"/>
        <c:numFmt formatCode="0&quot;%&quot;" sourceLinked="0"/>
        <c:majorTickMark val="out"/>
        <c:minorTickMark val="none"/>
        <c:tickLblPos val="nextTo"/>
        <c:spPr>
          <a:noFill/>
          <a:ln w="6350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5778304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70505670532761"/>
          <c:y val="3.9993927524823253E-2"/>
          <c:w val="0.70376857754915734"/>
          <c:h val="0.63617340070359085"/>
        </c:manualLayout>
      </c:layout>
      <c:doughnut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spPr>
            <a:ln w="6350">
              <a:noFill/>
            </a:ln>
          </c:spPr>
          <c:dPt>
            <c:idx val="0"/>
            <c:bubble3D val="0"/>
            <c:spPr>
              <a:solidFill>
                <a:srgbClr val="A2AD00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4E-4CCC-8AF5-4DDB7384A82F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4E-4CCC-8AF5-4DDB7384A82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4E-4CCC-8AF5-4DDB7384A82F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4E-4CCC-8AF5-4DDB7384A82F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34E-4CCC-8AF5-4DDB7384A82F}"/>
              </c:ext>
            </c:extLst>
          </c:dPt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Hárok1!$A$2:$A$6</c:f>
              <c:strCache>
                <c:ptCount val="5"/>
                <c:pt idx="0">
                  <c:v>Zachoval by svoje investície bez zmeny</c:v>
                </c:pt>
                <c:pt idx="1">
                  <c:v>Zrušil by investičný produkt a peniaze si presunul inam</c:v>
                </c:pt>
                <c:pt idx="2">
                  <c:v>Zainvestoval, dokúpil by k existujúcich investíciám ďalšie</c:v>
                </c:pt>
                <c:pt idx="3">
                  <c:v>Neviem</c:v>
                </c:pt>
                <c:pt idx="4">
                  <c:v>Iné</c:v>
                </c:pt>
              </c:strCache>
            </c:strRef>
          </c:cat>
          <c:val>
            <c:numRef>
              <c:f>Hárok1!$B$2:$B$6</c:f>
              <c:numCache>
                <c:formatCode>0.0</c:formatCode>
                <c:ptCount val="5"/>
                <c:pt idx="0">
                  <c:v>42.799023777185504</c:v>
                </c:pt>
                <c:pt idx="1">
                  <c:v>9.8617712579461898</c:v>
                </c:pt>
                <c:pt idx="2">
                  <c:v>35.251380060160699</c:v>
                </c:pt>
                <c:pt idx="3">
                  <c:v>11.4337129985327</c:v>
                </c:pt>
                <c:pt idx="4">
                  <c:v>0.65411190617481896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4E-4CCC-8AF5-4DDB7384A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7431717427315338E-3"/>
          <c:y val="0.69344698302489649"/>
          <c:w val="0.97854819174702068"/>
          <c:h val="0.30655301697510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089" y="9427940"/>
            <a:ext cx="4969029" cy="288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© Go4insight </a:t>
            </a:r>
            <a:r>
              <a:rPr lang="sk-SK"/>
              <a:t>| </a:t>
            </a:r>
            <a:r>
              <a:rPr lang="en-US"/>
              <a:t>Title of presentation</a:t>
            </a:r>
          </a:p>
        </p:txBody>
      </p:sp>
      <p:sp>
        <p:nvSpPr>
          <p:cNvPr id="11" name="Rectangle 10"/>
          <p:cNvSpPr/>
          <p:nvPr/>
        </p:nvSpPr>
        <p:spPr bwMode="gray">
          <a:xfrm>
            <a:off x="5703157" y="9427939"/>
            <a:ext cx="648090" cy="288040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fld id="{CA005866-F985-470A-86CC-2BB4A48D5BA8}" type="slidenum">
              <a:rPr lang="de-DE" sz="800">
                <a:solidFill>
                  <a:schemeClr val="bg2"/>
                </a:solidFill>
              </a:rPr>
              <a:pPr lvl="0" algn="r"/>
              <a:t>‹#›</a:t>
            </a:fld>
            <a:endParaRPr lang="de-DE" sz="800">
              <a:solidFill>
                <a:schemeClr val="bg2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B2047B7-55B3-4909-B9BF-E787203EC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54" y="309360"/>
            <a:ext cx="1411006" cy="3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46088" y="787400"/>
            <a:ext cx="5905500" cy="3322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6089" y="4315229"/>
            <a:ext cx="5905500" cy="482467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6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89" y="9427940"/>
            <a:ext cx="4969029" cy="288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© Go4insight </a:t>
            </a:r>
            <a:fld id="{0B798607-B8D6-44E8-B6BA-DA2D673578FB}" type="datetime4">
              <a:rPr lang="en-US" smtClean="0"/>
              <a:t>October 29, 2024</a:t>
            </a:fld>
            <a:r>
              <a:rPr lang="en-US"/>
              <a:t> | Title of presentation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5703157" y="9427939"/>
            <a:ext cx="648090" cy="288040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fld id="{CA005866-F985-470A-86CC-2BB4A48D5BA8}" type="slidenum">
              <a:rPr lang="de-DE" sz="800" smtClean="0">
                <a:solidFill>
                  <a:schemeClr val="bg2"/>
                </a:solidFill>
              </a:rPr>
              <a:pPr lvl="0" algn="r"/>
              <a:t>‹#›</a:t>
            </a:fld>
            <a:endParaRPr lang="de-DE" sz="8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300"/>
      </a:spcBef>
      <a:spcAft>
        <a:spcPts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778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go4insight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go4insight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go4insight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4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>
            <a:extLst>
              <a:ext uri="{FF2B5EF4-FFF2-40B4-BE49-F238E27FC236}">
                <a16:creationId xmlns:a16="http://schemas.microsoft.com/office/drawing/2014/main" id="{50A2DAF2-36A9-4DA2-B15F-17154B7A774B}"/>
              </a:ext>
            </a:extLst>
          </p:cNvPr>
          <p:cNvSpPr/>
          <p:nvPr userDrawn="1"/>
        </p:nvSpPr>
        <p:spPr bwMode="gray">
          <a:xfrm>
            <a:off x="6685" y="3505263"/>
            <a:ext cx="9148161" cy="931862"/>
          </a:xfrm>
          <a:prstGeom prst="rect">
            <a:avLst/>
          </a:prstGeom>
          <a:gradFill flip="none" rotWithShape="1">
            <a:gsLst>
              <a:gs pos="47000">
                <a:schemeClr val="bg1"/>
              </a:gs>
              <a:gs pos="9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CDC8B7A-E56D-4910-9AE5-427F7969D3E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51525" y="195420"/>
            <a:ext cx="5472603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200"/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9560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4E85F62-BDC3-4F3C-9C72-68EB17DC3BFA}"/>
              </a:ext>
            </a:extLst>
          </p:cNvPr>
          <p:cNvGrpSpPr/>
          <p:nvPr userDrawn="1"/>
        </p:nvGrpSpPr>
        <p:grpSpPr>
          <a:xfrm>
            <a:off x="1398734" y="1285596"/>
            <a:ext cx="4745896" cy="2258262"/>
            <a:chOff x="822085" y="624896"/>
            <a:chExt cx="2845321" cy="1353902"/>
          </a:xfrm>
        </p:grpSpPr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1C742A11-60C1-4238-B58B-BB3175130101}"/>
                </a:ext>
              </a:extLst>
            </p:cNvPr>
            <p:cNvSpPr txBox="1"/>
            <p:nvPr/>
          </p:nvSpPr>
          <p:spPr bwMode="gray">
            <a:xfrm>
              <a:off x="1090155" y="756365"/>
              <a:ext cx="552450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2ECC442F-F03A-4550-B0F3-B2802C6A4A1A}"/>
                </a:ext>
              </a:extLst>
            </p:cNvPr>
            <p:cNvSpPr txBox="1"/>
            <p:nvPr/>
          </p:nvSpPr>
          <p:spPr bwMode="gray">
            <a:xfrm>
              <a:off x="1514059" y="624896"/>
              <a:ext cx="1028700" cy="1061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1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78BC17FF-3588-4C41-914E-520D265FF46F}"/>
                </a:ext>
              </a:extLst>
            </p:cNvPr>
            <p:cNvSpPr txBox="1"/>
            <p:nvPr/>
          </p:nvSpPr>
          <p:spPr bwMode="gray">
            <a:xfrm>
              <a:off x="2003169" y="1168122"/>
              <a:ext cx="1416538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INSIGHT</a:t>
              </a:r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189A10FC-D6B3-4F51-821E-2E6F38A5FC22}"/>
                </a:ext>
              </a:extLst>
            </p:cNvPr>
            <p:cNvSpPr txBox="1"/>
            <p:nvPr/>
          </p:nvSpPr>
          <p:spPr bwMode="gray">
            <a:xfrm>
              <a:off x="822085" y="1434494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2000" b="1">
                  <a:solidFill>
                    <a:schemeClr val="bg1">
                      <a:alpha val="40000"/>
                    </a:schemeClr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7" name="BlokTextu 16">
              <a:extLst>
                <a:ext uri="{FF2B5EF4-FFF2-40B4-BE49-F238E27FC236}">
                  <a16:creationId xmlns:a16="http://schemas.microsoft.com/office/drawing/2014/main" id="{A3B37D4B-46BB-4BF4-BE67-E7650032A585}"/>
                </a:ext>
              </a:extLst>
            </p:cNvPr>
            <p:cNvSpPr txBox="1"/>
            <p:nvPr/>
          </p:nvSpPr>
          <p:spPr bwMode="gray">
            <a:xfrm>
              <a:off x="2143406" y="981619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600">
                  <a:solidFill>
                    <a:schemeClr val="bg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sk-SK" sz="2000" b="1">
                  <a:solidFill>
                    <a:schemeClr val="bg1">
                      <a:alpha val="36000"/>
                    </a:schemeClr>
                  </a:solidFill>
                </a:rPr>
                <a:t>ANALYTICS</a:t>
              </a:r>
            </a:p>
          </p:txBody>
        </p: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6E461671-1520-4E3D-BB7C-B1F571A623E9}"/>
                </a:ext>
              </a:extLst>
            </p:cNvPr>
            <p:cNvSpPr txBox="1"/>
            <p:nvPr/>
          </p:nvSpPr>
          <p:spPr bwMode="gray">
            <a:xfrm>
              <a:off x="1366379" y="1683562"/>
              <a:ext cx="1821008" cy="29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3200" b="1">
                  <a:solidFill>
                    <a:schemeClr val="bg1">
                      <a:alpha val="60000"/>
                    </a:schemeClr>
                  </a:solidFill>
                  <a:latin typeface="Arial" pitchFamily="34" charset="0"/>
                  <a:cs typeface="Arial" pitchFamily="34" charset="0"/>
                </a:rPr>
                <a:t>CONSULTING</a:t>
              </a:r>
            </a:p>
          </p:txBody>
        </p:sp>
      </p:grp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80373"/>
            <a:ext cx="1464990" cy="347161"/>
          </a:xfrm>
          <a:prstGeom prst="rect">
            <a:avLst/>
          </a:prstGeom>
        </p:spPr>
      </p:pic>
      <p:sp>
        <p:nvSpPr>
          <p:cNvPr id="28" name="BlokTextu 27">
            <a:extLst>
              <a:ext uri="{FF2B5EF4-FFF2-40B4-BE49-F238E27FC236}">
                <a16:creationId xmlns:a16="http://schemas.microsoft.com/office/drawing/2014/main" id="{03AF6423-C74E-46C4-B7ED-A876A8117797}"/>
              </a:ext>
            </a:extLst>
          </p:cNvPr>
          <p:cNvSpPr txBox="1"/>
          <p:nvPr userDrawn="1"/>
        </p:nvSpPr>
        <p:spPr bwMode="gray">
          <a:xfrm>
            <a:off x="7451367" y="3069566"/>
            <a:ext cx="165892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endParaRPr lang="sk-SK" sz="10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+mj-cs"/>
            </a:endParaRP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9" name="Zástupný objekt pre obrázok 2">
            <a:extLst>
              <a:ext uri="{FF2B5EF4-FFF2-40B4-BE49-F238E27FC236}">
                <a16:creationId xmlns:a16="http://schemas.microsoft.com/office/drawing/2014/main" id="{A00C82BC-7FE2-4539-B01D-527E9BE969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72363" y="915566"/>
            <a:ext cx="1047750" cy="12604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sk-SK"/>
              <a:t>Vlož fotku</a:t>
            </a:r>
          </a:p>
        </p:txBody>
      </p:sp>
      <p:sp>
        <p:nvSpPr>
          <p:cNvPr id="30" name="Zástupný objekt pre text 14">
            <a:extLst>
              <a:ext uri="{FF2B5EF4-FFF2-40B4-BE49-F238E27FC236}">
                <a16:creationId xmlns:a16="http://schemas.microsoft.com/office/drawing/2014/main" id="{3E8E99CA-C573-4AEA-A10D-237D6E7A8C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2938" y="2372881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Meno Priezvisko</a:t>
            </a:r>
          </a:p>
          <a:p>
            <a:pPr lvl="0"/>
            <a:endParaRPr lang="sk-SK"/>
          </a:p>
        </p:txBody>
      </p:sp>
      <p:sp>
        <p:nvSpPr>
          <p:cNvPr id="31" name="Zástupný objekt pre text 14">
            <a:extLst>
              <a:ext uri="{FF2B5EF4-FFF2-40B4-BE49-F238E27FC236}">
                <a16:creationId xmlns:a16="http://schemas.microsoft.com/office/drawing/2014/main" id="{36C1FD2C-A8D7-46F8-BE8F-8BE4196C8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2938" y="2552649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Pozícia</a:t>
            </a:r>
          </a:p>
        </p:txBody>
      </p:sp>
      <p:sp>
        <p:nvSpPr>
          <p:cNvPr id="32" name="Zástupný objekt pre text 14">
            <a:extLst>
              <a:ext uri="{FF2B5EF4-FFF2-40B4-BE49-F238E27FC236}">
                <a16:creationId xmlns:a16="http://schemas.microsoft.com/office/drawing/2014/main" id="{1C9AFC43-F6EA-403C-92D4-440A9F932B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6588" y="2744762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36F2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email@go4insight.com</a:t>
            </a:r>
          </a:p>
        </p:txBody>
      </p:sp>
      <p:pic>
        <p:nvPicPr>
          <p:cNvPr id="19" name="Obrázok 18">
            <a:hlinkClick r:id="rId3"/>
            <a:extLst>
              <a:ext uri="{FF2B5EF4-FFF2-40B4-BE49-F238E27FC236}">
                <a16:creationId xmlns:a16="http://schemas.microsoft.com/office/drawing/2014/main" id="{68A72D57-6FA7-43FF-9AD9-CBBDAD8A28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2320" y="3929395"/>
            <a:ext cx="642468" cy="174430"/>
          </a:xfrm>
          <a:prstGeom prst="rect">
            <a:avLst/>
          </a:prstGeom>
        </p:spPr>
      </p:pic>
      <p:pic>
        <p:nvPicPr>
          <p:cNvPr id="23" name="Obrázok 22" descr="Obrázok, na ktorom je ClipArt&#10;&#10;Automaticky generovaný popis">
            <a:extLst>
              <a:ext uri="{FF2B5EF4-FFF2-40B4-BE49-F238E27FC236}">
                <a16:creationId xmlns:a16="http://schemas.microsoft.com/office/drawing/2014/main" id="{665BA1A3-95D7-4DF9-A281-DE843D481F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2981" t="15323" r="11107" b="13722"/>
          <a:stretch/>
        </p:blipFill>
        <p:spPr>
          <a:xfrm>
            <a:off x="8367599" y="3930308"/>
            <a:ext cx="200659" cy="197011"/>
          </a:xfrm>
          <a:prstGeom prst="rect">
            <a:avLst/>
          </a:prstGeom>
        </p:spPr>
      </p:pic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C9DB6B31-8834-458C-A3EA-6C4F304A852D}"/>
              </a:ext>
            </a:extLst>
          </p:cNvPr>
          <p:cNvCxnSpPr/>
          <p:nvPr userDrawn="1"/>
        </p:nvCxnSpPr>
        <p:spPr>
          <a:xfrm>
            <a:off x="8244222" y="3884797"/>
            <a:ext cx="0" cy="2880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0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0" y="8493"/>
            <a:ext cx="9148239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558493" y="-39477"/>
            <a:ext cx="4606633" cy="5220580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4E85F62-BDC3-4F3C-9C72-68EB17DC3BFA}"/>
              </a:ext>
            </a:extLst>
          </p:cNvPr>
          <p:cNvGrpSpPr/>
          <p:nvPr userDrawn="1"/>
        </p:nvGrpSpPr>
        <p:grpSpPr>
          <a:xfrm>
            <a:off x="690344" y="1209797"/>
            <a:ext cx="4745896" cy="2258262"/>
            <a:chOff x="822085" y="624896"/>
            <a:chExt cx="2845321" cy="1353902"/>
          </a:xfrm>
        </p:grpSpPr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1C742A11-60C1-4238-B58B-BB3175130101}"/>
                </a:ext>
              </a:extLst>
            </p:cNvPr>
            <p:cNvSpPr txBox="1"/>
            <p:nvPr/>
          </p:nvSpPr>
          <p:spPr bwMode="gray">
            <a:xfrm>
              <a:off x="1090155" y="756365"/>
              <a:ext cx="552450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2ECC442F-F03A-4550-B0F3-B2802C6A4A1A}"/>
                </a:ext>
              </a:extLst>
            </p:cNvPr>
            <p:cNvSpPr txBox="1"/>
            <p:nvPr/>
          </p:nvSpPr>
          <p:spPr bwMode="gray">
            <a:xfrm>
              <a:off x="1514059" y="624896"/>
              <a:ext cx="1028700" cy="1061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1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78BC17FF-3588-4C41-914E-520D265FF46F}"/>
                </a:ext>
              </a:extLst>
            </p:cNvPr>
            <p:cNvSpPr txBox="1"/>
            <p:nvPr/>
          </p:nvSpPr>
          <p:spPr bwMode="gray">
            <a:xfrm>
              <a:off x="2003169" y="1168122"/>
              <a:ext cx="1416538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INSIGHT</a:t>
              </a:r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189A10FC-D6B3-4F51-821E-2E6F38A5FC22}"/>
                </a:ext>
              </a:extLst>
            </p:cNvPr>
            <p:cNvSpPr txBox="1"/>
            <p:nvPr/>
          </p:nvSpPr>
          <p:spPr bwMode="gray">
            <a:xfrm>
              <a:off x="822085" y="1434494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2000" b="1">
                  <a:solidFill>
                    <a:schemeClr val="bg1">
                      <a:alpha val="40000"/>
                    </a:schemeClr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7" name="BlokTextu 16">
              <a:extLst>
                <a:ext uri="{FF2B5EF4-FFF2-40B4-BE49-F238E27FC236}">
                  <a16:creationId xmlns:a16="http://schemas.microsoft.com/office/drawing/2014/main" id="{A3B37D4B-46BB-4BF4-BE67-E7650032A585}"/>
                </a:ext>
              </a:extLst>
            </p:cNvPr>
            <p:cNvSpPr txBox="1"/>
            <p:nvPr/>
          </p:nvSpPr>
          <p:spPr bwMode="gray">
            <a:xfrm>
              <a:off x="2143406" y="981619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600">
                  <a:solidFill>
                    <a:schemeClr val="bg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sk-SK" sz="2000" b="1">
                  <a:solidFill>
                    <a:schemeClr val="bg1">
                      <a:alpha val="36000"/>
                    </a:schemeClr>
                  </a:solidFill>
                </a:rPr>
                <a:t>ANALYTICS</a:t>
              </a:r>
            </a:p>
          </p:txBody>
        </p: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6E461671-1520-4E3D-BB7C-B1F571A623E9}"/>
                </a:ext>
              </a:extLst>
            </p:cNvPr>
            <p:cNvSpPr txBox="1"/>
            <p:nvPr/>
          </p:nvSpPr>
          <p:spPr bwMode="gray">
            <a:xfrm>
              <a:off x="1366379" y="1683562"/>
              <a:ext cx="1821008" cy="29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3200" b="1">
                  <a:solidFill>
                    <a:schemeClr val="bg1">
                      <a:alpha val="60000"/>
                    </a:schemeClr>
                  </a:solidFill>
                  <a:latin typeface="Arial" pitchFamily="34" charset="0"/>
                  <a:cs typeface="Arial" pitchFamily="34" charset="0"/>
                </a:rPr>
                <a:t>CONSULTING</a:t>
              </a:r>
            </a:p>
          </p:txBody>
        </p:sp>
      </p:grp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5218" y="280373"/>
            <a:ext cx="1464990" cy="347161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883D1A4D-C643-4704-BAF2-7216E83F95BA}"/>
              </a:ext>
            </a:extLst>
          </p:cNvPr>
          <p:cNvSpPr txBox="1"/>
          <p:nvPr userDrawn="1"/>
        </p:nvSpPr>
        <p:spPr bwMode="gray">
          <a:xfrm>
            <a:off x="7451367" y="3033562"/>
            <a:ext cx="165892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endParaRPr lang="sk-SK" sz="10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+mj-cs"/>
            </a:endParaRP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4" name="Zástupný objekt pre obrázok 2">
            <a:extLst>
              <a:ext uri="{FF2B5EF4-FFF2-40B4-BE49-F238E27FC236}">
                <a16:creationId xmlns:a16="http://schemas.microsoft.com/office/drawing/2014/main" id="{2F2A144B-7D99-4FF1-A936-9E797C5F49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72363" y="879562"/>
            <a:ext cx="1047750" cy="12604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sk-SK"/>
              <a:t>Vlož fotku</a:t>
            </a:r>
          </a:p>
        </p:txBody>
      </p:sp>
      <p:sp>
        <p:nvSpPr>
          <p:cNvPr id="25" name="Zástupný objekt pre text 14">
            <a:extLst>
              <a:ext uri="{FF2B5EF4-FFF2-40B4-BE49-F238E27FC236}">
                <a16:creationId xmlns:a16="http://schemas.microsoft.com/office/drawing/2014/main" id="{56B3E3AA-BC44-42F5-B205-CB6BC68EB0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2938" y="2336877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Meno Priezvisko</a:t>
            </a:r>
          </a:p>
          <a:p>
            <a:pPr lvl="0"/>
            <a:endParaRPr lang="sk-SK"/>
          </a:p>
        </p:txBody>
      </p:sp>
      <p:sp>
        <p:nvSpPr>
          <p:cNvPr id="26" name="Zástupný objekt pre text 14">
            <a:extLst>
              <a:ext uri="{FF2B5EF4-FFF2-40B4-BE49-F238E27FC236}">
                <a16:creationId xmlns:a16="http://schemas.microsoft.com/office/drawing/2014/main" id="{08096189-42C2-4216-83BD-BE7152E0B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2938" y="2516645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Pozícia</a:t>
            </a:r>
          </a:p>
        </p:txBody>
      </p:sp>
      <p:sp>
        <p:nvSpPr>
          <p:cNvPr id="27" name="Zástupný objekt pre text 14">
            <a:extLst>
              <a:ext uri="{FF2B5EF4-FFF2-40B4-BE49-F238E27FC236}">
                <a16:creationId xmlns:a16="http://schemas.microsoft.com/office/drawing/2014/main" id="{3689D54E-7652-40D5-A52E-426583CB07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6588" y="2708758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36F2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email@go4insight.com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3B49CDAA-5AB1-4C1F-A4AE-F4B4A991FC0D}"/>
              </a:ext>
            </a:extLst>
          </p:cNvPr>
          <p:cNvSpPr txBox="1"/>
          <p:nvPr userDrawn="1"/>
        </p:nvSpPr>
        <p:spPr bwMode="gray">
          <a:xfrm>
            <a:off x="5815218" y="3033562"/>
            <a:ext cx="165892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endParaRPr lang="sk-SK" sz="10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+mj-cs"/>
            </a:endParaRPr>
          </a:p>
          <a:p>
            <a:pPr>
              <a:spcBef>
                <a:spcPts val="400"/>
              </a:spcBef>
            </a:pP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9" name="Zástupný objekt pre obrázok 2">
            <a:extLst>
              <a:ext uri="{FF2B5EF4-FFF2-40B4-BE49-F238E27FC236}">
                <a16:creationId xmlns:a16="http://schemas.microsoft.com/office/drawing/2014/main" id="{51D111D7-FDC7-4D4C-B27B-ACC65123AD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36214" y="879562"/>
            <a:ext cx="1047750" cy="126047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sk-SK"/>
              <a:t>Vlož fotku</a:t>
            </a:r>
          </a:p>
        </p:txBody>
      </p:sp>
      <p:sp>
        <p:nvSpPr>
          <p:cNvPr id="30" name="Zástupný objekt pre text 14">
            <a:extLst>
              <a:ext uri="{FF2B5EF4-FFF2-40B4-BE49-F238E27FC236}">
                <a16:creationId xmlns:a16="http://schemas.microsoft.com/office/drawing/2014/main" id="{9CBF47E4-2773-4D10-AC96-8B3751111B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789" y="2336877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Meno Priezvisko</a:t>
            </a:r>
          </a:p>
          <a:p>
            <a:pPr lvl="0"/>
            <a:endParaRPr lang="sk-SK"/>
          </a:p>
        </p:txBody>
      </p:sp>
      <p:sp>
        <p:nvSpPr>
          <p:cNvPr id="31" name="Zástupný objekt pre text 14">
            <a:extLst>
              <a:ext uri="{FF2B5EF4-FFF2-40B4-BE49-F238E27FC236}">
                <a16:creationId xmlns:a16="http://schemas.microsoft.com/office/drawing/2014/main" id="{47E61F86-B95F-4D93-A389-91578C141A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6789" y="2516645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Pozícia</a:t>
            </a:r>
          </a:p>
        </p:txBody>
      </p:sp>
      <p:sp>
        <p:nvSpPr>
          <p:cNvPr id="32" name="Zástupný objekt pre text 14">
            <a:extLst>
              <a:ext uri="{FF2B5EF4-FFF2-40B4-BE49-F238E27FC236}">
                <a16:creationId xmlns:a16="http://schemas.microsoft.com/office/drawing/2014/main" id="{2F39CB33-773B-4165-88FA-F425693FCF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0439" y="2708758"/>
            <a:ext cx="1578850" cy="100335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rgbClr val="F36F2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email@go4insight.com</a:t>
            </a:r>
          </a:p>
        </p:txBody>
      </p:sp>
      <p:pic>
        <p:nvPicPr>
          <p:cNvPr id="33" name="Obrázok 32">
            <a:hlinkClick r:id="rId3"/>
            <a:extLst>
              <a:ext uri="{FF2B5EF4-FFF2-40B4-BE49-F238E27FC236}">
                <a16:creationId xmlns:a16="http://schemas.microsoft.com/office/drawing/2014/main" id="{ADB8EA22-B2E9-48D3-9904-3582C7BD69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5218" y="3916581"/>
            <a:ext cx="642468" cy="174430"/>
          </a:xfrm>
          <a:prstGeom prst="rect">
            <a:avLst/>
          </a:prstGeom>
        </p:spPr>
      </p:pic>
      <p:pic>
        <p:nvPicPr>
          <p:cNvPr id="34" name="Obrázok 33" descr="Obrázok, na ktorom je ClipArt&#10;&#10;Automaticky generovaný popis">
            <a:extLst>
              <a:ext uri="{FF2B5EF4-FFF2-40B4-BE49-F238E27FC236}">
                <a16:creationId xmlns:a16="http://schemas.microsoft.com/office/drawing/2014/main" id="{461AC8DC-9C67-4635-A258-7B6DC6184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2981" t="15323" r="11107" b="13722"/>
          <a:stretch/>
        </p:blipFill>
        <p:spPr>
          <a:xfrm>
            <a:off x="6730497" y="3917494"/>
            <a:ext cx="200659" cy="197011"/>
          </a:xfrm>
          <a:prstGeom prst="rect">
            <a:avLst/>
          </a:prstGeom>
        </p:spPr>
      </p:pic>
      <p:cxnSp>
        <p:nvCxnSpPr>
          <p:cNvPr id="35" name="Rovná spojnica 34">
            <a:extLst>
              <a:ext uri="{FF2B5EF4-FFF2-40B4-BE49-F238E27FC236}">
                <a16:creationId xmlns:a16="http://schemas.microsoft.com/office/drawing/2014/main" id="{3AD5E5FF-C670-402B-8DB8-A556D6A455BB}"/>
              </a:ext>
            </a:extLst>
          </p:cNvPr>
          <p:cNvCxnSpPr/>
          <p:nvPr userDrawn="1"/>
        </p:nvCxnSpPr>
        <p:spPr>
          <a:xfrm>
            <a:off x="6607120" y="3871983"/>
            <a:ext cx="0" cy="2880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33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2500" y="430787"/>
            <a:ext cx="6858000" cy="6289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75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500" y="1126578"/>
            <a:ext cx="6858000" cy="422323"/>
          </a:xfrm>
        </p:spPr>
        <p:txBody>
          <a:bodyPr>
            <a:normAutofit/>
          </a:bodyPr>
          <a:lstStyle>
            <a:lvl1pPr marL="0" indent="0" algn="ctr">
              <a:buNone/>
              <a:defRPr sz="165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D251-83E5-4C37-A9B1-721AFA1F9BDA}" type="datetime1">
              <a:rPr lang="sk-SK" smtClean="0"/>
              <a:pPr/>
              <a:t>29. 10. 2024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542550" cy="273844"/>
          </a:xfrm>
        </p:spPr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13"/>
          </p:nvPr>
        </p:nvSpPr>
        <p:spPr>
          <a:xfrm>
            <a:off x="1142501" y="1615727"/>
            <a:ext cx="6858000" cy="236002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350">
                <a:solidFill>
                  <a:schemeClr val="bg1">
                    <a:lumMod val="50000"/>
                  </a:schemeClr>
                </a:solidFill>
              </a:defRPr>
            </a:lvl2pPr>
            <a:lvl3pPr marL="68580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02870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4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E8AAA93-CD0E-452B-9D51-063FDA2B8E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51525" y="195420"/>
            <a:ext cx="5472603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200"/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725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423DC3D-4B98-4B8E-8C79-FABCF029650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51525" y="195420"/>
            <a:ext cx="5472603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200"/>
            </a:lvl1pPr>
          </a:lstStyle>
          <a:p>
            <a:endParaRPr lang="en-US" noProof="0"/>
          </a:p>
        </p:txBody>
      </p:sp>
      <p:sp>
        <p:nvSpPr>
          <p:cNvPr id="6" name="Zástupný objekt pre text 14">
            <a:extLst>
              <a:ext uri="{FF2B5EF4-FFF2-40B4-BE49-F238E27FC236}">
                <a16:creationId xmlns:a16="http://schemas.microsoft.com/office/drawing/2014/main" id="{64B0DEEA-3E28-4D60-A2D0-8715EB79B1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659313"/>
            <a:ext cx="8642350" cy="215900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/>
              <a:t>Báza: xxx | Veľkosť vzorky: xxx | Číslo otázky a znenie </a:t>
            </a:r>
            <a:r>
              <a:rPr lang="sk-SK" err="1"/>
              <a:t>otazky</a:t>
            </a:r>
            <a:r>
              <a:rPr lang="sk-SK"/>
              <a:t> </a:t>
            </a:r>
          </a:p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870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>
            <a:extLst>
              <a:ext uri="{FF2B5EF4-FFF2-40B4-BE49-F238E27FC236}">
                <a16:creationId xmlns:a16="http://schemas.microsoft.com/office/drawing/2014/main" id="{99B34934-1A16-4BBA-8987-35FB0830777A}"/>
              </a:ext>
            </a:extLst>
          </p:cNvPr>
          <p:cNvSpPr/>
          <p:nvPr userDrawn="1"/>
        </p:nvSpPr>
        <p:spPr bwMode="gray">
          <a:xfrm>
            <a:off x="-9525" y="2583815"/>
            <a:ext cx="4427984" cy="530558"/>
          </a:xfrm>
          <a:prstGeom prst="rect">
            <a:avLst/>
          </a:prstGeom>
          <a:gradFill flip="none" rotWithShape="1">
            <a:gsLst>
              <a:gs pos="13000">
                <a:srgbClr val="F9B200">
                  <a:alpha val="50000"/>
                </a:srgbClr>
              </a:gs>
              <a:gs pos="74000">
                <a:srgbClr val="FFD600">
                  <a:alpha val="50000"/>
                </a:srgb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endParaRPr lang="sk-SK" sz="3733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7">
            <a:extLst>
              <a:ext uri="{FF2B5EF4-FFF2-40B4-BE49-F238E27FC236}">
                <a16:creationId xmlns:a16="http://schemas.microsoft.com/office/drawing/2014/main" id="{364B41F3-1A36-4B20-B3E3-6D9B10F23953}"/>
              </a:ext>
            </a:extLst>
          </p:cNvPr>
          <p:cNvSpPr/>
          <p:nvPr userDrawn="1"/>
        </p:nvSpPr>
        <p:spPr bwMode="gray">
          <a:xfrm rot="19461961">
            <a:off x="2949319" y="2789221"/>
            <a:ext cx="1705819" cy="804282"/>
          </a:xfrm>
          <a:custGeom>
            <a:avLst/>
            <a:gdLst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2224156 w 2224156"/>
              <a:gd name="connsiteY2" fmla="*/ 940452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84899 w 2224156"/>
              <a:gd name="connsiteY2" fmla="*/ 733596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9758 w 2224156"/>
              <a:gd name="connsiteY2" fmla="*/ 738369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53110 w 2224156"/>
              <a:gd name="connsiteY2" fmla="*/ 761594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57540 w 2224156"/>
              <a:gd name="connsiteY2" fmla="*/ 76086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73754 w 2224156"/>
              <a:gd name="connsiteY2" fmla="*/ 776392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0121 w 2224156"/>
              <a:gd name="connsiteY2" fmla="*/ 76271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6744 w 2224156"/>
              <a:gd name="connsiteY2" fmla="*/ 77527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27176 w 2224156"/>
              <a:gd name="connsiteY2" fmla="*/ 855786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011042"/>
              <a:gd name="connsiteY0" fmla="*/ 0 h 940452"/>
              <a:gd name="connsiteX1" fmla="*/ 2011042 w 2011042"/>
              <a:gd name="connsiteY1" fmla="*/ 309960 h 940452"/>
              <a:gd name="connsiteX2" fmla="*/ 1627176 w 2011042"/>
              <a:gd name="connsiteY2" fmla="*/ 855786 h 940452"/>
              <a:gd name="connsiteX3" fmla="*/ 0 w 2011042"/>
              <a:gd name="connsiteY3" fmla="*/ 940452 h 940452"/>
              <a:gd name="connsiteX4" fmla="*/ 0 w 2011042"/>
              <a:gd name="connsiteY4" fmla="*/ 0 h 940452"/>
              <a:gd name="connsiteX0" fmla="*/ 0 w 2011042"/>
              <a:gd name="connsiteY0" fmla="*/ 0 h 940452"/>
              <a:gd name="connsiteX1" fmla="*/ 2011042 w 2011042"/>
              <a:gd name="connsiteY1" fmla="*/ 309960 h 940452"/>
              <a:gd name="connsiteX2" fmla="*/ 1619085 w 2011042"/>
              <a:gd name="connsiteY2" fmla="*/ 856706 h 940452"/>
              <a:gd name="connsiteX3" fmla="*/ 0 w 2011042"/>
              <a:gd name="connsiteY3" fmla="*/ 940452 h 940452"/>
              <a:gd name="connsiteX4" fmla="*/ 0 w 2011042"/>
              <a:gd name="connsiteY4" fmla="*/ 0 h 940452"/>
              <a:gd name="connsiteX0" fmla="*/ 5549 w 2011042"/>
              <a:gd name="connsiteY0" fmla="*/ 0 h 948193"/>
              <a:gd name="connsiteX1" fmla="*/ 2011042 w 2011042"/>
              <a:gd name="connsiteY1" fmla="*/ 317701 h 948193"/>
              <a:gd name="connsiteX2" fmla="*/ 1619085 w 2011042"/>
              <a:gd name="connsiteY2" fmla="*/ 864447 h 948193"/>
              <a:gd name="connsiteX3" fmla="*/ 0 w 2011042"/>
              <a:gd name="connsiteY3" fmla="*/ 948193 h 948193"/>
              <a:gd name="connsiteX4" fmla="*/ 5549 w 2011042"/>
              <a:gd name="connsiteY4" fmla="*/ 0 h 9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042" h="948193">
                <a:moveTo>
                  <a:pt x="5549" y="0"/>
                </a:moveTo>
                <a:lnTo>
                  <a:pt x="2011042" y="317701"/>
                </a:lnTo>
                <a:lnTo>
                  <a:pt x="1619085" y="864447"/>
                </a:lnTo>
                <a:lnTo>
                  <a:pt x="0" y="948193"/>
                </a:lnTo>
                <a:cubicBezTo>
                  <a:pt x="1850" y="632129"/>
                  <a:pt x="3699" y="316064"/>
                  <a:pt x="5549" y="0"/>
                </a:cubicBezTo>
                <a:close/>
              </a:path>
            </a:pathLst>
          </a:custGeom>
          <a:gradFill>
            <a:gsLst>
              <a:gs pos="26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2133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dĺžnik: odstrihnutý jeden roh 20">
            <a:extLst>
              <a:ext uri="{FF2B5EF4-FFF2-40B4-BE49-F238E27FC236}">
                <a16:creationId xmlns:a16="http://schemas.microsoft.com/office/drawing/2014/main" id="{E3EB2238-E671-4FDC-B13A-CD29E8F5AA51}"/>
              </a:ext>
            </a:extLst>
          </p:cNvPr>
          <p:cNvSpPr/>
          <p:nvPr userDrawn="1"/>
        </p:nvSpPr>
        <p:spPr bwMode="gray">
          <a:xfrm>
            <a:off x="2879812" y="3363838"/>
            <a:ext cx="6012668" cy="1224136"/>
          </a:xfrm>
          <a:prstGeom prst="snip1Rect">
            <a:avLst>
              <a:gd name="adj" fmla="val 23067"/>
            </a:avLst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>
              <a:spcBef>
                <a:spcPts val="400"/>
              </a:spcBef>
            </a:pPr>
            <a:endParaRPr lang="sk-SK" sz="3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9810" y="3363838"/>
            <a:ext cx="6012669" cy="122413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28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k-SK"/>
              <a:t>Vlož nadpis kapitoly</a:t>
            </a:r>
            <a:endParaRPr lang="en-US"/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1"/>
            <a:ext cx="9144000" cy="9515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8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kapito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84A2D70F-5EB3-4C5B-8D49-F5BE3F316E0F}"/>
              </a:ext>
            </a:extLst>
          </p:cNvPr>
          <p:cNvSpPr/>
          <p:nvPr userDrawn="1"/>
        </p:nvSpPr>
        <p:spPr bwMode="gray">
          <a:xfrm>
            <a:off x="-9525" y="2583815"/>
            <a:ext cx="4427984" cy="5305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</a:pPr>
            <a:endParaRPr lang="sk-SK" sz="3733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: odstrihnutý jeden roh 7">
            <a:extLst>
              <a:ext uri="{FF2B5EF4-FFF2-40B4-BE49-F238E27FC236}">
                <a16:creationId xmlns:a16="http://schemas.microsoft.com/office/drawing/2014/main" id="{EDC4CA7D-F464-4EE3-83E4-C297A2F79941}"/>
              </a:ext>
            </a:extLst>
          </p:cNvPr>
          <p:cNvSpPr/>
          <p:nvPr userDrawn="1"/>
        </p:nvSpPr>
        <p:spPr bwMode="gray">
          <a:xfrm rot="19461961">
            <a:off x="2949319" y="2798101"/>
            <a:ext cx="1705819" cy="804282"/>
          </a:xfrm>
          <a:custGeom>
            <a:avLst/>
            <a:gdLst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2224156 w 2224156"/>
              <a:gd name="connsiteY2" fmla="*/ 940452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84899 w 2224156"/>
              <a:gd name="connsiteY2" fmla="*/ 733596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9758 w 2224156"/>
              <a:gd name="connsiteY2" fmla="*/ 738369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53110 w 2224156"/>
              <a:gd name="connsiteY2" fmla="*/ 761594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57540 w 2224156"/>
              <a:gd name="connsiteY2" fmla="*/ 76086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73754 w 2224156"/>
              <a:gd name="connsiteY2" fmla="*/ 776392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0121 w 2224156"/>
              <a:gd name="connsiteY2" fmla="*/ 76271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66744 w 2224156"/>
              <a:gd name="connsiteY2" fmla="*/ 775273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224156"/>
              <a:gd name="connsiteY0" fmla="*/ 0 h 940452"/>
              <a:gd name="connsiteX1" fmla="*/ 2224156 w 2224156"/>
              <a:gd name="connsiteY1" fmla="*/ 0 h 940452"/>
              <a:gd name="connsiteX2" fmla="*/ 1627176 w 2224156"/>
              <a:gd name="connsiteY2" fmla="*/ 855786 h 940452"/>
              <a:gd name="connsiteX3" fmla="*/ 0 w 2224156"/>
              <a:gd name="connsiteY3" fmla="*/ 940452 h 940452"/>
              <a:gd name="connsiteX4" fmla="*/ 0 w 2224156"/>
              <a:gd name="connsiteY4" fmla="*/ 0 h 940452"/>
              <a:gd name="connsiteX0" fmla="*/ 0 w 2011042"/>
              <a:gd name="connsiteY0" fmla="*/ 0 h 940452"/>
              <a:gd name="connsiteX1" fmla="*/ 2011042 w 2011042"/>
              <a:gd name="connsiteY1" fmla="*/ 309960 h 940452"/>
              <a:gd name="connsiteX2" fmla="*/ 1627176 w 2011042"/>
              <a:gd name="connsiteY2" fmla="*/ 855786 h 940452"/>
              <a:gd name="connsiteX3" fmla="*/ 0 w 2011042"/>
              <a:gd name="connsiteY3" fmla="*/ 940452 h 940452"/>
              <a:gd name="connsiteX4" fmla="*/ 0 w 2011042"/>
              <a:gd name="connsiteY4" fmla="*/ 0 h 940452"/>
              <a:gd name="connsiteX0" fmla="*/ 0 w 2011042"/>
              <a:gd name="connsiteY0" fmla="*/ 0 h 940452"/>
              <a:gd name="connsiteX1" fmla="*/ 2011042 w 2011042"/>
              <a:gd name="connsiteY1" fmla="*/ 309960 h 940452"/>
              <a:gd name="connsiteX2" fmla="*/ 1619085 w 2011042"/>
              <a:gd name="connsiteY2" fmla="*/ 856706 h 940452"/>
              <a:gd name="connsiteX3" fmla="*/ 0 w 2011042"/>
              <a:gd name="connsiteY3" fmla="*/ 940452 h 940452"/>
              <a:gd name="connsiteX4" fmla="*/ 0 w 2011042"/>
              <a:gd name="connsiteY4" fmla="*/ 0 h 940452"/>
              <a:gd name="connsiteX0" fmla="*/ 5549 w 2011042"/>
              <a:gd name="connsiteY0" fmla="*/ 0 h 948193"/>
              <a:gd name="connsiteX1" fmla="*/ 2011042 w 2011042"/>
              <a:gd name="connsiteY1" fmla="*/ 317701 h 948193"/>
              <a:gd name="connsiteX2" fmla="*/ 1619085 w 2011042"/>
              <a:gd name="connsiteY2" fmla="*/ 864447 h 948193"/>
              <a:gd name="connsiteX3" fmla="*/ 0 w 2011042"/>
              <a:gd name="connsiteY3" fmla="*/ 948193 h 948193"/>
              <a:gd name="connsiteX4" fmla="*/ 5549 w 2011042"/>
              <a:gd name="connsiteY4" fmla="*/ 0 h 9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042" h="948193">
                <a:moveTo>
                  <a:pt x="5549" y="0"/>
                </a:moveTo>
                <a:lnTo>
                  <a:pt x="2011042" y="317701"/>
                </a:lnTo>
                <a:lnTo>
                  <a:pt x="1619085" y="864447"/>
                </a:lnTo>
                <a:lnTo>
                  <a:pt x="0" y="948193"/>
                </a:lnTo>
                <a:cubicBezTo>
                  <a:pt x="1850" y="632129"/>
                  <a:pt x="3699" y="316064"/>
                  <a:pt x="5549" y="0"/>
                </a:cubicBezTo>
                <a:close/>
              </a:path>
            </a:pathLst>
          </a:custGeom>
          <a:gradFill>
            <a:gsLst>
              <a:gs pos="26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2133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: odstrihnutý jeden roh 9">
            <a:extLst>
              <a:ext uri="{FF2B5EF4-FFF2-40B4-BE49-F238E27FC236}">
                <a16:creationId xmlns:a16="http://schemas.microsoft.com/office/drawing/2014/main" id="{C472A17A-021E-4B06-ABE8-974A7C7E5144}"/>
              </a:ext>
            </a:extLst>
          </p:cNvPr>
          <p:cNvSpPr/>
          <p:nvPr userDrawn="1"/>
        </p:nvSpPr>
        <p:spPr bwMode="gray">
          <a:xfrm>
            <a:off x="2879811" y="3363838"/>
            <a:ext cx="6012669" cy="1224136"/>
          </a:xfrm>
          <a:prstGeom prst="snip1Rect">
            <a:avLst>
              <a:gd name="adj" fmla="val 23067"/>
            </a:avLst>
          </a:prstGeom>
          <a:gradFill>
            <a:gsLst>
              <a:gs pos="0">
                <a:srgbClr val="F6D50F"/>
              </a:gs>
              <a:gs pos="69000">
                <a:srgbClr val="F0AB00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>
              <a:spcBef>
                <a:spcPts val="400"/>
              </a:spcBef>
            </a:pPr>
            <a:endParaRPr lang="sk-SK" sz="3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3A0DB9-F71E-4DD7-9949-BC9EB27D5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9810" y="3334172"/>
            <a:ext cx="6012669" cy="12538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28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k-SK"/>
              <a:t>Vlož nadpis podkapitoly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7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kujem za pozornos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>
            <a:extLst>
              <a:ext uri="{FF2B5EF4-FFF2-40B4-BE49-F238E27FC236}">
                <a16:creationId xmlns:a16="http://schemas.microsoft.com/office/drawing/2014/main" id="{A2998896-BB4D-49B4-AF33-EA86C694AD02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: odstrihnutý jeden roh 11">
            <a:extLst>
              <a:ext uri="{FF2B5EF4-FFF2-40B4-BE49-F238E27FC236}">
                <a16:creationId xmlns:a16="http://schemas.microsoft.com/office/drawing/2014/main" id="{3CEB804A-A9B8-4C7D-BEB7-B773699191CB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AA12FD83-AC21-4A59-A96B-BE2D7D91E47D}"/>
              </a:ext>
            </a:extLst>
          </p:cNvPr>
          <p:cNvSpPr txBox="1"/>
          <p:nvPr userDrawn="1"/>
        </p:nvSpPr>
        <p:spPr bwMode="gray">
          <a:xfrm>
            <a:off x="1583668" y="1970239"/>
            <a:ext cx="4716524" cy="1315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Bef>
                <a:spcPts val="0"/>
              </a:spcBef>
            </a:pPr>
            <a:r>
              <a:rPr lang="sk-SK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sk-SK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Ďakujeme</a:t>
            </a:r>
            <a:r>
              <a:rPr lang="sk-SK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sk-SK" sz="3200">
                <a:solidFill>
                  <a:schemeClr val="bg1">
                    <a:alpha val="70000"/>
                  </a:schemeClr>
                </a:solidFill>
                <a:latin typeface="Arial" pitchFamily="34" charset="0"/>
                <a:cs typeface="Arial" pitchFamily="34" charset="0"/>
              </a:rPr>
              <a:t>                   za 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sk-SK" sz="3200">
                <a:solidFill>
                  <a:schemeClr val="bg1">
                    <a:alpha val="9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sk-SK" sz="4000" b="1">
                <a:solidFill>
                  <a:schemeClr val="bg1">
                    <a:alpha val="90000"/>
                  </a:schemeClr>
                </a:solidFill>
                <a:latin typeface="Arial" pitchFamily="34" charset="0"/>
                <a:cs typeface="Arial" pitchFamily="34" charset="0"/>
              </a:rPr>
              <a:t>pozornosť</a:t>
            </a:r>
            <a:endParaRPr lang="sk-SK" sz="3200" b="1">
              <a:solidFill>
                <a:schemeClr val="bg1">
                  <a:alpha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E040B55-1DF5-4B82-A70D-B73A45A515F7}"/>
              </a:ext>
            </a:extLst>
          </p:cNvPr>
          <p:cNvSpPr txBox="1"/>
          <p:nvPr userDrawn="1"/>
        </p:nvSpPr>
        <p:spPr bwMode="gray">
          <a:xfrm>
            <a:off x="7488324" y="3435846"/>
            <a:ext cx="14206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b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81494C44-1F91-4BD3-B220-E71204476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67495"/>
            <a:ext cx="1464990" cy="3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8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1A13A8D-EDEC-4B48-853F-8B4D2DD92CC7}"/>
              </a:ext>
            </a:extLst>
          </p:cNvPr>
          <p:cNvSpPr txBox="1"/>
          <p:nvPr userDrawn="1"/>
        </p:nvSpPr>
        <p:spPr bwMode="gray">
          <a:xfrm>
            <a:off x="7488324" y="3435846"/>
            <a:ext cx="14206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b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80373"/>
            <a:ext cx="1464990" cy="347161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42D5250A-50AD-4FA9-8B8F-0789D61FFA7F}"/>
              </a:ext>
            </a:extLst>
          </p:cNvPr>
          <p:cNvSpPr/>
          <p:nvPr userDrawn="1"/>
        </p:nvSpPr>
        <p:spPr>
          <a:xfrm>
            <a:off x="2231740" y="1561818"/>
            <a:ext cx="4572000" cy="2017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800"/>
              </a:lnSpc>
              <a:spcBef>
                <a:spcPts val="0"/>
              </a:spcBef>
            </a:pPr>
            <a:r>
              <a:rPr lang="sk-SK" sz="4400" b="1">
                <a:solidFill>
                  <a:schemeClr val="bg1">
                    <a:alpha val="90000"/>
                  </a:schemeClr>
                </a:solidFill>
                <a:latin typeface="Arial" pitchFamily="34" charset="0"/>
                <a:cs typeface="Arial" pitchFamily="34" charset="0"/>
              </a:rPr>
              <a:t>Priestor</a:t>
            </a:r>
            <a:r>
              <a:rPr lang="sk-SK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sk-SK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sk-SK" sz="3600" b="0">
                <a:solidFill>
                  <a:schemeClr val="bg1">
                    <a:alpha val="70000"/>
                  </a:schemeClr>
                </a:solidFill>
                <a:latin typeface="Arial" pitchFamily="34" charset="0"/>
                <a:cs typeface="Arial" pitchFamily="34" charset="0"/>
              </a:rPr>
              <a:t>pre Vaše </a:t>
            </a:r>
          </a:p>
          <a:p>
            <a:pPr>
              <a:lnSpc>
                <a:spcPts val="5400"/>
              </a:lnSpc>
              <a:spcBef>
                <a:spcPts val="0"/>
              </a:spcBef>
            </a:pPr>
            <a:r>
              <a:rPr lang="sk-SK" sz="6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otázky</a:t>
            </a:r>
            <a:endParaRPr lang="sk-SK" sz="6000"/>
          </a:p>
        </p:txBody>
      </p:sp>
    </p:spTree>
    <p:extLst>
      <p:ext uri="{BB962C8B-B14F-4D97-AF65-F5344CB8AC3E}">
        <p14:creationId xmlns:p14="http://schemas.microsoft.com/office/powerpoint/2010/main" val="368879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1A13A8D-EDEC-4B48-853F-8B4D2DD92CC7}"/>
              </a:ext>
            </a:extLst>
          </p:cNvPr>
          <p:cNvSpPr txBox="1"/>
          <p:nvPr userDrawn="1"/>
        </p:nvSpPr>
        <p:spPr bwMode="gray">
          <a:xfrm>
            <a:off x="7488324" y="3468365"/>
            <a:ext cx="14206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b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80373"/>
            <a:ext cx="1464990" cy="347161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8FB6ECA6-3E97-4B37-AD87-6140D0A6BFB8}"/>
              </a:ext>
            </a:extLst>
          </p:cNvPr>
          <p:cNvGrpSpPr/>
          <p:nvPr userDrawn="1"/>
        </p:nvGrpSpPr>
        <p:grpSpPr>
          <a:xfrm>
            <a:off x="1398734" y="1285596"/>
            <a:ext cx="4745896" cy="2258262"/>
            <a:chOff x="822085" y="624896"/>
            <a:chExt cx="2845321" cy="1353902"/>
          </a:xfrm>
        </p:grpSpPr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61255A31-718E-4A0B-B9B2-672AE9F68FCD}"/>
                </a:ext>
              </a:extLst>
            </p:cNvPr>
            <p:cNvSpPr txBox="1"/>
            <p:nvPr/>
          </p:nvSpPr>
          <p:spPr bwMode="gray">
            <a:xfrm>
              <a:off x="1090155" y="756365"/>
              <a:ext cx="552450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0CBD000F-3995-4BB5-B4FB-3B9EFE9E9587}"/>
                </a:ext>
              </a:extLst>
            </p:cNvPr>
            <p:cNvSpPr txBox="1"/>
            <p:nvPr/>
          </p:nvSpPr>
          <p:spPr bwMode="gray">
            <a:xfrm>
              <a:off x="1514059" y="624896"/>
              <a:ext cx="1028700" cy="1061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1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6FFE4656-8DE9-4D75-9FF4-A18C7D5D4597}"/>
                </a:ext>
              </a:extLst>
            </p:cNvPr>
            <p:cNvSpPr txBox="1"/>
            <p:nvPr/>
          </p:nvSpPr>
          <p:spPr bwMode="gray">
            <a:xfrm>
              <a:off x="2003169" y="1168122"/>
              <a:ext cx="1416538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INSIGHT</a:t>
              </a:r>
            </a:p>
          </p:txBody>
        </p:sp>
        <p:sp>
          <p:nvSpPr>
            <p:cNvPr id="12" name="BlokTextu 11">
              <a:extLst>
                <a:ext uri="{FF2B5EF4-FFF2-40B4-BE49-F238E27FC236}">
                  <a16:creationId xmlns:a16="http://schemas.microsoft.com/office/drawing/2014/main" id="{51B0585A-1F28-4AE5-8938-ECAE8E652A5C}"/>
                </a:ext>
              </a:extLst>
            </p:cNvPr>
            <p:cNvSpPr txBox="1"/>
            <p:nvPr/>
          </p:nvSpPr>
          <p:spPr bwMode="gray">
            <a:xfrm>
              <a:off x="822085" y="1434494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2000" b="1">
                  <a:solidFill>
                    <a:schemeClr val="bg1">
                      <a:alpha val="40000"/>
                    </a:schemeClr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9388FACD-5FC0-41C8-9272-0D58D93A6560}"/>
                </a:ext>
              </a:extLst>
            </p:cNvPr>
            <p:cNvSpPr txBox="1"/>
            <p:nvPr/>
          </p:nvSpPr>
          <p:spPr bwMode="gray">
            <a:xfrm>
              <a:off x="2143406" y="981619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600">
                  <a:solidFill>
                    <a:schemeClr val="bg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sk-SK" sz="2000" b="1">
                  <a:solidFill>
                    <a:schemeClr val="bg1">
                      <a:alpha val="36000"/>
                    </a:schemeClr>
                  </a:solidFill>
                </a:rPr>
                <a:t>ANALYTICS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F6A735A5-FDA6-4FDF-9212-5B12613862A6}"/>
                </a:ext>
              </a:extLst>
            </p:cNvPr>
            <p:cNvSpPr txBox="1"/>
            <p:nvPr/>
          </p:nvSpPr>
          <p:spPr bwMode="gray">
            <a:xfrm>
              <a:off x="1366379" y="1683562"/>
              <a:ext cx="1821008" cy="29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3200" b="1">
                  <a:solidFill>
                    <a:schemeClr val="bg1">
                      <a:alpha val="60000"/>
                    </a:schemeClr>
                  </a:solidFill>
                  <a:latin typeface="Arial" pitchFamily="34" charset="0"/>
                  <a:cs typeface="Arial" pitchFamily="34" charset="0"/>
                </a:rPr>
                <a:t>CONSULTING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919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>
            <a:extLst>
              <a:ext uri="{FF2B5EF4-FFF2-40B4-BE49-F238E27FC236}">
                <a16:creationId xmlns:a16="http://schemas.microsoft.com/office/drawing/2014/main" id="{96A95DCB-771E-425F-AF3A-0060FEAC5726}"/>
              </a:ext>
            </a:extLst>
          </p:cNvPr>
          <p:cNvSpPr/>
          <p:nvPr userDrawn="1"/>
        </p:nvSpPr>
        <p:spPr bwMode="gray">
          <a:xfrm>
            <a:off x="1" y="8493"/>
            <a:ext cx="9144000" cy="16894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dĺžnik: odstrihnutý jeden roh 19">
            <a:extLst>
              <a:ext uri="{FF2B5EF4-FFF2-40B4-BE49-F238E27FC236}">
                <a16:creationId xmlns:a16="http://schemas.microsoft.com/office/drawing/2014/main" id="{79E6E113-DFBA-4ABC-A442-EE769BAD3146}"/>
              </a:ext>
            </a:extLst>
          </p:cNvPr>
          <p:cNvSpPr/>
          <p:nvPr userDrawn="1"/>
        </p:nvSpPr>
        <p:spPr bwMode="gray">
          <a:xfrm rot="5400000">
            <a:off x="1476595" y="-957580"/>
            <a:ext cx="4606633" cy="7056784"/>
          </a:xfrm>
          <a:prstGeom prst="snip1Rect">
            <a:avLst/>
          </a:prstGeom>
          <a:gradFill>
            <a:gsLst>
              <a:gs pos="0">
                <a:srgbClr val="F0AB00"/>
              </a:gs>
              <a:gs pos="69000">
                <a:srgbClr val="ED7D31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F51BC4EB-ED42-4991-86AA-AD6894EE926A}"/>
              </a:ext>
            </a:extLst>
          </p:cNvPr>
          <p:cNvSpPr/>
          <p:nvPr userDrawn="1"/>
        </p:nvSpPr>
        <p:spPr bwMode="gray">
          <a:xfrm>
            <a:off x="8604448" y="4874128"/>
            <a:ext cx="304491" cy="2693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1954725B-1025-41C9-9884-C20371B4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697" y="280373"/>
            <a:ext cx="1464990" cy="347161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8FB6ECA6-3E97-4B37-AD87-6140D0A6BFB8}"/>
              </a:ext>
            </a:extLst>
          </p:cNvPr>
          <p:cNvGrpSpPr/>
          <p:nvPr userDrawn="1"/>
        </p:nvGrpSpPr>
        <p:grpSpPr>
          <a:xfrm>
            <a:off x="1398734" y="1285596"/>
            <a:ext cx="4745896" cy="2258262"/>
            <a:chOff x="822085" y="624896"/>
            <a:chExt cx="2845321" cy="1353902"/>
          </a:xfrm>
        </p:grpSpPr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61255A31-718E-4A0B-B9B2-672AE9F68FCD}"/>
                </a:ext>
              </a:extLst>
            </p:cNvPr>
            <p:cNvSpPr txBox="1"/>
            <p:nvPr/>
          </p:nvSpPr>
          <p:spPr bwMode="gray">
            <a:xfrm>
              <a:off x="1090155" y="756365"/>
              <a:ext cx="552450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0CBD000F-3995-4BB5-B4FB-3B9EFE9E9587}"/>
                </a:ext>
              </a:extLst>
            </p:cNvPr>
            <p:cNvSpPr txBox="1"/>
            <p:nvPr/>
          </p:nvSpPr>
          <p:spPr bwMode="gray">
            <a:xfrm>
              <a:off x="1514059" y="624896"/>
              <a:ext cx="1028700" cy="1061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1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6FFE4656-8DE9-4D75-9FF4-A18C7D5D4597}"/>
                </a:ext>
              </a:extLst>
            </p:cNvPr>
            <p:cNvSpPr txBox="1"/>
            <p:nvPr/>
          </p:nvSpPr>
          <p:spPr bwMode="gray">
            <a:xfrm>
              <a:off x="2003169" y="1168122"/>
              <a:ext cx="1416538" cy="405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INSIGHT</a:t>
              </a:r>
            </a:p>
          </p:txBody>
        </p:sp>
        <p:sp>
          <p:nvSpPr>
            <p:cNvPr id="12" name="BlokTextu 11">
              <a:extLst>
                <a:ext uri="{FF2B5EF4-FFF2-40B4-BE49-F238E27FC236}">
                  <a16:creationId xmlns:a16="http://schemas.microsoft.com/office/drawing/2014/main" id="{51B0585A-1F28-4AE5-8938-ECAE8E652A5C}"/>
                </a:ext>
              </a:extLst>
            </p:cNvPr>
            <p:cNvSpPr txBox="1"/>
            <p:nvPr/>
          </p:nvSpPr>
          <p:spPr bwMode="gray">
            <a:xfrm>
              <a:off x="822085" y="1434494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2000" b="1">
                  <a:solidFill>
                    <a:schemeClr val="bg1">
                      <a:alpha val="40000"/>
                    </a:schemeClr>
                  </a:solidFill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9388FACD-5FC0-41C8-9272-0D58D93A6560}"/>
                </a:ext>
              </a:extLst>
            </p:cNvPr>
            <p:cNvSpPr txBox="1"/>
            <p:nvPr/>
          </p:nvSpPr>
          <p:spPr bwMode="gray">
            <a:xfrm>
              <a:off x="2143406" y="981619"/>
              <a:ext cx="1524000" cy="18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spcBef>
                  <a:spcPts val="300"/>
                </a:spcBef>
                <a:defRPr sz="1600">
                  <a:solidFill>
                    <a:schemeClr val="bg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sk-SK" sz="2000" b="1">
                  <a:solidFill>
                    <a:schemeClr val="bg1">
                      <a:alpha val="36000"/>
                    </a:schemeClr>
                  </a:solidFill>
                </a:rPr>
                <a:t>ANALYTICS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F6A735A5-FDA6-4FDF-9212-5B12613862A6}"/>
                </a:ext>
              </a:extLst>
            </p:cNvPr>
            <p:cNvSpPr txBox="1"/>
            <p:nvPr/>
          </p:nvSpPr>
          <p:spPr bwMode="gray">
            <a:xfrm>
              <a:off x="1366379" y="1683562"/>
              <a:ext cx="1821008" cy="29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sk-SK" sz="3200" b="1">
                  <a:solidFill>
                    <a:schemeClr val="bg1">
                      <a:alpha val="60000"/>
                    </a:schemeClr>
                  </a:solidFill>
                  <a:latin typeface="Arial" pitchFamily="34" charset="0"/>
                  <a:cs typeface="Arial" pitchFamily="34" charset="0"/>
                </a:rPr>
                <a:t>CONSULTING</a:t>
              </a:r>
            </a:p>
          </p:txBody>
        </p:sp>
      </p:grpSp>
      <p:pic>
        <p:nvPicPr>
          <p:cNvPr id="23" name="Obrázok 22">
            <a:hlinkClick r:id="rId3"/>
            <a:extLst>
              <a:ext uri="{FF2B5EF4-FFF2-40B4-BE49-F238E27FC236}">
                <a16:creationId xmlns:a16="http://schemas.microsoft.com/office/drawing/2014/main" id="{50E9691E-C234-439F-8CC9-23D16E1702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8510" y="3883111"/>
            <a:ext cx="642468" cy="174430"/>
          </a:xfrm>
          <a:prstGeom prst="rect">
            <a:avLst/>
          </a:prstGeom>
        </p:spPr>
      </p:pic>
      <p:pic>
        <p:nvPicPr>
          <p:cNvPr id="27" name="Obrázok 26" descr="Obrázok, na ktorom je ClipArt&#10;&#10;Automaticky generovaný popis">
            <a:extLst>
              <a:ext uri="{FF2B5EF4-FFF2-40B4-BE49-F238E27FC236}">
                <a16:creationId xmlns:a16="http://schemas.microsoft.com/office/drawing/2014/main" id="{69271AB3-C887-49AE-A7A2-72C4958B3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2981" t="15323" r="11107" b="13722"/>
          <a:stretch/>
        </p:blipFill>
        <p:spPr>
          <a:xfrm>
            <a:off x="8403789" y="3884024"/>
            <a:ext cx="200659" cy="197011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71A13A8D-EDEC-4B48-853F-8B4D2DD92CC7}"/>
              </a:ext>
            </a:extLst>
          </p:cNvPr>
          <p:cNvSpPr txBox="1"/>
          <p:nvPr userDrawn="1"/>
        </p:nvSpPr>
        <p:spPr bwMode="gray">
          <a:xfrm>
            <a:off x="7488324" y="3055018"/>
            <a:ext cx="14206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sk-SK" sz="1000" b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Kýčerského</a:t>
            </a:r>
            <a:r>
              <a:rPr lang="sk-SK"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 5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811 05 Bratislava</a:t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Slovak </a:t>
            </a:r>
            <a:r>
              <a:rPr lang="sk-SK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Republic</a:t>
            </a: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</a:br>
            <a:r>
              <a:rPr lang="sk-SK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rPr>
              <a:t>www.go4insight.com</a:t>
            </a:r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F8E0FE09-311A-4E6C-A611-EFA6323C0B80}"/>
              </a:ext>
            </a:extLst>
          </p:cNvPr>
          <p:cNvCxnSpPr/>
          <p:nvPr userDrawn="1"/>
        </p:nvCxnSpPr>
        <p:spPr>
          <a:xfrm>
            <a:off x="8280412" y="3838513"/>
            <a:ext cx="0" cy="2880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6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4541824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Folie" r:id="rId19" imgW="353" imgH="353" progId="TCLayout.ActiveDocument.1">
                  <p:embed/>
                </p:oleObj>
              </mc:Choice>
              <mc:Fallback>
                <p:oleObj name="think-cell Folie" r:id="rId19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194256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‹#›</a:t>
            </a:fld>
            <a:endParaRPr lang="en-US" sz="800">
              <a:solidFill>
                <a:schemeClr val="bg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25152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© Go4insight </a:t>
            </a:r>
            <a:r>
              <a:rPr lang="sk-SK" sz="800" noProof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2024 | Report</a:t>
            </a:r>
            <a:endParaRPr lang="en-US" sz="800" noProof="0">
              <a:solidFill>
                <a:schemeClr val="bg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>
            <p:custDataLst>
              <p:tags r:id="rId16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la-Latn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VctSubjectTitle_ID_6" hidden="1"/>
          <p:cNvSpPr txBox="1"/>
          <p:nvPr>
            <p:custDataLst>
              <p:tags r:id="rId17"/>
            </p:custDataLst>
          </p:nvPr>
        </p:nvSpPr>
        <p:spPr bwMode="gray">
          <a:xfrm>
            <a:off x="323411" y="1420813"/>
            <a:ext cx="4806667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600" b="1" i="0">
                <a:solidFill>
                  <a:schemeClr val="dk1"/>
                </a:solidFill>
                <a:latin typeface="Arial"/>
                <a:cs typeface="Arial" pitchFamily="34" charset="0"/>
              </a:rPr>
              <a:t>Chart Title</a:t>
            </a:r>
            <a:endParaRPr lang="en-GB" sz="1600" b="1" i="0" err="1">
              <a:solidFill>
                <a:schemeClr val="dk1"/>
              </a:solidFill>
              <a:latin typeface="Arial"/>
              <a:cs typeface="Arial" pitchFamily="34" charset="0"/>
            </a:endParaRPr>
          </a:p>
        </p:txBody>
      </p:sp>
      <p:sp>
        <p:nvSpPr>
          <p:cNvPr id="7" name="VctFootnote_ID_7" hidden="1"/>
          <p:cNvSpPr txBox="1"/>
          <p:nvPr>
            <p:custDataLst>
              <p:tags r:id="rId18"/>
            </p:custDataLst>
          </p:nvPr>
        </p:nvSpPr>
        <p:spPr bwMode="gray">
          <a:xfrm>
            <a:off x="323411" y="6437313"/>
            <a:ext cx="6408889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000" b="0" i="0">
                <a:solidFill>
                  <a:schemeClr val="dk1"/>
                </a:solidFill>
                <a:latin typeface="Arial"/>
                <a:cs typeface="Arial" pitchFamily="34" charset="0"/>
              </a:rPr>
              <a:t>*	Footnote</a:t>
            </a:r>
            <a:endParaRPr lang="en-GB" sz="1000" b="0" i="0" err="1">
              <a:solidFill>
                <a:schemeClr val="dk1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07011B2-83FF-4C7A-AFA1-97076FF48C2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773726" y="365007"/>
            <a:ext cx="1086975" cy="25758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0A1BFBED-943C-D540-8D7E-DBFD9A9A08F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035987" y="195486"/>
            <a:ext cx="528761" cy="5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89" r:id="rId3"/>
    <p:sldLayoutId id="2147483675" r:id="rId4"/>
    <p:sldLayoutId id="2147483677" r:id="rId5"/>
    <p:sldLayoutId id="2147483692" r:id="rId6"/>
    <p:sldLayoutId id="2147483671" r:id="rId7"/>
    <p:sldLayoutId id="2147483694" r:id="rId8"/>
    <p:sldLayoutId id="2147483696" r:id="rId9"/>
    <p:sldLayoutId id="2147483690" r:id="rId10"/>
    <p:sldLayoutId id="2147483693" r:id="rId11"/>
    <p:sldLayoutId id="2147483697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1800" b="0" i="0" kern="1200" smtClean="0">
          <a:gradFill>
            <a:gsLst>
              <a:gs pos="57000">
                <a:srgbClr val="F36F21"/>
              </a:gs>
              <a:gs pos="0">
                <a:srgbClr val="F0AB00"/>
              </a:gs>
            </a:gsLst>
            <a:lin ang="108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lang="sk-SK" sz="1600" b="0" i="0" kern="1200" smtClean="0">
          <a:solidFill>
            <a:schemeClr val="tx1">
              <a:lumMod val="75000"/>
              <a:lumOff val="25000"/>
            </a:schemeClr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textu 9"/>
          <p:cNvSpPr>
            <a:spLocks noGrp="1"/>
          </p:cNvSpPr>
          <p:nvPr>
            <p:ph type="body" sz="quarter" idx="13"/>
          </p:nvPr>
        </p:nvSpPr>
        <p:spPr>
          <a:xfrm>
            <a:off x="1142501" y="411510"/>
            <a:ext cx="7294268" cy="4320480"/>
          </a:xfrm>
        </p:spPr>
        <p:txBody>
          <a:bodyPr>
            <a:noAutofit/>
          </a:bodyPr>
          <a:lstStyle/>
          <a:p>
            <a:endParaRPr lang="sk-SK" sz="788" dirty="0">
              <a:latin typeface="Nimbus Sans D OT Light" pitchFamily="50" charset="0"/>
            </a:endParaRPr>
          </a:p>
          <a:p>
            <a:endParaRPr lang="sk-SK" sz="788" dirty="0">
              <a:latin typeface="Nimbus Sans D OT Light" pitchFamily="50" charset="0"/>
            </a:endParaRPr>
          </a:p>
          <a:p>
            <a:endParaRPr lang="sk-SK" sz="788" dirty="0">
              <a:latin typeface="Nimbus Sans D OT Light" pitchFamily="50" charset="0"/>
            </a:endParaRPr>
          </a:p>
          <a:p>
            <a:pPr algn="l"/>
            <a:r>
              <a:rPr lang="sk-SK" sz="4050" dirty="0" smtClean="0">
                <a:solidFill>
                  <a:schemeClr val="bg1"/>
                </a:solidFill>
                <a:latin typeface="+mj-lt"/>
              </a:rPr>
              <a:t>Investičné správanie Slovákov</a:t>
            </a:r>
          </a:p>
          <a:p>
            <a:pPr algn="l"/>
            <a:endParaRPr lang="sk-SK" sz="3000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sk-SK" sz="3000" dirty="0" smtClean="0">
                <a:solidFill>
                  <a:schemeClr val="bg1"/>
                </a:solidFill>
                <a:latin typeface="+mj-lt"/>
              </a:rPr>
              <a:t>Vzdelávanie </a:t>
            </a:r>
            <a:r>
              <a:rPr lang="sk-SK" sz="3000" dirty="0" smtClean="0">
                <a:solidFill>
                  <a:schemeClr val="bg1"/>
                </a:solidFill>
                <a:latin typeface="+mj-lt"/>
              </a:rPr>
              <a:t>investorov</a:t>
            </a:r>
            <a:endParaRPr lang="sk-SK" sz="3000" dirty="0">
              <a:solidFill>
                <a:schemeClr val="bg1"/>
              </a:solidFill>
              <a:latin typeface="+mj-lt"/>
            </a:endParaRPr>
          </a:p>
          <a:p>
            <a:pPr algn="l"/>
            <a:endParaRPr lang="sk-SK" sz="3000" dirty="0" smtClean="0">
              <a:solidFill>
                <a:schemeClr val="bg1"/>
              </a:solidFill>
              <a:latin typeface="+mn-lt"/>
            </a:endParaRPr>
          </a:p>
          <a:p>
            <a:pPr algn="l"/>
            <a:endParaRPr lang="sk-SK" sz="30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sk-SK" sz="3000" dirty="0" smtClean="0">
                <a:solidFill>
                  <a:schemeClr val="bg1"/>
                </a:solidFill>
                <a:latin typeface="+mn-lt"/>
              </a:rPr>
              <a:t>Martin </a:t>
            </a:r>
            <a:r>
              <a:rPr lang="sk-SK" sz="3000" dirty="0">
                <a:solidFill>
                  <a:schemeClr val="bg1"/>
                </a:solidFill>
                <a:latin typeface="+mn-lt"/>
              </a:rPr>
              <a:t>Smrek</a:t>
            </a:r>
          </a:p>
          <a:p>
            <a:pPr algn="l"/>
            <a:r>
              <a:rPr lang="sk-SK" sz="2100" dirty="0">
                <a:solidFill>
                  <a:schemeClr val="bg1"/>
                </a:solidFill>
                <a:latin typeface="+mn-lt"/>
              </a:rPr>
              <a:t>Tatra Asset </a:t>
            </a:r>
            <a:r>
              <a:rPr lang="sk-SK" sz="2100" dirty="0" err="1">
                <a:solidFill>
                  <a:schemeClr val="bg1"/>
                </a:solidFill>
                <a:latin typeface="+mn-lt"/>
              </a:rPr>
              <a:t>Management</a:t>
            </a:r>
            <a:endParaRPr lang="sk-SK" sz="21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sk-SK" sz="2100" dirty="0" smtClean="0">
                <a:solidFill>
                  <a:schemeClr val="bg1"/>
                </a:solidFill>
                <a:latin typeface="+mn-lt"/>
              </a:rPr>
              <a:t>8.11.2024</a:t>
            </a:r>
            <a:endParaRPr lang="sk-SK" sz="2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02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gray">
          <a:xfrm>
            <a:off x="6865144" y="78581"/>
            <a:ext cx="2171700" cy="8072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0E1CFD-FB96-E1EE-2B63-A8B9AB14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4" y="409732"/>
            <a:ext cx="3720400" cy="576080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</a:rPr>
              <a:t>Dôvody </a:t>
            </a:r>
            <a:r>
              <a:rPr lang="sk-SK" dirty="0">
                <a:solidFill>
                  <a:srgbClr val="00B050"/>
                </a:solidFill>
              </a:rPr>
              <a:t>investovania</a:t>
            </a:r>
            <a:r>
              <a:rPr lang="sk-SK" dirty="0">
                <a:solidFill>
                  <a:schemeClr val="accent1"/>
                </a:solidFill>
              </a:rPr>
              <a:t> do podielových fondov</a:t>
            </a:r>
            <a:br>
              <a:rPr lang="sk-SK" dirty="0">
                <a:solidFill>
                  <a:schemeClr val="accent1"/>
                </a:solidFill>
              </a:rPr>
            </a:br>
            <a:endParaRPr lang="sk-SK" sz="14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027" y="1039219"/>
            <a:ext cx="4413973" cy="3161733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AE0E1CFD-FB96-E1EE-2B63-A8B9AB14F1E6}"/>
              </a:ext>
            </a:extLst>
          </p:cNvPr>
          <p:cNvSpPr txBox="1">
            <a:spLocks/>
          </p:cNvSpPr>
          <p:nvPr/>
        </p:nvSpPr>
        <p:spPr bwMode="gray">
          <a:xfrm>
            <a:off x="5004944" y="409732"/>
            <a:ext cx="3720400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200" b="0" i="0" kern="1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 smtClean="0">
                <a:solidFill>
                  <a:schemeClr val="accent1"/>
                </a:solidFill>
              </a:rPr>
              <a:t>Dôvody </a:t>
            </a:r>
            <a:r>
              <a:rPr lang="sk-SK" dirty="0" smtClean="0">
                <a:solidFill>
                  <a:srgbClr val="FF0000"/>
                </a:solidFill>
              </a:rPr>
              <a:t>neinvestovania</a:t>
            </a:r>
            <a:r>
              <a:rPr lang="sk-SK" dirty="0" smtClean="0">
                <a:solidFill>
                  <a:schemeClr val="accent1"/>
                </a:solidFill>
              </a:rPr>
              <a:t> do podielových fondov</a:t>
            </a:r>
            <a:br>
              <a:rPr lang="sk-SK" dirty="0" smtClean="0">
                <a:solidFill>
                  <a:schemeClr val="accent1"/>
                </a:solidFill>
              </a:rPr>
            </a:br>
            <a:endParaRPr lang="sk-SK" sz="1400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05027" y="264319"/>
            <a:ext cx="20020" cy="470058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9637" y="44337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Báza: Tí, ktorí využívajú podielové fondy v rámci dlhodobej rezervy | Veľkosť vzorky: 148 | Q12a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| Uviedli ste, že investujete do podielových fondov. Označte, prosím dôvody, pre ktoré ste sa rozhodli investovať do podielových fondov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4844" y="44337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Báza: Tí, ktorí si vytvárajú dlhodobú </a:t>
            </a:r>
            <a:r>
              <a:rPr lang="sk-SK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rezervu, 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ale neinvestujú v súčasnosti do podielových fondov | Veľkosť vzorky: 447 | Q12b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| Uviedli ste, že momentálne neinvestujete do 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podielových fondov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Označte, prosím, dôvody, pre ktoré neinvestujete do podielových fondov.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3" y="1054832"/>
            <a:ext cx="4340417" cy="31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E1CFD-FB96-E1EE-2B63-A8B9AB14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5" y="195420"/>
            <a:ext cx="6579581" cy="576080"/>
          </a:xfrm>
        </p:spPr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Zdroje informácií o vývoji na finančných </a:t>
            </a:r>
            <a:r>
              <a:rPr lang="sk-SK" dirty="0" smtClean="0">
                <a:solidFill>
                  <a:schemeClr val="accent1"/>
                </a:solidFill>
              </a:rPr>
              <a:t>trhoch</a:t>
            </a:r>
            <a:br>
              <a:rPr lang="sk-SK" dirty="0" smtClean="0">
                <a:solidFill>
                  <a:schemeClr val="accent1"/>
                </a:solidFill>
              </a:rPr>
            </a:br>
            <a:r>
              <a:rPr lang="sk-SK" sz="1400" dirty="0">
                <a:solidFill>
                  <a:schemeClr val="accent1"/>
                </a:solidFill>
              </a:rPr>
              <a:t>Tí, ktorí </a:t>
            </a:r>
            <a:r>
              <a:rPr lang="sk-SK" sz="1400" dirty="0" smtClean="0">
                <a:solidFill>
                  <a:schemeClr val="accent1"/>
                </a:solidFill>
              </a:rPr>
              <a:t>investujú </a:t>
            </a:r>
            <a:r>
              <a:rPr lang="sk-SK" sz="1400" dirty="0">
                <a:solidFill>
                  <a:schemeClr val="accent1"/>
                </a:solidFill>
              </a:rPr>
              <a:t>do podielových fondov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134E89-0743-FFBB-D8C7-3521B9CC4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/>
              <a:t>Báza: Tí, ktorí investujú | Veľkosť vzorky: 274 | Q21 </a:t>
            </a:r>
            <a:r>
              <a:rPr lang="en-US" dirty="0"/>
              <a:t>[</a:t>
            </a:r>
            <a:r>
              <a:rPr lang="sk-SK" dirty="0"/>
              <a:t>M</a:t>
            </a:r>
            <a:r>
              <a:rPr lang="en-US" dirty="0"/>
              <a:t>] </a:t>
            </a:r>
            <a:r>
              <a:rPr lang="sk-SK" dirty="0"/>
              <a:t>| </a:t>
            </a:r>
            <a:r>
              <a:rPr lang="pl-PL" dirty="0"/>
              <a:t>Z akých zdrojov čerpáte informácie o vývoji na finančných trhoch? </a:t>
            </a:r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87952FF-8D7D-2D58-C86A-2DC53873C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953058"/>
              </p:ext>
            </p:extLst>
          </p:nvPr>
        </p:nvGraphicFramePr>
        <p:xfrm>
          <a:off x="336445" y="1132250"/>
          <a:ext cx="5410509" cy="321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7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E1CFD-FB96-E1EE-2B63-A8B9AB14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5" y="195420"/>
            <a:ext cx="6579581" cy="576080"/>
          </a:xfrm>
        </p:spPr>
        <p:txBody>
          <a:bodyPr/>
          <a:lstStyle/>
          <a:p>
            <a:r>
              <a:rPr lang="sk-SK" dirty="0">
                <a:solidFill>
                  <a:schemeClr val="accent1"/>
                </a:solidFill>
              </a:rPr>
              <a:t>Motivátory investovania do podielových fondov</a:t>
            </a:r>
            <a:br>
              <a:rPr lang="sk-SK" dirty="0">
                <a:solidFill>
                  <a:schemeClr val="accent1"/>
                </a:solidFill>
              </a:rPr>
            </a:br>
            <a:r>
              <a:rPr lang="sk-SK" sz="1400" dirty="0">
                <a:solidFill>
                  <a:schemeClr val="accent1"/>
                </a:solidFill>
              </a:rPr>
              <a:t>Tí, ktorí neinvestujú do podielových fondov</a:t>
            </a:r>
            <a:endParaRPr lang="sk-SK" dirty="0">
              <a:solidFill>
                <a:schemeClr val="accent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134E89-0743-FFBB-D8C7-3521B9CC4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/>
              <a:t>Báza: Tí, ktorí neinvestujú do podielových fondov | Veľkosť vzorky: 852 | Q12c </a:t>
            </a:r>
            <a:r>
              <a:rPr lang="en-US" dirty="0"/>
              <a:t>[</a:t>
            </a:r>
            <a:r>
              <a:rPr lang="sk-SK" dirty="0"/>
              <a:t>M</a:t>
            </a:r>
            <a:r>
              <a:rPr lang="en-US" dirty="0"/>
              <a:t>] </a:t>
            </a:r>
            <a:r>
              <a:rPr lang="sk-SK" dirty="0"/>
              <a:t>| Predstavte si, že by Vám banka ponúkla nasledované možnosti v súvislosti s investovaním do podielových fondov. Ktoré z nich by boli pre vás osobne zaujímavé?</a:t>
            </a:r>
          </a:p>
          <a:p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4B69D29-565F-C853-D15D-16A673EB2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22874"/>
              </p:ext>
            </p:extLst>
          </p:nvPr>
        </p:nvGraphicFramePr>
        <p:xfrm>
          <a:off x="326615" y="1083091"/>
          <a:ext cx="5440005" cy="311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77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E1CFD-FB96-E1EE-2B63-A8B9AB14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5" y="195420"/>
            <a:ext cx="4313331" cy="576080"/>
          </a:xfrm>
        </p:spPr>
        <p:txBody>
          <a:bodyPr anchor="t"/>
          <a:lstStyle/>
          <a:p>
            <a:r>
              <a:rPr lang="sk-SK" sz="2000" dirty="0">
                <a:solidFill>
                  <a:schemeClr val="accent1"/>
                </a:solidFill>
              </a:rPr>
              <a:t>Ochota akceptovať aj dočasný pokles </a:t>
            </a:r>
            <a:r>
              <a:rPr lang="sk-SK" sz="1800" dirty="0">
                <a:solidFill>
                  <a:schemeClr val="accent1"/>
                </a:solidFill>
              </a:rPr>
              <a:t>hodnoty úspor  v záujme dosiahnutia vyššieho zhodnotenia </a:t>
            </a:r>
            <a:r>
              <a:rPr lang="sk-SK" sz="1800" dirty="0" smtClean="0">
                <a:solidFill>
                  <a:schemeClr val="accent1"/>
                </a:solidFill>
              </a:rPr>
              <a:t>|</a:t>
            </a:r>
            <a:r>
              <a:rPr lang="sk-SK" sz="1800" dirty="0" smtClean="0"/>
              <a:t> </a:t>
            </a:r>
            <a:r>
              <a:rPr lang="sk-SK" sz="1800" dirty="0">
                <a:solidFill>
                  <a:schemeClr val="accent1"/>
                </a:solidFill>
              </a:rPr>
              <a:t>Celá populácia</a:t>
            </a:r>
            <a:endParaRPr lang="sk-SK" sz="1800" dirty="0">
              <a:solidFill>
                <a:schemeClr val="accent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134E89-0743-FFBB-D8C7-3521B9CC4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4530982"/>
            <a:ext cx="4321175" cy="2159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/>
              <a:t>Báza: Celá populácia | Veľkosť vzorky: 1000 | Q25 </a:t>
            </a:r>
            <a:r>
              <a:rPr lang="en-US" dirty="0"/>
              <a:t>[</a:t>
            </a:r>
            <a:r>
              <a:rPr lang="sk-SK" dirty="0"/>
              <a:t>S</a:t>
            </a:r>
            <a:r>
              <a:rPr lang="en-US" dirty="0"/>
              <a:t>] </a:t>
            </a:r>
            <a:r>
              <a:rPr lang="sk-SK" dirty="0"/>
              <a:t>| </a:t>
            </a:r>
            <a:r>
              <a:rPr lang="pl-PL" dirty="0"/>
              <a:t>Ste v záujme dosiahnutia vyššieho zhodnotenia svojich úspor ochotný/á akceptovať v priebehu využívania produktu aj dočasný pokles hodnoty svojich úspor</a:t>
            </a:r>
            <a:r>
              <a:rPr lang="pl-PL" dirty="0" smtClean="0"/>
              <a:t>?    </a:t>
            </a:r>
            <a:endParaRPr lang="sk-SK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75083C3-BF06-AF6D-4C62-A1F1E75A1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1250390"/>
              </p:ext>
            </p:extLst>
          </p:nvPr>
        </p:nvGraphicFramePr>
        <p:xfrm>
          <a:off x="251525" y="1147386"/>
          <a:ext cx="4313331" cy="286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4500687" y="264319"/>
            <a:ext cx="24360" cy="472832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gray">
          <a:xfrm>
            <a:off x="6865144" y="78581"/>
            <a:ext cx="2171700" cy="8072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7017544" y="230981"/>
            <a:ext cx="2171700" cy="8072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AE0E1CFD-FB96-E1EE-2B63-A8B9AB14F1E6}"/>
              </a:ext>
            </a:extLst>
          </p:cNvPr>
          <p:cNvSpPr txBox="1">
            <a:spLocks/>
          </p:cNvSpPr>
          <p:nvPr/>
        </p:nvSpPr>
        <p:spPr bwMode="gray">
          <a:xfrm>
            <a:off x="5237116" y="365686"/>
            <a:ext cx="3256056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200" b="0" i="0" kern="1200">
                <a:gradFill>
                  <a:gsLst>
                    <a:gs pos="57000">
                      <a:srgbClr val="F36F21"/>
                    </a:gs>
                    <a:gs pos="0">
                      <a:srgbClr val="F0AB00"/>
                    </a:gs>
                  </a:gsLst>
                  <a:lin ang="10800000" scaled="1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 smtClean="0">
                <a:solidFill>
                  <a:schemeClr val="accent1"/>
                </a:solidFill>
              </a:rPr>
              <a:t>Správanie sa v situácii: </a:t>
            </a:r>
            <a:r>
              <a:rPr lang="sk-SK" sz="1400" dirty="0" smtClean="0">
                <a:solidFill>
                  <a:schemeClr val="accent1"/>
                </a:solidFill>
              </a:rPr>
              <a:t>Výrazný pokles na finančných trhoch, viac ako </a:t>
            </a:r>
            <a:r>
              <a:rPr lang="sk-SK" sz="1400" dirty="0" smtClean="0">
                <a:solidFill>
                  <a:schemeClr val="accent1"/>
                </a:solidFill>
              </a:rPr>
              <a:t>15 % </a:t>
            </a:r>
            <a:r>
              <a:rPr lang="sk-SK" sz="1400" dirty="0" smtClean="0">
                <a:solidFill>
                  <a:schemeClr val="accent1"/>
                </a:solidFill>
              </a:rPr>
              <a:t>s priamym vplyvom na investované peniaze |</a:t>
            </a:r>
            <a:r>
              <a:rPr lang="sk-SK" sz="1400" dirty="0" smtClean="0"/>
              <a:t> </a:t>
            </a:r>
            <a:r>
              <a:rPr lang="sk-SK" sz="1400" dirty="0" smtClean="0">
                <a:solidFill>
                  <a:srgbClr val="00B050"/>
                </a:solidFill>
              </a:rPr>
              <a:t>Investori </a:t>
            </a:r>
            <a:endParaRPr lang="sk-SK" dirty="0">
              <a:solidFill>
                <a:srgbClr val="00B050"/>
              </a:solidFill>
            </a:endParaRPr>
          </a:p>
        </p:txBody>
      </p:sp>
      <p:graphicFrame>
        <p:nvGraphicFramePr>
          <p:cNvPr id="12" name="Graf 4">
            <a:extLst>
              <a:ext uri="{FF2B5EF4-FFF2-40B4-BE49-F238E27FC236}">
                <a16:creationId xmlns:a16="http://schemas.microsoft.com/office/drawing/2014/main" id="{56A4C88A-E128-CC93-3BA6-4C3582FB3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439235"/>
              </p:ext>
            </p:extLst>
          </p:nvPr>
        </p:nvGraphicFramePr>
        <p:xfrm>
          <a:off x="5113692" y="1190771"/>
          <a:ext cx="2923623" cy="323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4579144" y="449117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Tí, ktorí investujú | Veľkosť vzorky: 274 | Q22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sk-SK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Predstavte si, že by nastal výrazný pokles na finančných trhoch, a to viac ako 15 %, čo by malo priamy vplyv aj na vaše investované peniaze. Ako by ste v tomto prípade postupovali?</a:t>
            </a:r>
            <a:endParaRPr lang="sk-SK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178594" y="4793456"/>
            <a:ext cx="921544" cy="3216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5193"/>
          <a:stretch/>
        </p:blipFill>
        <p:spPr>
          <a:xfrm>
            <a:off x="4688728" y="767351"/>
            <a:ext cx="4333828" cy="4376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gray">
          <a:xfrm>
            <a:off x="5957888" y="186994"/>
            <a:ext cx="3064668" cy="5929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019"/>
          <a:stretch/>
        </p:blipFill>
        <p:spPr>
          <a:xfrm>
            <a:off x="392905" y="767351"/>
            <a:ext cx="3218570" cy="432360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AE0E1CFD-FB96-E1EE-2B63-A8B9AB14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5" y="195420"/>
            <a:ext cx="6579581" cy="576080"/>
          </a:xfrm>
        </p:spPr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</a:rPr>
              <a:t>Vzdelávanie investorov</a:t>
            </a:r>
            <a:endParaRPr lang="sk-SK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972300" y="96045"/>
            <a:ext cx="2171700" cy="8072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178594" y="4793456"/>
            <a:ext cx="921544" cy="3216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sk-SK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371"/>
          <a:stretch/>
        </p:blipFill>
        <p:spPr>
          <a:xfrm>
            <a:off x="5433681" y="771500"/>
            <a:ext cx="3484124" cy="427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3478"/>
          <a:stretch/>
        </p:blipFill>
        <p:spPr>
          <a:xfrm>
            <a:off x="1977788" y="779236"/>
            <a:ext cx="3314699" cy="4269681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E0E1CFD-FB96-E1EE-2B63-A8B9AB14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5" y="195420"/>
            <a:ext cx="6579581" cy="576080"/>
          </a:xfrm>
        </p:spPr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</a:rPr>
              <a:t>Vzdelávanie investorov</a:t>
            </a:r>
            <a:endParaRPr lang="sk-SK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3324"/>
          <a:stretch/>
        </p:blipFill>
        <p:spPr>
          <a:xfrm>
            <a:off x="168501" y="3495764"/>
            <a:ext cx="1579749" cy="1619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31" y="620436"/>
            <a:ext cx="1682541" cy="17442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84" y="2280090"/>
            <a:ext cx="1609066" cy="12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ANGUAGEID" val="1033"/>
  <p:tag name="THINKCELLUNDODONOTDELETE" val="0"/>
  <p:tag name="VCT_SHOW_CA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SubjectTitle"/>
  <p:tag name="DATE" val="07/27/2016 12:00: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Footnote"/>
  <p:tag name="DATE" val="07/27/2016 12:01:06"/>
</p:tagLst>
</file>

<file path=ppt/theme/theme1.xml><?xml version="1.0" encoding="utf-8"?>
<a:theme xmlns:a="http://schemas.openxmlformats.org/drawingml/2006/main" name="Go4insight">
  <a:themeElements>
    <a:clrScheme name="Vlastné 4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2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o4ins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o4ins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252C4F2DD014CB7E81B0862AC4DE4" ma:contentTypeVersion="18" ma:contentTypeDescription="Create a new document." ma:contentTypeScope="" ma:versionID="c323a422c27e0b61ac563671aedd7ff1">
  <xsd:schema xmlns:xsd="http://www.w3.org/2001/XMLSchema" xmlns:xs="http://www.w3.org/2001/XMLSchema" xmlns:p="http://schemas.microsoft.com/office/2006/metadata/properties" xmlns:ns2="7844d330-af32-4b22-9e70-bc56a7cbc678" xmlns:ns3="ebb6599f-bfb9-4675-b1b6-4f806c824684" targetNamespace="http://schemas.microsoft.com/office/2006/metadata/properties" ma:root="true" ma:fieldsID="104f466bd883ba5f7a331feb8189fb27" ns2:_="" ns3:_="">
    <xsd:import namespace="7844d330-af32-4b22-9e70-bc56a7cbc678"/>
    <xsd:import namespace="ebb6599f-bfb9-4675-b1b6-4f806c8246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4d330-af32-4b22-9e70-bc56a7cbc6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9224b30-ff19-4d38-89ec-15973352fd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6599f-bfb9-4675-b1b6-4f806c82468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bdbacb-9b2b-49f4-9887-2a5d8510d216}" ma:internalName="TaxCatchAll" ma:showField="CatchAllData" ma:web="ebb6599f-bfb9-4675-b1b6-4f806c8246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44d330-af32-4b22-9e70-bc56a7cbc678">
      <Terms xmlns="http://schemas.microsoft.com/office/infopath/2007/PartnerControls"/>
    </lcf76f155ced4ddcb4097134ff3c332f>
    <TaxCatchAll xmlns="ebb6599f-bfb9-4675-b1b6-4f806c82468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C93F88-B28E-4604-99AB-4988AE6E1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44d330-af32-4b22-9e70-bc56a7cbc678"/>
    <ds:schemaRef ds:uri="ebb6599f-bfb9-4675-b1b6-4f806c8246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A7BA8C-1986-4319-B259-C2F4A1E4773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844d330-af32-4b22-9e70-bc56a7cbc678"/>
    <ds:schemaRef ds:uri="ebb6599f-bfb9-4675-b1b6-4f806c82468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33D0CA-11FA-4122-AD0B-97C80CB92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Go4insight</Template>
  <TotalTime>0</TotalTime>
  <Words>354</Words>
  <Application>Microsoft Office PowerPoint</Application>
  <PresentationFormat>On-screen Show (16:9)</PresentationFormat>
  <Paragraphs>25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Courier New</vt:lpstr>
      <vt:lpstr>Nimbus Sans D OT Light</vt:lpstr>
      <vt:lpstr>Wingdings</vt:lpstr>
      <vt:lpstr>Go4insight</vt:lpstr>
      <vt:lpstr>think-cell Folie</vt:lpstr>
      <vt:lpstr>PowerPoint Presentation</vt:lpstr>
      <vt:lpstr>Dôvody investovania do podielových fondov </vt:lpstr>
      <vt:lpstr>Zdroje informácií o vývoji na finančných trhoch Tí, ktorí investujú do podielových fondov</vt:lpstr>
      <vt:lpstr>Motivátory investovania do podielových fondov Tí, ktorí neinvestujú do podielových fondov</vt:lpstr>
      <vt:lpstr>Ochota akceptovať aj dočasný pokles hodnoty úspor  v záujme dosiahnutia vyššieho zhodnotenia | Celá populácia</vt:lpstr>
      <vt:lpstr>Vzdelávanie investorov</vt:lpstr>
      <vt:lpstr>Vzdelávanie investorov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cp:lastModifiedBy/>
  <cp:revision>1</cp:revision>
  <dcterms:created xsi:type="dcterms:W3CDTF">2015-04-20T09:03:22Z</dcterms:created>
  <dcterms:modified xsi:type="dcterms:W3CDTF">2024-10-29T10:12:22Z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s">
    <vt:lpwstr>4;#Not applicable|457da623-78f9-49de-8564-b1618c49ba59</vt:lpwstr>
  </property>
  <property fmtid="{D5CDD505-2E9C-101B-9397-08002B2CF9AE}" pid="3" name="Countries">
    <vt:lpwstr>3;#Global|3eaca359-c4b3-4b51-a927-e9852da92384</vt:lpwstr>
  </property>
  <property fmtid="{D5CDD505-2E9C-101B-9397-08002B2CF9AE}" pid="4" name="TaxKeyword">
    <vt:lpwstr>1781;#PowerPoint|50a0b034-169b-4062-b9b1-f0dd9c5b2843;#502;#slide gallery|fa6e0ad1-8c10-43e4-af9b-445124adfdc8</vt:lpwstr>
  </property>
  <property fmtid="{D5CDD505-2E9C-101B-9397-08002B2CF9AE}" pid="5" name="Solutions">
    <vt:lpwstr>64;#Not applicable|15480a47-f0f1-4795-a643-bf3b2e95805c</vt:lpwstr>
  </property>
  <property fmtid="{D5CDD505-2E9C-101B-9397-08002B2CF9AE}" pid="6" name="ContentTypeId">
    <vt:lpwstr>0x010100C05252C4F2DD014CB7E81B0862AC4DE4</vt:lpwstr>
  </property>
  <property fmtid="{D5CDD505-2E9C-101B-9397-08002B2CF9AE}" pid="7" name="Go4insight sector">
    <vt:lpwstr>68;#Cross Sector|d51dcd69-a6f7-4fb6-bc11-144a9da6fd82</vt:lpwstr>
  </property>
  <property fmtid="{D5CDD505-2E9C-101B-9397-08002B2CF9AE}" pid="8" name="Support Services">
    <vt:lpwstr>25;#Corporate Design Guidelines|1cd61861-7629-4907-97f6-83d66b33e039</vt:lpwstr>
  </property>
  <property fmtid="{D5CDD505-2E9C-101B-9397-08002B2CF9AE}" pid="9" name="Languages">
    <vt:lpwstr>73;#English|914398da-6a81-430b-8d1c-6a7bd1227f71</vt:lpwstr>
  </property>
  <property fmtid="{D5CDD505-2E9C-101B-9397-08002B2CF9AE}" pid="10" name="Industries">
    <vt:lpwstr>6;#Not applicable|1b0d69d1-6137-41de-9ae5-e5925610d8cb</vt:lpwstr>
  </property>
  <property fmtid="{D5CDD505-2E9C-101B-9397-08002B2CF9AE}" pid="11" name="Methodology">
    <vt:lpwstr/>
  </property>
  <property fmtid="{D5CDD505-2E9C-101B-9397-08002B2CF9AE}" pid="12" name="Order">
    <vt:r8>8200</vt:r8>
  </property>
  <property fmtid="{D5CDD505-2E9C-101B-9397-08002B2CF9AE}" pid="13" name="FunctionalArea">
    <vt:lpwstr>2;#Marketing ＆ Communication|e229bc12-4e91-4e55-875a-11b465ca0b0f</vt:lpwstr>
  </property>
  <property fmtid="{D5CDD505-2E9C-101B-9397-08002B2CF9AE}" pid="14" name="ExpertContent">
    <vt:lpwstr/>
  </property>
  <property fmtid="{D5CDD505-2E9C-101B-9397-08002B2CF9AE}" pid="15" name="Products">
    <vt:lpwstr>5;#Not applicable|15480a47-f0f1-4795-a643-bf3b2e95805c</vt:lpwstr>
  </property>
  <property fmtid="{D5CDD505-2E9C-101B-9397-08002B2CF9AE}" pid="16" name="gNetLanguages">
    <vt:lpwstr>8;#English|914398da-6a81-430b-8d1c-6a7bd1227f71</vt:lpwstr>
  </property>
  <property fmtid="{D5CDD505-2E9C-101B-9397-08002B2CF9AE}" pid="17" name="MediaServiceImageTags">
    <vt:lpwstr/>
  </property>
  <property fmtid="{D5CDD505-2E9C-101B-9397-08002B2CF9AE}" pid="18" name="MSIP_Label_2a6524ed-fb1a-49fd-bafe-15c5e5ffd047_Enabled">
    <vt:lpwstr>true</vt:lpwstr>
  </property>
  <property fmtid="{D5CDD505-2E9C-101B-9397-08002B2CF9AE}" pid="19" name="MSIP_Label_2a6524ed-fb1a-49fd-bafe-15c5e5ffd047_SetDate">
    <vt:lpwstr>2024-09-24T08:46:39Z</vt:lpwstr>
  </property>
  <property fmtid="{D5CDD505-2E9C-101B-9397-08002B2CF9AE}" pid="20" name="MSIP_Label_2a6524ed-fb1a-49fd-bafe-15c5e5ffd047_Method">
    <vt:lpwstr>Standard</vt:lpwstr>
  </property>
  <property fmtid="{D5CDD505-2E9C-101B-9397-08002B2CF9AE}" pid="21" name="MSIP_Label_2a6524ed-fb1a-49fd-bafe-15c5e5ffd047_Name">
    <vt:lpwstr>Internal</vt:lpwstr>
  </property>
  <property fmtid="{D5CDD505-2E9C-101B-9397-08002B2CF9AE}" pid="22" name="MSIP_Label_2a6524ed-fb1a-49fd-bafe-15c5e5ffd047_SiteId">
    <vt:lpwstr>9b511fda-f0b1-43a5-b06e-1e720f64520a</vt:lpwstr>
  </property>
  <property fmtid="{D5CDD505-2E9C-101B-9397-08002B2CF9AE}" pid="23" name="MSIP_Label_2a6524ed-fb1a-49fd-bafe-15c5e5ffd047_ActionId">
    <vt:lpwstr>9fcc171f-d0d3-481b-a55d-d18868e32b50</vt:lpwstr>
  </property>
  <property fmtid="{D5CDD505-2E9C-101B-9397-08002B2CF9AE}" pid="24" name="MSIP_Label_2a6524ed-fb1a-49fd-bafe-15c5e5ffd047_ContentBits">
    <vt:lpwstr>0</vt:lpwstr>
  </property>
</Properties>
</file>