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64" r:id="rId2"/>
    <p:sldId id="374" r:id="rId3"/>
    <p:sldId id="375" r:id="rId4"/>
    <p:sldId id="373" r:id="rId5"/>
    <p:sldId id="376" r:id="rId6"/>
    <p:sldId id="368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294"/>
    <a:srgbClr val="009182"/>
    <a:srgbClr val="D5CEB9"/>
    <a:srgbClr val="72635D"/>
    <a:srgbClr val="005F55"/>
    <a:srgbClr val="B8A875"/>
    <a:srgbClr val="C0B592"/>
    <a:srgbClr val="8C815F"/>
    <a:srgbClr val="D2E9E7"/>
    <a:srgbClr val="DED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36" autoAdjust="0"/>
    <p:restoredTop sz="95226" autoAdjust="0"/>
  </p:normalViewPr>
  <p:slideViewPr>
    <p:cSldViewPr snapToGrid="0">
      <p:cViewPr varScale="1">
        <p:scale>
          <a:sx n="83" d="100"/>
          <a:sy n="83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42EB7-5652-4042-953F-B0165937E38F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53E39-DC93-4400-9054-244BE19C3D8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142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684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952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986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660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404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464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38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67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376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448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113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>
            <a:extLst>
              <a:ext uri="{FF2B5EF4-FFF2-40B4-BE49-F238E27FC236}">
                <a16:creationId xmlns:a16="http://schemas.microsoft.com/office/drawing/2014/main" id="{1AAE39EB-36EC-1B7C-44BA-797B34CBD73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4"/>
            <a:srcRect/>
            <a:tile tx="0" ty="0" sx="100000" sy="100000" flip="none" algn="tl"/>
          </a:blip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64290-B515-496F-9316-F1BAAB85B2B5}" type="datetimeFigureOut">
              <a:rPr lang="sk-SK" smtClean="0"/>
              <a:t>5. 11. 2024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222AA-3340-4195-9E6A-05B25647EBF3}" type="slidenum">
              <a:rPr lang="sk-SK" smtClean="0"/>
              <a:t>‹#›</a:t>
            </a:fld>
            <a:endParaRPr lang="sk-SK"/>
          </a:p>
        </p:txBody>
      </p:sp>
      <p:pic>
        <p:nvPicPr>
          <p:cNvPr id="9" name="Obrázok 8"/>
          <p:cNvPicPr/>
          <p:nvPr userDrawn="1"/>
        </p:nvPicPr>
        <p:blipFill>
          <a:blip r:embed="rId15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8377" y="6356350"/>
            <a:ext cx="1110846" cy="2913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151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BE5B2-B577-42FC-04BA-B1E9D6B3628A}"/>
              </a:ext>
            </a:extLst>
          </p:cNvPr>
          <p:cNvSpPr txBox="1">
            <a:spLocks/>
          </p:cNvSpPr>
          <p:nvPr/>
        </p:nvSpPr>
        <p:spPr>
          <a:xfrm>
            <a:off x="1679430" y="2791691"/>
            <a:ext cx="8833139" cy="1274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4000" b="1" dirty="0">
                <a:latin typeface="+mn-lt"/>
              </a:rPr>
              <a:t>FINANČNÁ GRAMOTNOSŤ</a:t>
            </a:r>
          </a:p>
          <a:p>
            <a:r>
              <a:rPr lang="sk-SK" sz="4000" b="1" dirty="0">
                <a:latin typeface="+mn-lt"/>
              </a:rPr>
              <a:t>LOKÁLNYCH INVESTOROV</a:t>
            </a:r>
          </a:p>
        </p:txBody>
      </p:sp>
    </p:spTree>
    <p:extLst>
      <p:ext uri="{BB962C8B-B14F-4D97-AF65-F5344CB8AC3E}">
        <p14:creationId xmlns:p14="http://schemas.microsoft.com/office/powerpoint/2010/main" val="295651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BE5B2-B577-42FC-04BA-B1E9D6B3628A}"/>
              </a:ext>
            </a:extLst>
          </p:cNvPr>
          <p:cNvSpPr txBox="1">
            <a:spLocks/>
          </p:cNvSpPr>
          <p:nvPr/>
        </p:nvSpPr>
        <p:spPr>
          <a:xfrm>
            <a:off x="307252" y="251739"/>
            <a:ext cx="7959292" cy="790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sz="4000" b="1" dirty="0">
                <a:latin typeface="+mn-lt"/>
              </a:rPr>
              <a:t>SKÓRE FINANČNEJ GRAMOTNOSTI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0612E4D-4C4A-3FEF-4652-6DF5D37AE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673" y="1267626"/>
            <a:ext cx="11453092" cy="5146535"/>
          </a:xfrm>
          <a:prstGeom prst="rect">
            <a:avLst/>
          </a:prstGeom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75E15749-7EA5-8FEE-FBCE-AC2DBC6469A5}"/>
              </a:ext>
            </a:extLst>
          </p:cNvPr>
          <p:cNvSpPr txBox="1"/>
          <p:nvPr/>
        </p:nvSpPr>
        <p:spPr>
          <a:xfrm>
            <a:off x="307252" y="6414161"/>
            <a:ext cx="9603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Zdroj: </a:t>
            </a:r>
            <a:r>
              <a:rPr lang="en-US" sz="1400" dirty="0"/>
              <a:t>Flash Eurobarometer 525</a:t>
            </a:r>
            <a:r>
              <a:rPr lang="sk-SK" sz="1400" dirty="0"/>
              <a:t> </a:t>
            </a:r>
            <a:r>
              <a:rPr lang="en-US" sz="1400" dirty="0"/>
              <a:t>Monitoring the level of</a:t>
            </a:r>
            <a:r>
              <a:rPr lang="sk-SK" sz="1400" dirty="0"/>
              <a:t> </a:t>
            </a:r>
            <a:r>
              <a:rPr lang="en-US" sz="1400" dirty="0"/>
              <a:t>financial literacy in the EU</a:t>
            </a:r>
            <a:endParaRPr lang="sk-SK" sz="1400" dirty="0"/>
          </a:p>
        </p:txBody>
      </p:sp>
      <p:sp>
        <p:nvSpPr>
          <p:cNvPr id="7" name="Obdĺžnik: zaoblené rohy 6">
            <a:extLst>
              <a:ext uri="{FF2B5EF4-FFF2-40B4-BE49-F238E27FC236}">
                <a16:creationId xmlns:a16="http://schemas.microsoft.com/office/drawing/2014/main" id="{0B1E9F57-EACE-BEA5-1027-6301CE4C211B}"/>
              </a:ext>
            </a:extLst>
          </p:cNvPr>
          <p:cNvSpPr/>
          <p:nvPr/>
        </p:nvSpPr>
        <p:spPr>
          <a:xfrm>
            <a:off x="3962400" y="1182255"/>
            <a:ext cx="369455" cy="4627418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98F754CD-8C7C-A8FF-97BB-323CC82E02D2}"/>
              </a:ext>
            </a:extLst>
          </p:cNvPr>
          <p:cNvCxnSpPr>
            <a:cxnSpLocks/>
          </p:cNvCxnSpPr>
          <p:nvPr/>
        </p:nvCxnSpPr>
        <p:spPr>
          <a:xfrm flipH="1">
            <a:off x="443345" y="5892798"/>
            <a:ext cx="5467928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>
            <a:extLst>
              <a:ext uri="{FF2B5EF4-FFF2-40B4-BE49-F238E27FC236}">
                <a16:creationId xmlns:a16="http://schemas.microsoft.com/office/drawing/2014/main" id="{3258A4CC-0138-1650-C2F4-252E80E758F5}"/>
              </a:ext>
            </a:extLst>
          </p:cNvPr>
          <p:cNvCxnSpPr>
            <a:cxnSpLocks/>
          </p:cNvCxnSpPr>
          <p:nvPr/>
        </p:nvCxnSpPr>
        <p:spPr>
          <a:xfrm>
            <a:off x="6322293" y="5888181"/>
            <a:ext cx="5176980" cy="461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ĺžnik: zaoblené rohy 14">
            <a:extLst>
              <a:ext uri="{FF2B5EF4-FFF2-40B4-BE49-F238E27FC236}">
                <a16:creationId xmlns:a16="http://schemas.microsoft.com/office/drawing/2014/main" id="{54F40571-37A8-5A5A-61CB-DCF080313863}"/>
              </a:ext>
            </a:extLst>
          </p:cNvPr>
          <p:cNvSpPr/>
          <p:nvPr/>
        </p:nvSpPr>
        <p:spPr>
          <a:xfrm>
            <a:off x="7162799" y="1168400"/>
            <a:ext cx="369455" cy="462741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686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BE5B2-B577-42FC-04BA-B1E9D6B3628A}"/>
              </a:ext>
            </a:extLst>
          </p:cNvPr>
          <p:cNvSpPr txBox="1">
            <a:spLocks/>
          </p:cNvSpPr>
          <p:nvPr/>
        </p:nvSpPr>
        <p:spPr>
          <a:xfrm>
            <a:off x="307252" y="251739"/>
            <a:ext cx="7959292" cy="790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sz="4000" b="1" dirty="0">
                <a:latin typeface="+mn-lt"/>
              </a:rPr>
              <a:t>ŠTRUKTÚRA FINANČNÉHO MAJETKU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0E1FA3FD-F6E0-F02E-724B-289F6C817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00" y="1329981"/>
            <a:ext cx="11451600" cy="5122391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180387A1-5A6E-ED66-E4A5-2AA6C8D5461E}"/>
              </a:ext>
            </a:extLst>
          </p:cNvPr>
          <p:cNvSpPr txBox="1"/>
          <p:nvPr/>
        </p:nvSpPr>
        <p:spPr>
          <a:xfrm>
            <a:off x="370200" y="6452372"/>
            <a:ext cx="9603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Zdroj: OECD, Allianz Wealth Report</a:t>
            </a:r>
          </a:p>
        </p:txBody>
      </p:sp>
    </p:spTree>
    <p:extLst>
      <p:ext uri="{BB962C8B-B14F-4D97-AF65-F5344CB8AC3E}">
        <p14:creationId xmlns:p14="http://schemas.microsoft.com/office/powerpoint/2010/main" val="3367161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BE5B2-B577-42FC-04BA-B1E9D6B3628A}"/>
              </a:ext>
            </a:extLst>
          </p:cNvPr>
          <p:cNvSpPr txBox="1">
            <a:spLocks/>
          </p:cNvSpPr>
          <p:nvPr/>
        </p:nvSpPr>
        <p:spPr>
          <a:xfrm>
            <a:off x="151663" y="224030"/>
            <a:ext cx="8290374" cy="790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sz="4000" b="1" dirty="0">
                <a:latin typeface="+mn-lt"/>
              </a:rPr>
              <a:t>ČISTÝ FINANČNÝ MAJETOK NA OSOBU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A9CDBB4-36CE-47D3-61AB-21486340C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63" y="1254839"/>
            <a:ext cx="11451600" cy="5189301"/>
          </a:xfrm>
          <a:prstGeom prst="rect">
            <a:avLst/>
          </a:prstGeom>
        </p:spPr>
      </p:pic>
      <p:sp>
        <p:nvSpPr>
          <p:cNvPr id="4" name="BlokTextu 3">
            <a:extLst>
              <a:ext uri="{FF2B5EF4-FFF2-40B4-BE49-F238E27FC236}">
                <a16:creationId xmlns:a16="http://schemas.microsoft.com/office/drawing/2014/main" id="{466F869A-331F-C43E-480C-C915503956F4}"/>
              </a:ext>
            </a:extLst>
          </p:cNvPr>
          <p:cNvSpPr txBox="1"/>
          <p:nvPr/>
        </p:nvSpPr>
        <p:spPr>
          <a:xfrm>
            <a:off x="370200" y="6452372"/>
            <a:ext cx="9603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Zdroj: Allianz Wealth Report</a:t>
            </a:r>
          </a:p>
        </p:txBody>
      </p:sp>
    </p:spTree>
    <p:extLst>
      <p:ext uri="{BB962C8B-B14F-4D97-AF65-F5344CB8AC3E}">
        <p14:creationId xmlns:p14="http://schemas.microsoft.com/office/powerpoint/2010/main" val="49599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BE5B2-B577-42FC-04BA-B1E9D6B3628A}"/>
              </a:ext>
            </a:extLst>
          </p:cNvPr>
          <p:cNvSpPr txBox="1">
            <a:spLocks/>
          </p:cNvSpPr>
          <p:nvPr/>
        </p:nvSpPr>
        <p:spPr>
          <a:xfrm>
            <a:off x="0" y="237880"/>
            <a:ext cx="6827634" cy="8712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4000" b="1" dirty="0">
                <a:latin typeface="+mn-lt"/>
              </a:rPr>
              <a:t>INVESTOVANIE DO PODVODU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6BB1303-60C9-CBB7-E3F6-FB2118DC7817}"/>
              </a:ext>
            </a:extLst>
          </p:cNvPr>
          <p:cNvSpPr txBox="1"/>
          <p:nvPr/>
        </p:nvSpPr>
        <p:spPr>
          <a:xfrm>
            <a:off x="110837" y="6402442"/>
            <a:ext cx="9603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Zdroj: J&amp;T Investičná spoločnosť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A3E75C05-AC71-D859-8D1E-EFD31AFACCA3}"/>
              </a:ext>
            </a:extLst>
          </p:cNvPr>
          <p:cNvSpPr txBox="1"/>
          <p:nvPr/>
        </p:nvSpPr>
        <p:spPr>
          <a:xfrm>
            <a:off x="4512569" y="3190530"/>
            <a:ext cx="31640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rgbClr val="C00000"/>
                </a:solidFill>
              </a:rPr>
              <a:t>+ 137 640,83 %</a:t>
            </a:r>
          </a:p>
          <a:p>
            <a:pPr algn="ctr"/>
            <a:r>
              <a:rPr lang="sk-SK" sz="2800" b="1" dirty="0">
                <a:solidFill>
                  <a:srgbClr val="C00000"/>
                </a:solidFill>
              </a:rPr>
              <a:t>!!!!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7B9F957B-B9E4-9B16-B77F-2853EE2AE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1" y="1776435"/>
            <a:ext cx="11542143" cy="493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38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>
            <a:extLst>
              <a:ext uri="{FF2B5EF4-FFF2-40B4-BE49-F238E27FC236}">
                <a16:creationId xmlns:a16="http://schemas.microsoft.com/office/drawing/2014/main" id="{AF0B4D2D-1271-4CA0-1282-AE7F70EDD634}"/>
              </a:ext>
            </a:extLst>
          </p:cNvPr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85FBAA40-A7DF-825D-3EE7-ED96CA81C6EA}"/>
              </a:ext>
            </a:extLst>
          </p:cNvPr>
          <p:cNvSpPr txBox="1">
            <a:spLocks/>
          </p:cNvSpPr>
          <p:nvPr/>
        </p:nvSpPr>
        <p:spPr>
          <a:xfrm>
            <a:off x="367611" y="199980"/>
            <a:ext cx="7959292" cy="790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sk-SK" sz="4000" b="1" dirty="0">
              <a:latin typeface="+mn-lt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16DFDBFC-7811-F1C1-CEBF-8C0E9C6A281D}"/>
              </a:ext>
            </a:extLst>
          </p:cNvPr>
          <p:cNvSpPr txBox="1">
            <a:spLocks/>
          </p:cNvSpPr>
          <p:nvPr/>
        </p:nvSpPr>
        <p:spPr>
          <a:xfrm>
            <a:off x="229987" y="241673"/>
            <a:ext cx="8747927" cy="8712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sz="4000" b="1" dirty="0">
                <a:latin typeface="+mn-lt"/>
              </a:rPr>
              <a:t>ZLOŽENÉ ÚROČENIE NIE JE PODVOD</a:t>
            </a:r>
          </a:p>
        </p:txBody>
      </p:sp>
      <p:pic>
        <p:nvPicPr>
          <p:cNvPr id="23" name="Obrázok 22">
            <a:extLst>
              <a:ext uri="{FF2B5EF4-FFF2-40B4-BE49-F238E27FC236}">
                <a16:creationId xmlns:a16="http://schemas.microsoft.com/office/drawing/2014/main" id="{E57811D3-FAD0-B2D8-61D8-89B2BA867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39" y="1531669"/>
            <a:ext cx="11176922" cy="4685036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FE4A8B31-CD95-0FE6-9CE9-4FAAEC1D6A08}"/>
              </a:ext>
            </a:extLst>
          </p:cNvPr>
          <p:cNvSpPr txBox="1"/>
          <p:nvPr/>
        </p:nvSpPr>
        <p:spPr>
          <a:xfrm>
            <a:off x="229987" y="6461300"/>
            <a:ext cx="9603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Zdroj: J&amp;T Investičná spoločnosť, Stocks for the Long Run (Jeremy Siegel) 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750133E-CA01-2E65-0C56-8F68DC0CB8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9645" y="6416920"/>
            <a:ext cx="1066949" cy="33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7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3915</TotalTime>
  <Words>78</Words>
  <Application>Microsoft Office PowerPoint</Application>
  <PresentationFormat>Širokouhlá</PresentationFormat>
  <Paragraphs>14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J&amp;t</dc:title>
  <dc:creator>Zabkova Barbora</dc:creator>
  <cp:lastModifiedBy>Labaj Martin</cp:lastModifiedBy>
  <cp:revision>153</cp:revision>
  <cp:lastPrinted>2023-07-12T12:18:52Z</cp:lastPrinted>
  <dcterms:created xsi:type="dcterms:W3CDTF">2022-06-08T08:44:14Z</dcterms:created>
  <dcterms:modified xsi:type="dcterms:W3CDTF">2024-11-05T09:52:42Z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3f4bb52-bd44-4e71-98c6-b1e43e6be5b6_Enabled">
    <vt:lpwstr>true</vt:lpwstr>
  </property>
  <property fmtid="{D5CDD505-2E9C-101B-9397-08002B2CF9AE}" pid="3" name="MSIP_Label_63f4bb52-bd44-4e71-98c6-b1e43e6be5b6_SetDate">
    <vt:lpwstr>2022-06-08T11:35:09Z</vt:lpwstr>
  </property>
  <property fmtid="{D5CDD505-2E9C-101B-9397-08002B2CF9AE}" pid="4" name="MSIP_Label_63f4bb52-bd44-4e71-98c6-b1e43e6be5b6_Method">
    <vt:lpwstr>Standard</vt:lpwstr>
  </property>
  <property fmtid="{D5CDD505-2E9C-101B-9397-08002B2CF9AE}" pid="5" name="MSIP_Label_63f4bb52-bd44-4e71-98c6-b1e43e6be5b6_Name">
    <vt:lpwstr>Chráněné</vt:lpwstr>
  </property>
  <property fmtid="{D5CDD505-2E9C-101B-9397-08002B2CF9AE}" pid="6" name="MSIP_Label_63f4bb52-bd44-4e71-98c6-b1e43e6be5b6_SiteId">
    <vt:lpwstr>9cca307d-eed7-47e0-a567-a3b37ba0308b</vt:lpwstr>
  </property>
  <property fmtid="{D5CDD505-2E9C-101B-9397-08002B2CF9AE}" pid="7" name="MSIP_Label_63f4bb52-bd44-4e71-98c6-b1e43e6be5b6_ActionId">
    <vt:lpwstr>5a5791fc-5110-4fba-850b-c8222a17d627</vt:lpwstr>
  </property>
  <property fmtid="{D5CDD505-2E9C-101B-9397-08002B2CF9AE}" pid="8" name="MSIP_Label_63f4bb52-bd44-4e71-98c6-b1e43e6be5b6_ContentBits">
    <vt:lpwstr>0</vt:lpwstr>
  </property>
</Properties>
</file>