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9" r:id="rId3"/>
    <p:sldId id="357" r:id="rId4"/>
    <p:sldId id="358" r:id="rId5"/>
    <p:sldId id="355" r:id="rId6"/>
    <p:sldId id="354" r:id="rId7"/>
    <p:sldId id="353" r:id="rId8"/>
    <p:sldId id="361" r:id="rId9"/>
    <p:sldId id="360" r:id="rId10"/>
    <p:sldId id="362" r:id="rId11"/>
    <p:sldId id="363" r:id="rId12"/>
    <p:sldId id="258" r:id="rId13"/>
    <p:sldId id="257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AC"/>
    <a:srgbClr val="A5835A"/>
    <a:srgbClr val="4472C4"/>
    <a:srgbClr val="0067AB"/>
    <a:srgbClr val="3385BC"/>
    <a:srgbClr val="99C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klembap\Downloads\Finan&#269;n&#253;%20majetok%20slovensk&#253;ch%20dom&#225;cnost&#237;%20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klembap\AppData\Local\Microsoft\Windows\INetCache\Content.Outlook\4F1M1QVU\KI%202024%20pre%20Julku%20podania_2020-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klembap\AppData\Local\Microsoft\Windows\INetCache\Content.Outlook\4F1M1QVU\KI%202024%20pre%20Julku%20podania_2020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4649545147052E-2"/>
          <c:y val="0.11254757174079255"/>
          <c:w val="0.70942460591627254"/>
          <c:h val="0.8002860167708579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'data-GowI2'!$H$6</c:f>
              <c:strCache>
                <c:ptCount val="1"/>
                <c:pt idx="0">
                  <c:v>Hotovosť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'data-GowI2'!$I$5:$M$5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'data-GowI2'!$I$6:$M$6</c:f>
              <c:numCache>
                <c:formatCode>0.00%</c:formatCode>
                <c:ptCount val="5"/>
                <c:pt idx="0">
                  <c:v>9.8901098901098897E-2</c:v>
                </c:pt>
                <c:pt idx="1">
                  <c:v>9.7087378640776698E-2</c:v>
                </c:pt>
                <c:pt idx="2">
                  <c:v>7.8431372549019607E-2</c:v>
                </c:pt>
                <c:pt idx="3">
                  <c:v>5.8252427184466021E-2</c:v>
                </c:pt>
                <c:pt idx="4">
                  <c:v>4.4642857142857144E-2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62-4F4D-A7F0-72BFF7ABFC9F}"/>
            </c:ext>
          </c:extLst>
        </c:ser>
        <c:ser>
          <c:idx val="1"/>
          <c:order val="1"/>
          <c:tx>
            <c:strRef>
              <c:f>'data-GowI2'!$H$7</c:f>
              <c:strCache>
                <c:ptCount val="1"/>
                <c:pt idx="0">
                  <c:v>Bankové vklady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'data-GowI2'!$I$5:$M$5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'data-GowI2'!$I$7:$M$7</c:f>
              <c:numCache>
                <c:formatCode>0.00%</c:formatCode>
                <c:ptCount val="5"/>
                <c:pt idx="0">
                  <c:v>0.43956043956043955</c:v>
                </c:pt>
                <c:pt idx="1">
                  <c:v>0.42718446601941745</c:v>
                </c:pt>
                <c:pt idx="2">
                  <c:v>0.43137254901960786</c:v>
                </c:pt>
                <c:pt idx="3">
                  <c:v>0.42718446601941745</c:v>
                </c:pt>
                <c:pt idx="4">
                  <c:v>0.4107142857142857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62-4F4D-A7F0-72BFF7ABFC9F}"/>
            </c:ext>
          </c:extLst>
        </c:ser>
        <c:ser>
          <c:idx val="2"/>
          <c:order val="2"/>
          <c:tx>
            <c:strRef>
              <c:f>'data-GowI2'!$H$8</c:f>
              <c:strCache>
                <c:ptCount val="1"/>
                <c:pt idx="0">
                  <c:v>Dlhopisy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effectLst>
                      <a:glow>
                        <a:schemeClr val="bg1">
                          <a:alpha val="95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'data-GowI2'!$I$5:$M$5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'data-GowI2'!$I$8:$M$8</c:f>
              <c:numCache>
                <c:formatCode>0.00%</c:formatCode>
                <c:ptCount val="5"/>
                <c:pt idx="0">
                  <c:v>3.2967032967032968E-2</c:v>
                </c:pt>
                <c:pt idx="1">
                  <c:v>3.8834951456310676E-2</c:v>
                </c:pt>
                <c:pt idx="2">
                  <c:v>2.9411764705882353E-2</c:v>
                </c:pt>
                <c:pt idx="3">
                  <c:v>3.8834951456310676E-2</c:v>
                </c:pt>
                <c:pt idx="4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62-4F4D-A7F0-72BFF7ABFC9F}"/>
            </c:ext>
          </c:extLst>
        </c:ser>
        <c:ser>
          <c:idx val="3"/>
          <c:order val="3"/>
          <c:tx>
            <c:strRef>
              <c:f>'data-GowI2'!$H$9</c:f>
              <c:strCache>
                <c:ptCount val="1"/>
                <c:pt idx="0">
                  <c:v>Akcie a fondy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'data-GowI2'!$I$5:$M$5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'data-GowI2'!$I$9:$M$9</c:f>
              <c:numCache>
                <c:formatCode>0.00%</c:formatCode>
                <c:ptCount val="5"/>
                <c:pt idx="0">
                  <c:v>0.18681318681318682</c:v>
                </c:pt>
                <c:pt idx="1">
                  <c:v>0.18446601941747573</c:v>
                </c:pt>
                <c:pt idx="2">
                  <c:v>0.19607843137254902</c:v>
                </c:pt>
                <c:pt idx="3">
                  <c:v>0.20388349514563106</c:v>
                </c:pt>
                <c:pt idx="4">
                  <c:v>0.20535714285714285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62-4F4D-A7F0-72BFF7ABFC9F}"/>
            </c:ext>
          </c:extLst>
        </c:ser>
        <c:ser>
          <c:idx val="4"/>
          <c:order val="4"/>
          <c:tx>
            <c:strRef>
              <c:f>'data-GowI2'!$H$10</c:f>
              <c:strCache>
                <c:ptCount val="1"/>
                <c:pt idx="0">
                  <c:v>Poistné a penzijné schémy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'data-GowI2'!$I$5:$M$5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'data-GowI2'!$I$10:$M$10</c:f>
              <c:numCache>
                <c:formatCode>0.00%</c:formatCode>
                <c:ptCount val="5"/>
                <c:pt idx="0">
                  <c:v>0.18681318681318682</c:v>
                </c:pt>
                <c:pt idx="1">
                  <c:v>0.1941747572815534</c:v>
                </c:pt>
                <c:pt idx="2">
                  <c:v>0.19607843137254902</c:v>
                </c:pt>
                <c:pt idx="3">
                  <c:v>0.1941747572815534</c:v>
                </c:pt>
                <c:pt idx="4">
                  <c:v>0.21428571428571427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62-4F4D-A7F0-72BFF7ABFC9F}"/>
            </c:ext>
          </c:extLst>
        </c:ser>
        <c:ser>
          <c:idx val="5"/>
          <c:order val="5"/>
          <c:tx>
            <c:strRef>
              <c:f>'data-GowI2'!$H$11</c:f>
              <c:strCache>
                <c:ptCount val="1"/>
                <c:pt idx="0">
                  <c:v>Ostatné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'data-GowI2'!$I$5:$M$5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'data-GowI2'!$I$11:$M$11</c:f>
              <c:numCache>
                <c:formatCode>0.00%</c:formatCode>
                <c:ptCount val="5"/>
                <c:pt idx="0">
                  <c:v>5.4945054945054944E-2</c:v>
                </c:pt>
                <c:pt idx="1">
                  <c:v>5.8252427184466021E-2</c:v>
                </c:pt>
                <c:pt idx="2">
                  <c:v>6.8627450980392163E-2</c:v>
                </c:pt>
                <c:pt idx="3">
                  <c:v>7.7669902912621352E-2</c:v>
                </c:pt>
                <c:pt idx="4">
                  <c:v>8.9285714285714288E-2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62-4F4D-A7F0-72BFF7ABF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902284824"/>
        <c:axId val="902285184"/>
      </c:barChart>
      <c:catAx>
        <c:axId val="90228482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02285184"/>
        <c:crosses val="autoZero"/>
        <c:auto val="1"/>
        <c:lblAlgn val="ctr"/>
        <c:lblOffset val="100"/>
        <c:noMultiLvlLbl val="0"/>
      </c:catAx>
      <c:valAx>
        <c:axId val="902285184"/>
        <c:scaling>
          <c:orientation val="maxMin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90228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24786271383393"/>
          <c:y val="5.4314215055585091E-2"/>
          <c:w val="0.2118866153918248"/>
          <c:h val="0.90363585644860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noProof="0" dirty="0">
                <a:solidFill>
                  <a:srgbClr val="0067AC"/>
                </a:solidFill>
              </a:rPr>
              <a:t>Počet podaní za sektory (ks)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5.0799739776117729E-2"/>
          <c:y val="0.108928046989721"/>
          <c:w val="0.67320310922673132"/>
          <c:h val="0.827294737937493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Hárok1!$A$2</c:f>
              <c:strCache>
                <c:ptCount val="1"/>
                <c:pt idx="0">
                  <c:v>Bankovníctvo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Hárok1!$B$2:$E$2</c:f>
              <c:numCache>
                <c:formatCode>General</c:formatCode>
                <c:ptCount val="4"/>
                <c:pt idx="0">
                  <c:v>695</c:v>
                </c:pt>
                <c:pt idx="1">
                  <c:v>731</c:v>
                </c:pt>
                <c:pt idx="2">
                  <c:v>770</c:v>
                </c:pt>
                <c:pt idx="3">
                  <c:v>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D6-4E81-9AC1-DA1A8D6DDB77}"/>
            </c:ext>
          </c:extLst>
        </c:ser>
        <c:ser>
          <c:idx val="1"/>
          <c:order val="1"/>
          <c:tx>
            <c:strRef>
              <c:f>Hárok1!$A$3</c:f>
              <c:strCache>
                <c:ptCount val="1"/>
                <c:pt idx="0">
                  <c:v>Poisťovníctvo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Hárok1!$B$3:$E$3</c:f>
              <c:numCache>
                <c:formatCode>General</c:formatCode>
                <c:ptCount val="4"/>
                <c:pt idx="0">
                  <c:v>664</c:v>
                </c:pt>
                <c:pt idx="1">
                  <c:v>527</c:v>
                </c:pt>
                <c:pt idx="2">
                  <c:v>617</c:v>
                </c:pt>
                <c:pt idx="3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D6-4E81-9AC1-DA1A8D6DDB77}"/>
            </c:ext>
          </c:extLst>
        </c:ser>
        <c:ser>
          <c:idx val="2"/>
          <c:order val="2"/>
          <c:tx>
            <c:strRef>
              <c:f>Hárok1!$A$4</c:f>
              <c:strCache>
                <c:ptCount val="1"/>
                <c:pt idx="0">
                  <c:v>Nebankoví veritelia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Hárok1!$B$4:$E$4</c:f>
              <c:numCache>
                <c:formatCode>General</c:formatCode>
                <c:ptCount val="4"/>
                <c:pt idx="0">
                  <c:v>108</c:v>
                </c:pt>
                <c:pt idx="1">
                  <c:v>83</c:v>
                </c:pt>
                <c:pt idx="2">
                  <c:v>94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D6-4E81-9AC1-DA1A8D6DDB77}"/>
            </c:ext>
          </c:extLst>
        </c:ser>
        <c:ser>
          <c:idx val="3"/>
          <c:order val="3"/>
          <c:tx>
            <c:strRef>
              <c:f>Hárok1!$A$5</c:f>
              <c:strCache>
                <c:ptCount val="1"/>
                <c:pt idx="0">
                  <c:v>Kapitálový trh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Hárok1!$B$5:$E$5</c:f>
              <c:numCache>
                <c:formatCode>General</c:formatCode>
                <c:ptCount val="4"/>
                <c:pt idx="0">
                  <c:v>69</c:v>
                </c:pt>
                <c:pt idx="1">
                  <c:v>92</c:v>
                </c:pt>
                <c:pt idx="2">
                  <c:v>87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D6-4E81-9AC1-DA1A8D6DDB77}"/>
            </c:ext>
          </c:extLst>
        </c:ser>
        <c:ser>
          <c:idx val="4"/>
          <c:order val="4"/>
          <c:tx>
            <c:strRef>
              <c:f>Hárok1!$A$6</c:f>
              <c:strCache>
                <c:ptCount val="1"/>
                <c:pt idx="0">
                  <c:v>Doplnkové dôchodkové sporenie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Hárok1!$B$6:$E$6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21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6-4E81-9AC1-DA1A8D6DDB77}"/>
            </c:ext>
          </c:extLst>
        </c:ser>
        <c:ser>
          <c:idx val="5"/>
          <c:order val="5"/>
          <c:tx>
            <c:strRef>
              <c:f>Hárok1!$A$7</c:f>
              <c:strCache>
                <c:ptCount val="1"/>
                <c:pt idx="0">
                  <c:v>Starobné dôchodkové sporenie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Hárok1!$B$7:$E$7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10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D6-4E81-9AC1-DA1A8D6DDB77}"/>
            </c:ext>
          </c:extLst>
        </c:ser>
        <c:ser>
          <c:idx val="6"/>
          <c:order val="6"/>
          <c:tx>
            <c:strRef>
              <c:f>Hárok1!$A$8</c:f>
              <c:strCache>
                <c:ptCount val="1"/>
                <c:pt idx="0">
                  <c:v>Sprostredkovatelia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Hárok1!$B$8:$E$8</c:f>
              <c:numCache>
                <c:formatCode>General</c:formatCode>
                <c:ptCount val="4"/>
                <c:pt idx="0">
                  <c:v>24</c:v>
                </c:pt>
                <c:pt idx="1">
                  <c:v>30</c:v>
                </c:pt>
                <c:pt idx="2">
                  <c:v>32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D6-4E81-9AC1-DA1A8D6DDB77}"/>
            </c:ext>
          </c:extLst>
        </c:ser>
        <c:ser>
          <c:idx val="7"/>
          <c:order val="7"/>
          <c:tx>
            <c:strRef>
              <c:f>Hárok1!$A$9</c:f>
              <c:strCache>
                <c:ptCount val="1"/>
                <c:pt idx="0">
                  <c:v>Iné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Hárok1!$B$1:$E$1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2024*</c:v>
                </c:pt>
              </c:strCache>
            </c:strRef>
          </c:cat>
          <c:val>
            <c:numRef>
              <c:f>Hárok1!$B$9:$E$9</c:f>
              <c:numCache>
                <c:formatCode>General</c:formatCode>
                <c:ptCount val="4"/>
                <c:pt idx="0">
                  <c:v>111</c:v>
                </c:pt>
                <c:pt idx="1">
                  <c:v>83</c:v>
                </c:pt>
                <c:pt idx="2">
                  <c:v>89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D6-4E81-9AC1-DA1A8D6DD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5979136"/>
        <c:axId val="195980576"/>
      </c:barChart>
      <c:catAx>
        <c:axId val="1959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5980576"/>
        <c:crosses val="autoZero"/>
        <c:auto val="1"/>
        <c:lblAlgn val="ctr"/>
        <c:lblOffset val="100"/>
        <c:noMultiLvlLbl val="0"/>
      </c:catAx>
      <c:valAx>
        <c:axId val="1959805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597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709816721627741"/>
          <c:y val="0.11270086833859426"/>
          <c:w val="0.23271235726944389"/>
          <c:h val="0.82856198041324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Oprávnenosť podaní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Hárok3!$B$8</c:f>
              <c:strCache>
                <c:ptCount val="1"/>
                <c:pt idx="0">
                  <c:v>neopodstratnené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Hárok3!$A$9:$A$11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Hárok3!$B$9:$B$11</c:f>
              <c:numCache>
                <c:formatCode>General</c:formatCode>
                <c:ptCount val="3"/>
                <c:pt idx="0">
                  <c:v>1240</c:v>
                </c:pt>
                <c:pt idx="1">
                  <c:v>1217</c:v>
                </c:pt>
                <c:pt idx="2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5-4BBF-9136-0210E2996079}"/>
            </c:ext>
          </c:extLst>
        </c:ser>
        <c:ser>
          <c:idx val="1"/>
          <c:order val="1"/>
          <c:tx>
            <c:strRef>
              <c:f>Hárok3!$C$8</c:f>
              <c:strCache>
                <c:ptCount val="1"/>
                <c:pt idx="0">
                  <c:v>opodstatnené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Hárok3!$A$9:$A$11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Hárok3!$C$9:$C$12</c:f>
              <c:numCache>
                <c:formatCode>General</c:formatCode>
                <c:ptCount val="4"/>
                <c:pt idx="0">
                  <c:v>435</c:v>
                </c:pt>
                <c:pt idx="1">
                  <c:v>376</c:v>
                </c:pt>
                <c:pt idx="2">
                  <c:v>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5-4BBF-9136-0210E29960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496944"/>
        <c:axId val="31497904"/>
      </c:barChart>
      <c:catAx>
        <c:axId val="3149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497904"/>
        <c:crosses val="autoZero"/>
        <c:auto val="1"/>
        <c:lblAlgn val="ctr"/>
        <c:lblOffset val="100"/>
        <c:noMultiLvlLbl val="0"/>
      </c:catAx>
      <c:valAx>
        <c:axId val="3149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149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610564304461941"/>
          <c:y val="0.89409667541557303"/>
          <c:w val="0.72596766164734039"/>
          <c:h val="5.9915493435697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29819100526399"/>
          <c:y val="6.5484799570297972E-2"/>
          <c:w val="0.49578425449395436"/>
          <c:h val="0.847775521641609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Jeseň 2023</c:v>
                </c:pt>
              </c:strCache>
            </c:strRef>
          </c:tx>
          <c:spPr>
            <a:solidFill>
              <a:srgbClr val="156BB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[&gt;0.5]##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Venoval sa aspoň jednej možnosti vzdelávania</c:v>
                </c:pt>
                <c:pt idx="1">
                  <c:v>Absolvoval/a som konzultáciu s finančným poradcom alebo s pracovníkom banky/poisťovne</c:v>
                </c:pt>
                <c:pt idx="2">
                  <c:v>Sledujem televízne relácie alebo online videá s informáciami o financiách</c:v>
                </c:pt>
                <c:pt idx="3">
                  <c:v>Čítam tlačené alebo online články s informáciami o financiách</c:v>
                </c:pt>
                <c:pt idx="4">
                  <c:v>Počúvam rozhlasové relácie alebo podcasty s informáciami o financiách</c:v>
                </c:pt>
                <c:pt idx="5">
                  <c:v>Zúčastnil/a som sa vzdelávacieho kurzu osobne</c:v>
                </c:pt>
                <c:pt idx="6">
                  <c:v>Zúčastnil/a som sa online vzdelávacieho kurzu</c:v>
                </c:pt>
                <c:pt idx="7">
                  <c:v>Iným spôsobom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70.143816216109457</c:v>
                </c:pt>
                <c:pt idx="1">
                  <c:v>45.913408628501202</c:v>
                </c:pt>
                <c:pt idx="2">
                  <c:v>44.874075655281203</c:v>
                </c:pt>
                <c:pt idx="3">
                  <c:v>40.116823318127103</c:v>
                </c:pt>
                <c:pt idx="4">
                  <c:v>27.6617418030994</c:v>
                </c:pt>
                <c:pt idx="5">
                  <c:v>13.996287235764999</c:v>
                </c:pt>
                <c:pt idx="6">
                  <c:v>13.1009886212494</c:v>
                </c:pt>
                <c:pt idx="7">
                  <c:v>3.8761294793141601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2-4B47-8CC4-132969354445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Jar 2023</c:v>
                </c:pt>
              </c:strCache>
            </c:strRef>
          </c:tx>
          <c:spPr>
            <a:solidFill>
              <a:srgbClr val="ADCDED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[&gt;0.5]##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Venoval sa aspoň jednej možnosti vzdelávania</c:v>
                </c:pt>
                <c:pt idx="1">
                  <c:v>Absolvoval/a som konzultáciu s finančným poradcom alebo s pracovníkom banky/poisťovne</c:v>
                </c:pt>
                <c:pt idx="2">
                  <c:v>Sledujem televízne relácie alebo online videá s informáciami o financiách</c:v>
                </c:pt>
                <c:pt idx="3">
                  <c:v>Čítam tlačené alebo online články s informáciami o financiách</c:v>
                </c:pt>
                <c:pt idx="4">
                  <c:v>Počúvam rozhlasové relácie alebo podcasty s informáciami o financiách</c:v>
                </c:pt>
                <c:pt idx="5">
                  <c:v>Zúčastnil/a som sa vzdelávacieho kurzu osobne</c:v>
                </c:pt>
                <c:pt idx="6">
                  <c:v>Zúčastnil/a som sa online vzdelávacieho kurzu</c:v>
                </c:pt>
                <c:pt idx="7">
                  <c:v>Iným spôsobom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73.133866518588206</c:v>
                </c:pt>
                <c:pt idx="1">
                  <c:v>46.137227850913497</c:v>
                </c:pt>
                <c:pt idx="2">
                  <c:v>46.817307707861602</c:v>
                </c:pt>
                <c:pt idx="3">
                  <c:v>44.254731809969499</c:v>
                </c:pt>
                <c:pt idx="4">
                  <c:v>26.4960091943381</c:v>
                </c:pt>
                <c:pt idx="5">
                  <c:v>11.7217668859833</c:v>
                </c:pt>
                <c:pt idx="6">
                  <c:v>11.9588890618272</c:v>
                </c:pt>
                <c:pt idx="7">
                  <c:v>7.73420883905768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2-4B47-8CC4-1329693544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264299648"/>
        <c:axId val="264301184"/>
      </c:barChart>
      <c:catAx>
        <c:axId val="264299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sk-SK"/>
          </a:p>
        </c:txPr>
        <c:crossAx val="264301184"/>
        <c:crosses val="autoZero"/>
        <c:auto val="1"/>
        <c:lblAlgn val="ctr"/>
        <c:lblOffset val="100"/>
        <c:noMultiLvlLbl val="0"/>
      </c:catAx>
      <c:valAx>
        <c:axId val="264301184"/>
        <c:scaling>
          <c:orientation val="minMax"/>
          <c:max val="100"/>
          <c:min val="0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75000"/>
                  </a:schemeClr>
                </a:solidFill>
              </a:defRPr>
            </a:pPr>
            <a:endParaRPr lang="sk-SK"/>
          </a:p>
        </c:txPr>
        <c:crossAx val="26429964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sk-SK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0812936953652"/>
          <c:y val="6.024749519211791E-2"/>
          <c:w val="0.71816861169836621"/>
          <c:h val="0.939611384492866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Hárok1!$C$1</c:f>
              <c:strCache>
                <c:ptCount val="1"/>
                <c:pt idx="0">
                  <c:v>Jeseň 2023</c:v>
                </c:pt>
              </c:strCache>
            </c:strRef>
          </c:tx>
          <c:spPr>
            <a:solidFill>
              <a:srgbClr val="156BB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Hárok1!$A$2:$A$13</c:f>
              <c:strCache>
                <c:ptCount val="12"/>
                <c:pt idx="0">
                  <c:v> Ako investovať</c:v>
                </c:pt>
                <c:pt idx="1">
                  <c:v> Finančná gramotnosť</c:v>
                </c:pt>
                <c:pt idx="2">
                  <c:v> Ako šetriť</c:v>
                </c:pt>
                <c:pt idx="3">
                  <c:v> Ako narábať s peniazmi</c:v>
                </c:pt>
                <c:pt idx="4">
                  <c:v> Inflácia</c:v>
                </c:pt>
                <c:pt idx="5">
                  <c:v> Dôchodok</c:v>
                </c:pt>
                <c:pt idx="6">
                  <c:v> Aktuálne trendy</c:v>
                </c:pt>
                <c:pt idx="7">
                  <c:v> Prehľad o finančných produktoch</c:v>
                </c:pt>
                <c:pt idx="8">
                  <c:v> Prehľad o finančných inštitúciách</c:v>
                </c:pt>
                <c:pt idx="9">
                  <c:v> Ako zhodnotiť peniaze/majetok</c:v>
                </c:pt>
                <c:pt idx="10">
                  <c:v> Obozretnosť pri podvodoch</c:v>
                </c:pt>
                <c:pt idx="11">
                  <c:v> Diverzifikácia rizika</c:v>
                </c:pt>
              </c:strCache>
            </c:strRef>
          </c:cat>
          <c:val>
            <c:numRef>
              <c:f>Hárok1!$C$2:$C$13</c:f>
              <c:numCache>
                <c:formatCode>0.0</c:formatCode>
                <c:ptCount val="12"/>
                <c:pt idx="0">
                  <c:v>22.3393446233387</c:v>
                </c:pt>
                <c:pt idx="1">
                  <c:v>11.3090481034882</c:v>
                </c:pt>
                <c:pt idx="2">
                  <c:v>8.2219368665065709</c:v>
                </c:pt>
                <c:pt idx="3">
                  <c:v>3.9279922929645901</c:v>
                </c:pt>
                <c:pt idx="4">
                  <c:v>3.4150079029243399</c:v>
                </c:pt>
                <c:pt idx="5">
                  <c:v>2.2215235417845798</c:v>
                </c:pt>
                <c:pt idx="6">
                  <c:v>2.0204142917007202</c:v>
                </c:pt>
                <c:pt idx="7">
                  <c:v>1.93994189690743</c:v>
                </c:pt>
                <c:pt idx="8">
                  <c:v>1.78271357169503</c:v>
                </c:pt>
                <c:pt idx="9">
                  <c:v>1.5837366862962701</c:v>
                </c:pt>
                <c:pt idx="10">
                  <c:v>1.2666779533833701</c:v>
                </c:pt>
                <c:pt idx="11">
                  <c:v>0.80956218329763097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A-4019-B733-642437722DED}"/>
            </c:ext>
          </c:extLst>
        </c:ser>
        <c:ser>
          <c:idx val="0"/>
          <c:order val="1"/>
          <c:tx>
            <c:strRef>
              <c:f>Hárok1!$B$1</c:f>
              <c:strCache>
                <c:ptCount val="1"/>
                <c:pt idx="0">
                  <c:v>Jar 2023</c:v>
                </c:pt>
              </c:strCache>
            </c:strRef>
          </c:tx>
          <c:spPr>
            <a:solidFill>
              <a:srgbClr val="ADCDE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FA-4019-B733-642437722D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FA-4019-B733-642437722D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CFA-4019-B733-642437722D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CFA-4019-B733-642437722DE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CFA-4019-B733-642437722DE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CFA-4019-B733-642437722DED}"/>
              </c:ext>
            </c:extLst>
          </c:dPt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Hárok1!$A$2:$A$13</c:f>
              <c:strCache>
                <c:ptCount val="12"/>
                <c:pt idx="0">
                  <c:v> Ako investovať</c:v>
                </c:pt>
                <c:pt idx="1">
                  <c:v> Finančná gramotnosť</c:v>
                </c:pt>
                <c:pt idx="2">
                  <c:v> Ako šetriť</c:v>
                </c:pt>
                <c:pt idx="3">
                  <c:v> Ako narábať s peniazmi</c:v>
                </c:pt>
                <c:pt idx="4">
                  <c:v> Inflácia</c:v>
                </c:pt>
                <c:pt idx="5">
                  <c:v> Dôchodok</c:v>
                </c:pt>
                <c:pt idx="6">
                  <c:v> Aktuálne trendy</c:v>
                </c:pt>
                <c:pt idx="7">
                  <c:v> Prehľad o finančných produktoch</c:v>
                </c:pt>
                <c:pt idx="8">
                  <c:v> Prehľad o finančných inštitúciách</c:v>
                </c:pt>
                <c:pt idx="9">
                  <c:v> Ako zhodnotiť peniaze/majetok</c:v>
                </c:pt>
                <c:pt idx="10">
                  <c:v> Obozretnosť pri podvodoch</c:v>
                </c:pt>
                <c:pt idx="11">
                  <c:v> Diverzifikácia rizika</c:v>
                </c:pt>
              </c:strCache>
            </c:strRef>
          </c:cat>
          <c:val>
            <c:numRef>
              <c:f>Hárok1!$B$2:$B$13</c:f>
              <c:numCache>
                <c:formatCode>0.0</c:formatCode>
                <c:ptCount val="12"/>
                <c:pt idx="0">
                  <c:v>20.732007176645709</c:v>
                </c:pt>
                <c:pt idx="1">
                  <c:v>5.724973031759875</c:v>
                </c:pt>
                <c:pt idx="2">
                  <c:v>6.7672090178211599</c:v>
                </c:pt>
                <c:pt idx="3">
                  <c:v>6.3527728032545578</c:v>
                </c:pt>
                <c:pt idx="4">
                  <c:v>4.4254528113859699</c:v>
                </c:pt>
                <c:pt idx="5">
                  <c:v>1.6529489106155049</c:v>
                </c:pt>
                <c:pt idx="6">
                  <c:v>1.5912560813597101</c:v>
                </c:pt>
                <c:pt idx="7">
                  <c:v>4.1150627475419723</c:v>
                </c:pt>
                <c:pt idx="8">
                  <c:v>0.75421526703799402</c:v>
                </c:pt>
                <c:pt idx="11">
                  <c:v>1.8763507429032231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FA-4019-B733-642437722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5778304"/>
        <c:axId val="255779136"/>
      </c:barChart>
      <c:catAx>
        <c:axId val="25577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9136"/>
        <c:crosses val="autoZero"/>
        <c:auto val="1"/>
        <c:lblAlgn val="ctr"/>
        <c:lblOffset val="100"/>
        <c:noMultiLvlLbl val="0"/>
      </c:catAx>
      <c:valAx>
        <c:axId val="255779136"/>
        <c:scaling>
          <c:orientation val="minMax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noFill/>
          <a:ln w="6350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55778304"/>
        <c:crosses val="autoZero"/>
        <c:crossBetween val="between"/>
        <c:majorUnit val="5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5468256436404724"/>
          <c:y val="0.82991892083424634"/>
          <c:w val="0.20871738258628589"/>
          <c:h val="0.13471892345714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1404056677213E-2"/>
          <c:y val="2.8280628520996873E-2"/>
          <c:w val="0.88452301196555516"/>
          <c:h val="0.917755268159795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miesto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[&gt;0]##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sporenie, tvorba finančnej rezervy</c:v>
                </c:pt>
                <c:pt idx="1">
                  <c:v>rodinný rozpočet, hospodárenie s peniazmi, plánovanie</c:v>
                </c:pt>
                <c:pt idx="2">
                  <c:v>investovanie, fondy, dlhopisy, akcie, indexy</c:v>
                </c:pt>
                <c:pt idx="3">
                  <c:v>dôchodkové sporenie, piliere dôchodku</c:v>
                </c:pt>
                <c:pt idx="4">
                  <c:v>ochrana pred podvodmi</c:v>
                </c:pt>
                <c:pt idx="5">
                  <c:v>ako funguje ekonomika, finančné trhy</c:v>
                </c:pt>
                <c:pt idx="6">
                  <c:v>poistenie</c:v>
                </c:pt>
                <c:pt idx="7">
                  <c:v>fungovanie bánk, bankové produkty</c:v>
                </c:pt>
                <c:pt idx="8">
                  <c:v>hypotéka, úver na bývanie</c:v>
                </c:pt>
                <c:pt idx="9">
                  <c:v>zadlženie, splácanie, refinancovanie, osobný bankrot</c:v>
                </c:pt>
                <c:pt idx="10">
                  <c:v>kryptomeny</c:v>
                </c:pt>
                <c:pt idx="11">
                  <c:v>spotrebný úver, kreditná karta, leasing na auto</c:v>
                </c:pt>
              </c:strCache>
            </c:strRef>
          </c:cat>
          <c:val>
            <c:numRef>
              <c:f>Sheet1!$B$2:$B$13</c:f>
              <c:numCache>
                <c:formatCode>0.0</c:formatCode>
                <c:ptCount val="12"/>
                <c:pt idx="0">
                  <c:v>13.410855873159599</c:v>
                </c:pt>
                <c:pt idx="1">
                  <c:v>18.280713748737298</c:v>
                </c:pt>
                <c:pt idx="2">
                  <c:v>15.8949055373246</c:v>
                </c:pt>
                <c:pt idx="3">
                  <c:v>8.6904663761621297</c:v>
                </c:pt>
                <c:pt idx="4">
                  <c:v>12.3501341234289</c:v>
                </c:pt>
                <c:pt idx="5">
                  <c:v>6.9196199906790996</c:v>
                </c:pt>
                <c:pt idx="6">
                  <c:v>4.0176092390770997</c:v>
                </c:pt>
                <c:pt idx="7">
                  <c:v>4.7486019613519899</c:v>
                </c:pt>
                <c:pt idx="8">
                  <c:v>6.0769113529602699</c:v>
                </c:pt>
                <c:pt idx="9">
                  <c:v>4.0575474791633201</c:v>
                </c:pt>
                <c:pt idx="10">
                  <c:v>2.8000244659354401</c:v>
                </c:pt>
                <c:pt idx="11">
                  <c:v>2.75260985202029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5-41DC-B944-39B8835D95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miesto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[&gt;0]##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sporenie, tvorba finančnej rezervy</c:v>
                </c:pt>
                <c:pt idx="1">
                  <c:v>rodinný rozpočet, hospodárenie s peniazmi, plánovanie</c:v>
                </c:pt>
                <c:pt idx="2">
                  <c:v>investovanie, fondy, dlhopisy, akcie, indexy</c:v>
                </c:pt>
                <c:pt idx="3">
                  <c:v>dôchodkové sporenie, piliere dôchodku</c:v>
                </c:pt>
                <c:pt idx="4">
                  <c:v>ochrana pred podvodmi</c:v>
                </c:pt>
                <c:pt idx="5">
                  <c:v>ako funguje ekonomika, finančné trhy</c:v>
                </c:pt>
                <c:pt idx="6">
                  <c:v>poistenie</c:v>
                </c:pt>
                <c:pt idx="7">
                  <c:v>fungovanie bánk, bankové produkty</c:v>
                </c:pt>
                <c:pt idx="8">
                  <c:v>hypotéka, úver na bývanie</c:v>
                </c:pt>
                <c:pt idx="9">
                  <c:v>zadlženie, splácanie, refinancovanie, osobný bankrot</c:v>
                </c:pt>
                <c:pt idx="10">
                  <c:v>kryptomeny</c:v>
                </c:pt>
                <c:pt idx="11">
                  <c:v>spotrebný úver, kreditná karta, leasing na auto</c:v>
                </c:pt>
              </c:strCache>
            </c:strRef>
          </c:cat>
          <c:val>
            <c:numRef>
              <c:f>Sheet1!$C$2:$C$13</c:f>
              <c:numCache>
                <c:formatCode>0.0</c:formatCode>
                <c:ptCount val="12"/>
                <c:pt idx="0">
                  <c:v>15.5632678499124</c:v>
                </c:pt>
                <c:pt idx="1">
                  <c:v>11.614277821265301</c:v>
                </c:pt>
                <c:pt idx="2">
                  <c:v>11.4250052225959</c:v>
                </c:pt>
                <c:pt idx="3">
                  <c:v>9.3296403905378291</c:v>
                </c:pt>
                <c:pt idx="4">
                  <c:v>9.5707375930215299</c:v>
                </c:pt>
                <c:pt idx="5">
                  <c:v>5.2896534989727302</c:v>
                </c:pt>
                <c:pt idx="6">
                  <c:v>5.1871429453181701</c:v>
                </c:pt>
                <c:pt idx="7">
                  <c:v>5.99154976691334</c:v>
                </c:pt>
                <c:pt idx="8">
                  <c:v>7.3078626157961102</c:v>
                </c:pt>
                <c:pt idx="9">
                  <c:v>4.9094862546709601</c:v>
                </c:pt>
                <c:pt idx="10">
                  <c:v>4.3782038048266996</c:v>
                </c:pt>
                <c:pt idx="11">
                  <c:v>4.3043950465154399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B5-41DC-B944-39B8835D95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 miesto</c:v>
                </c:pt>
              </c:strCache>
            </c:strRef>
          </c:tx>
          <c:spPr>
            <a:solidFill>
              <a:srgbClr val="B4BE4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[&gt;0]##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sporenie, tvorba finančnej rezervy</c:v>
                </c:pt>
                <c:pt idx="1">
                  <c:v>rodinný rozpočet, hospodárenie s peniazmi, plánovanie</c:v>
                </c:pt>
                <c:pt idx="2">
                  <c:v>investovanie, fondy, dlhopisy, akcie, indexy</c:v>
                </c:pt>
                <c:pt idx="3">
                  <c:v>dôchodkové sporenie, piliere dôchodku</c:v>
                </c:pt>
                <c:pt idx="4">
                  <c:v>ochrana pred podvodmi</c:v>
                </c:pt>
                <c:pt idx="5">
                  <c:v>ako funguje ekonomika, finančné trhy</c:v>
                </c:pt>
                <c:pt idx="6">
                  <c:v>poistenie</c:v>
                </c:pt>
                <c:pt idx="7">
                  <c:v>fungovanie bánk, bankové produkty</c:v>
                </c:pt>
                <c:pt idx="8">
                  <c:v>hypotéka, úver na bývanie</c:v>
                </c:pt>
                <c:pt idx="9">
                  <c:v>zadlženie, splácanie, refinancovanie, osobný bankrot</c:v>
                </c:pt>
                <c:pt idx="10">
                  <c:v>kryptomeny</c:v>
                </c:pt>
                <c:pt idx="11">
                  <c:v>spotrebný úver, kreditná karta, leasing na auto</c:v>
                </c:pt>
              </c:strCache>
            </c:strRef>
          </c:cat>
          <c:val>
            <c:numRef>
              <c:f>Sheet1!$D$2:$D$13</c:f>
              <c:numCache>
                <c:formatCode>0.0</c:formatCode>
                <c:ptCount val="12"/>
                <c:pt idx="0">
                  <c:v>12.7327508076747</c:v>
                </c:pt>
                <c:pt idx="1">
                  <c:v>11.606908216433901</c:v>
                </c:pt>
                <c:pt idx="2">
                  <c:v>10.7606844967955</c:v>
                </c:pt>
                <c:pt idx="3">
                  <c:v>10.3891262852968</c:v>
                </c:pt>
                <c:pt idx="4">
                  <c:v>8.3803665662572193</c:v>
                </c:pt>
                <c:pt idx="5">
                  <c:v>8.5049393504069908</c:v>
                </c:pt>
                <c:pt idx="6">
                  <c:v>6.1155445850763401</c:v>
                </c:pt>
                <c:pt idx="7">
                  <c:v>6.5432313592908704</c:v>
                </c:pt>
                <c:pt idx="8">
                  <c:v>4.6142087374269103</c:v>
                </c:pt>
                <c:pt idx="9">
                  <c:v>4.7097908192399904</c:v>
                </c:pt>
                <c:pt idx="10">
                  <c:v>4.2685863193347497</c:v>
                </c:pt>
                <c:pt idx="11">
                  <c:v>2.66321359606567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B5-41DC-B944-39B8835D95A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4. miesto</c:v>
                </c:pt>
              </c:strCache>
            </c:strRef>
          </c:tx>
          <c:spPr>
            <a:solidFill>
              <a:srgbClr val="C6CE79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sporenie, tvorba finančnej rezervy</c:v>
                </c:pt>
                <c:pt idx="1">
                  <c:v>rodinný rozpočet, hospodárenie s peniazmi, plánovanie</c:v>
                </c:pt>
                <c:pt idx="2">
                  <c:v>investovanie, fondy, dlhopisy, akcie, indexy</c:v>
                </c:pt>
                <c:pt idx="3">
                  <c:v>dôchodkové sporenie, piliere dôchodku</c:v>
                </c:pt>
                <c:pt idx="4">
                  <c:v>ochrana pred podvodmi</c:v>
                </c:pt>
                <c:pt idx="5">
                  <c:v>ako funguje ekonomika, finančné trhy</c:v>
                </c:pt>
                <c:pt idx="6">
                  <c:v>poistenie</c:v>
                </c:pt>
                <c:pt idx="7">
                  <c:v>fungovanie bánk, bankové produkty</c:v>
                </c:pt>
                <c:pt idx="8">
                  <c:v>hypotéka, úver na bývanie</c:v>
                </c:pt>
                <c:pt idx="9">
                  <c:v>zadlženie, splácanie, refinancovanie, osobný bankrot</c:v>
                </c:pt>
                <c:pt idx="10">
                  <c:v>kryptomeny</c:v>
                </c:pt>
                <c:pt idx="11">
                  <c:v>spotrebný úver, kreditná karta, leasing na auto</c:v>
                </c:pt>
              </c:strCache>
            </c:strRef>
          </c:cat>
          <c:val>
            <c:numRef>
              <c:f>Sheet1!$E$2:$E$13</c:f>
              <c:numCache>
                <c:formatCode>0.0</c:formatCode>
                <c:ptCount val="12"/>
                <c:pt idx="0">
                  <c:v>11.2965672385345</c:v>
                </c:pt>
                <c:pt idx="1">
                  <c:v>10.948819310491</c:v>
                </c:pt>
                <c:pt idx="2">
                  <c:v>7.7393184869243896</c:v>
                </c:pt>
                <c:pt idx="3">
                  <c:v>7.8432100405473602</c:v>
                </c:pt>
                <c:pt idx="4">
                  <c:v>8.2134681040758508</c:v>
                </c:pt>
                <c:pt idx="5">
                  <c:v>7.6630856916686003</c:v>
                </c:pt>
                <c:pt idx="6">
                  <c:v>7.3851269040282999</c:v>
                </c:pt>
                <c:pt idx="7">
                  <c:v>5.7604283082013996</c:v>
                </c:pt>
                <c:pt idx="8">
                  <c:v>5.5024137501047701</c:v>
                </c:pt>
                <c:pt idx="9">
                  <c:v>3.3369023036516801</c:v>
                </c:pt>
                <c:pt idx="10">
                  <c:v>4.6812532958929296</c:v>
                </c:pt>
                <c:pt idx="11">
                  <c:v>4.5667055105137804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B5-41DC-B944-39B8835D95A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5. miesto</c:v>
                </c:pt>
              </c:strCache>
            </c:strRef>
          </c:tx>
          <c:spPr>
            <a:solidFill>
              <a:srgbClr val="D8DEA8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[&gt;0.5]##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sk-SK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sporenie, tvorba finančnej rezervy</c:v>
                </c:pt>
                <c:pt idx="1">
                  <c:v>rodinný rozpočet, hospodárenie s peniazmi, plánovanie</c:v>
                </c:pt>
                <c:pt idx="2">
                  <c:v>investovanie, fondy, dlhopisy, akcie, indexy</c:v>
                </c:pt>
                <c:pt idx="3">
                  <c:v>dôchodkové sporenie, piliere dôchodku</c:v>
                </c:pt>
                <c:pt idx="4">
                  <c:v>ochrana pred podvodmi</c:v>
                </c:pt>
                <c:pt idx="5">
                  <c:v>ako funguje ekonomika, finančné trhy</c:v>
                </c:pt>
                <c:pt idx="6">
                  <c:v>poistenie</c:v>
                </c:pt>
                <c:pt idx="7">
                  <c:v>fungovanie bánk, bankové produkty</c:v>
                </c:pt>
                <c:pt idx="8">
                  <c:v>hypotéka, úver na bývanie</c:v>
                </c:pt>
                <c:pt idx="9">
                  <c:v>zadlženie, splácanie, refinancovanie, osobný bankrot</c:v>
                </c:pt>
                <c:pt idx="10">
                  <c:v>kryptomeny</c:v>
                </c:pt>
                <c:pt idx="11">
                  <c:v>spotrebný úver, kreditná karta, leasing na auto</c:v>
                </c:pt>
              </c:strCache>
            </c:strRef>
          </c:cat>
          <c:val>
            <c:numRef>
              <c:f>Sheet1!$F$2:$F$13</c:f>
              <c:numCache>
                <c:formatCode>0.0</c:formatCode>
                <c:ptCount val="12"/>
                <c:pt idx="0">
                  <c:v>7.7400935159066702</c:v>
                </c:pt>
                <c:pt idx="1">
                  <c:v>7.1393082906526297</c:v>
                </c:pt>
                <c:pt idx="2">
                  <c:v>6.9136061688166901</c:v>
                </c:pt>
                <c:pt idx="3">
                  <c:v>9.9732258148126007</c:v>
                </c:pt>
                <c:pt idx="4">
                  <c:v>6.6073893598229398</c:v>
                </c:pt>
                <c:pt idx="5">
                  <c:v>9.4729395852591392</c:v>
                </c:pt>
                <c:pt idx="6">
                  <c:v>8.5760149577807905</c:v>
                </c:pt>
                <c:pt idx="7">
                  <c:v>6.2947427699762901</c:v>
                </c:pt>
                <c:pt idx="8">
                  <c:v>5.2878890130130998</c:v>
                </c:pt>
                <c:pt idx="9">
                  <c:v>5.6048430107611997</c:v>
                </c:pt>
                <c:pt idx="10">
                  <c:v>3.4331521284494801</c:v>
                </c:pt>
                <c:pt idx="11">
                  <c:v>4.0764568987306697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B5-41DC-B944-39B8835D95A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Spolu</c:v>
                </c:pt>
              </c:strCache>
            </c:strRef>
          </c:tx>
          <c:spPr>
            <a:noFill/>
          </c:spPr>
          <c:invertIfNegative val="0"/>
          <c:dLbls>
            <c:numFmt formatCode="[&gt;0.5]##;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sporenie, tvorba finančnej rezervy</c:v>
                </c:pt>
                <c:pt idx="1">
                  <c:v>rodinný rozpočet, hospodárenie s peniazmi, plánovanie</c:v>
                </c:pt>
                <c:pt idx="2">
                  <c:v>investovanie, fondy, dlhopisy, akcie, indexy</c:v>
                </c:pt>
                <c:pt idx="3">
                  <c:v>dôchodkové sporenie, piliere dôchodku</c:v>
                </c:pt>
                <c:pt idx="4">
                  <c:v>ochrana pred podvodmi</c:v>
                </c:pt>
                <c:pt idx="5">
                  <c:v>ako funguje ekonomika, finančné trhy</c:v>
                </c:pt>
                <c:pt idx="6">
                  <c:v>poistenie</c:v>
                </c:pt>
                <c:pt idx="7">
                  <c:v>fungovanie bánk, bankové produkty</c:v>
                </c:pt>
                <c:pt idx="8">
                  <c:v>hypotéka, úver na bývanie</c:v>
                </c:pt>
                <c:pt idx="9">
                  <c:v>zadlženie, splácanie, refinancovanie, osobný bankrot</c:v>
                </c:pt>
                <c:pt idx="10">
                  <c:v>kryptomeny</c:v>
                </c:pt>
                <c:pt idx="11">
                  <c:v>spotrebný úver, kreditná karta, leasing na auto</c:v>
                </c:pt>
              </c:strCache>
            </c:strRef>
          </c:cat>
          <c:val>
            <c:numRef>
              <c:f>Sheet1!$G$2:$G$13</c:f>
              <c:numCache>
                <c:formatCode>0.0</c:formatCode>
                <c:ptCount val="12"/>
                <c:pt idx="0">
                  <c:v>60.743535285187868</c:v>
                </c:pt>
                <c:pt idx="1">
                  <c:v>59.590027387580129</c:v>
                </c:pt>
                <c:pt idx="2">
                  <c:v>52.733519912457083</c:v>
                </c:pt>
                <c:pt idx="3">
                  <c:v>46.22566890735672</c:v>
                </c:pt>
                <c:pt idx="4">
                  <c:v>45.122095746606441</c:v>
                </c:pt>
                <c:pt idx="5">
                  <c:v>37.85023811698656</c:v>
                </c:pt>
                <c:pt idx="6">
                  <c:v>31.2814386312807</c:v>
                </c:pt>
                <c:pt idx="7">
                  <c:v>29.338554165733889</c:v>
                </c:pt>
                <c:pt idx="8">
                  <c:v>28.789285469301163</c:v>
                </c:pt>
                <c:pt idx="9">
                  <c:v>22.618569867487153</c:v>
                </c:pt>
                <c:pt idx="10">
                  <c:v>19.5612200144393</c:v>
                </c:pt>
                <c:pt idx="11">
                  <c:v>18.363380903845851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B5-41DC-B944-39B8835D95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64299648"/>
        <c:axId val="264301184"/>
      </c:barChart>
      <c:catAx>
        <c:axId val="264299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sk-SK"/>
          </a:p>
        </c:txPr>
        <c:crossAx val="264301184"/>
        <c:crosses val="autoZero"/>
        <c:auto val="1"/>
        <c:lblAlgn val="ctr"/>
        <c:lblOffset val="100"/>
        <c:noMultiLvlLbl val="0"/>
      </c:catAx>
      <c:valAx>
        <c:axId val="264301184"/>
        <c:scaling>
          <c:orientation val="minMax"/>
          <c:max val="100"/>
        </c:scaling>
        <c:delete val="0"/>
        <c:axPos val="t"/>
        <c:numFmt formatCode="0&quot;%&quot;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75000"/>
                  </a:schemeClr>
                </a:solidFill>
              </a:defRPr>
            </a:pPr>
            <a:endParaRPr lang="sk-SK"/>
          </a:p>
        </c:txPr>
        <c:crossAx val="26429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1429506203736"/>
          <c:y val="0.60369941177712594"/>
          <c:w val="9.0726489839220117E-2"/>
          <c:h val="0.3807558126903508"/>
        </c:manualLayout>
      </c:layout>
      <c:overlay val="0"/>
      <c:txPr>
        <a:bodyPr/>
        <a:lstStyle/>
        <a:p>
          <a:pPr>
            <a:defRPr sz="10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0.27849</cdr:x>
      <cdr:y>0.06169</cdr:y>
    </cdr:from>
    <cdr:to>
      <cdr:x>0.65178</cdr:x>
      <cdr:y>0.29565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0FF9F6B5-6074-FA6F-BF7A-506EB8950EA8}"/>
            </a:ext>
          </a:extLst>
        </cdr:cNvPr>
        <cdr:cNvSpPr txBox="1"/>
      </cdr:nvSpPr>
      <cdr:spPr>
        <a:xfrm xmlns:a="http://schemas.openxmlformats.org/drawingml/2006/main" rot="1628170">
          <a:off x="1586408" y="292163"/>
          <a:ext cx="2126512" cy="1107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sk-SK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0.78416</cdr:x>
      <cdr:y>0.04547</cdr:y>
    </cdr:from>
    <cdr:to>
      <cdr:x>0.91285</cdr:x>
      <cdr:y>0.18247</cdr:y>
    </cdr:to>
    <cdr:sp macro="" textlink="">
      <cdr:nvSpPr>
        <cdr:cNvPr id="2" name="Ovál 1">
          <a:extLst xmlns:a="http://schemas.openxmlformats.org/drawingml/2006/main">
            <a:ext uri="{FF2B5EF4-FFF2-40B4-BE49-F238E27FC236}">
              <a16:creationId xmlns:a16="http://schemas.microsoft.com/office/drawing/2014/main" id="{6ABB32E0-287B-EF77-36AD-94D1C826F1D9}"/>
            </a:ext>
          </a:extLst>
        </cdr:cNvPr>
        <cdr:cNvSpPr/>
      </cdr:nvSpPr>
      <cdr:spPr>
        <a:xfrm xmlns:a="http://schemas.openxmlformats.org/drawingml/2006/main">
          <a:off x="4468875" y="146288"/>
          <a:ext cx="733379" cy="4407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k-SK" dirty="0"/>
        </a:p>
      </cdr:txBody>
    </cdr:sp>
  </cdr:relSizeAnchor>
  <cdr:relSizeAnchor xmlns:cdr="http://schemas.openxmlformats.org/drawingml/2006/chartDrawing">
    <cdr:from>
      <cdr:x>0.65467</cdr:x>
      <cdr:y>0.15453</cdr:y>
    </cdr:from>
    <cdr:to>
      <cdr:x>0.80404</cdr:x>
      <cdr:y>0.28969</cdr:y>
    </cdr:to>
    <cdr:sp macro="" textlink="">
      <cdr:nvSpPr>
        <cdr:cNvPr id="3" name="Ovál 2">
          <a:extLst xmlns:a="http://schemas.openxmlformats.org/drawingml/2006/main">
            <a:ext uri="{FF2B5EF4-FFF2-40B4-BE49-F238E27FC236}">
              <a16:creationId xmlns:a16="http://schemas.microsoft.com/office/drawing/2014/main" id="{EF16B807-8F94-7AE1-AC5C-4CEFE9FB2337}"/>
            </a:ext>
          </a:extLst>
        </cdr:cNvPr>
        <cdr:cNvSpPr/>
      </cdr:nvSpPr>
      <cdr:spPr>
        <a:xfrm xmlns:a="http://schemas.openxmlformats.org/drawingml/2006/main">
          <a:off x="3730924" y="497155"/>
          <a:ext cx="851255" cy="43480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sk-SK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6A005-47A5-FB88-05EA-D052495CC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CF3605-EADC-C009-ECE4-678BA4EA4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4BE53EE-8B5B-15E9-2700-A3FF738F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419CAB-FA5B-8A2B-CCD8-22AFBB7E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8E9C2AD-F759-9C6B-DFC2-FA77A071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8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B4053A-EA8B-18B8-6870-C665804F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368AAC7-B0E4-3D48-AC97-2A417B011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511A76D-DFF6-DB6C-76BD-C5F0D3D98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3A45E08-FFFD-7FC9-B2CF-979C51CA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50B879-BEAC-4658-FBCB-5982FE00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92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CBA07C4-AAD5-AE65-358D-5529349F4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C7AC732-A6A1-FEA3-8308-38CB32B4B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998D2FF-8949-58CC-07AA-697F4137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55EA871-726A-A531-DEF9-3A853C34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D8DC2E2-205B-71CA-FDDC-51E0AF14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095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a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91FB48A-3A07-C34B-8600-92F5A0652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7281"/>
            <a:ext cx="9191400" cy="68711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911F75E-9BBC-9441-9022-4D40464F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373812"/>
            <a:ext cx="9468293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67AC"/>
                </a:solidFill>
              </a:defRPr>
            </a:lvl1pPr>
          </a:lstStyle>
          <a:p>
            <a:r>
              <a:rPr lang="sk-SK" dirty="0"/>
              <a:t>Názov prezentácie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08AF435-8ED8-EB4B-AD65-95E25C36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9907" y="6373811"/>
            <a:ext cx="1478493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7AC"/>
                </a:solidFill>
              </a:defRPr>
            </a:lvl1pPr>
          </a:lstStyle>
          <a:p>
            <a:fld id="{5DD979C4-B72D-9549-BD86-64D2882017C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3520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a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047E5C-334D-8A43-BCD0-7183C9073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9692"/>
            <a:ext cx="8867775" cy="1899861"/>
          </a:xfrm>
        </p:spPr>
        <p:txBody>
          <a:bodyPr/>
          <a:lstStyle>
            <a:lvl1pPr>
              <a:defRPr>
                <a:solidFill>
                  <a:srgbClr val="A683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987D55B-CFE6-A240-995C-758E0ED0A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931581"/>
            <a:ext cx="8867775" cy="203573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7D5BADD-09D2-9748-B9CB-3CD64E8710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9234" y="5464816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C20C2F8-78E5-2D42-8898-F8C6F4213C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9233" y="5995487"/>
            <a:ext cx="2963761" cy="440676"/>
          </a:xfrm>
        </p:spPr>
        <p:txBody>
          <a:bodyPr anchor="ctr" anchorCtr="0">
            <a:normAutofit/>
          </a:bodyPr>
          <a:lstStyle>
            <a:lvl1pPr>
              <a:defRPr sz="1200">
                <a:solidFill>
                  <a:srgbClr val="0067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43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A40FC-CF41-3C58-C1BC-A0A7AE7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CBF8C0-6C9D-7532-77D6-34437865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8EEB57-F599-27D3-EDC2-2A1A38F2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0847B0E-8D4E-7EC1-A74A-859C7BA0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AD7B24B-4256-0614-FA9A-FBB7D51A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153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CB53A-6DC6-CD6F-5C8C-4ABFEFE3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2E51F4-7144-FB81-05CF-F92C0D3A9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AC5B710-EDB0-4460-C2E9-4B4BF7A01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1F5DB0B-A5FD-550D-048D-DA927761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BDC12F6-AC1B-96A3-C796-7C2C6524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27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5B912-2365-4043-6EA8-E5AF21DF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C0BE7F-0AFF-0A98-6F5B-AF3613E9C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D6662D9-6FB4-46A0-EB52-C880F91F7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F731CA0-2DEF-22C5-EB6E-1C1EFFD6D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D3FAF9D-17C5-9AEC-ECAA-0B70909B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C26A3E7-EBBD-80C2-63FA-1E56F845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02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86CA2-6B4A-98E2-287C-1C50E768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081BF6-8289-CCA7-F193-FCC57D78D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973E79C-EC09-FAD5-D789-B918F9FF9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6B41D6A-F436-922B-0BA1-AB91E376A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4588FD7-581F-39C0-0ACE-695C9A7A3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266A1BD-85EF-7495-0253-AA12B2E4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C545E00-4741-1857-D608-52C02D04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921B317-BA17-F730-B951-C66486D3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31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A5285-F635-0E38-A200-47690450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AF266986-13A7-33A1-3237-FAA9445C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FAE3517-0431-882E-680E-D8F7F947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837BE3B-1C76-97F6-BFED-52C549ED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96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7FB5934-0240-0320-E141-E3863953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07EBFC4-303F-DCDC-933A-22786BAD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AB3CD44-E697-02E7-7702-C2EA5BAA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377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85FEF-2941-70D7-6B99-3964692B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D9A880-0EC7-E92A-8EFF-4509547D4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78685F-5574-EC78-C5AF-B6668872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3EF408-08D5-F1AA-7708-96055DAA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4E84544-8DA5-DE42-B6B6-DBA943BB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8D06653-E1BF-784A-C154-F67772D3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0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21260-3BA4-2225-D7FD-3504F8C9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5753D56-966A-5052-00BD-767A22A71F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7E8183-1FC0-A55A-F087-0589E11D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0FC67AF-AD3E-D3B0-3D84-9BA7B097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D90D643-CF9C-36E8-C01B-2C7FE321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CD5742E-2001-64E5-F124-F3131D26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999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4AB8D399-A785-409E-6399-1731B7CB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B68B9B-858C-8686-7444-63C0DA014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0FAC88B-4524-8A09-9568-3B2BB8EE8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C3C7-D1C8-4568-8EB2-F62FEC482C03}" type="datetimeFigureOut">
              <a:rPr lang="sk-SK" smtClean="0"/>
              <a:t>7. 11. 2024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3CA176-C5FA-5D22-3CF3-617A867DE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F0A6AB8-8EE9-1264-0794-1E6CC52BE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8FF6-796B-4C70-A061-B2788DD75E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64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linkedin.com/feed/hashtag/?keywords=palihografy&amp;highlightedUpdateUrns=urn%3Ali%3Aactivity%3A7256398433333243906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B7946-D4EF-D943-A461-7E347CF5C8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sz="18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JÚLIA ČILLÍKOVÁ, </a:t>
            </a:r>
            <a:r>
              <a:rPr lang="sk-SK" sz="1400" dirty="0"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výkonná riaditeľka NBS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9E9ED-2936-C04D-A4C3-B3A9988017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k-SK" b="0" i="0" dirty="0">
                <a:effectLst/>
                <a:latin typeface="Poppins" panose="00000500000000000000" pitchFamily="2" charset="-18"/>
              </a:rPr>
              <a:t>Hotel Zochova Chata, Modra</a:t>
            </a:r>
            <a:endParaRPr lang="sk-SK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768F2C-9DF3-B24F-A425-52FCBF673B46}"/>
              </a:ext>
            </a:extLst>
          </p:cNvPr>
          <p:cNvSpPr/>
          <p:nvPr/>
        </p:nvSpPr>
        <p:spPr>
          <a:xfrm>
            <a:off x="7675663" y="5458067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02B4E-29BF-C44F-9505-E79536B3AA9C}"/>
              </a:ext>
            </a:extLst>
          </p:cNvPr>
          <p:cNvSpPr/>
          <p:nvPr/>
        </p:nvSpPr>
        <p:spPr>
          <a:xfrm>
            <a:off x="7680226" y="5993199"/>
            <a:ext cx="447425" cy="447425"/>
          </a:xfrm>
          <a:prstGeom prst="ellipse">
            <a:avLst/>
          </a:prstGeom>
          <a:solidFill>
            <a:srgbClr val="A68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92D153-23F1-FC49-BD4B-9C0375D5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3" y="5573609"/>
            <a:ext cx="237488" cy="24936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DA3182-6570-F34B-9C6E-6147AC6E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23" y="6076461"/>
            <a:ext cx="261032" cy="2787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C0A5474-82A0-2A06-A08C-9CC2711C2B15}"/>
              </a:ext>
            </a:extLst>
          </p:cNvPr>
          <p:cNvGrpSpPr>
            <a:grpSpLocks noChangeAspect="1"/>
          </p:cNvGrpSpPr>
          <p:nvPr/>
        </p:nvGrpSpPr>
        <p:grpSpPr>
          <a:xfrm>
            <a:off x="6029308" y="35553"/>
            <a:ext cx="5787165" cy="4523712"/>
            <a:chOff x="2432482" y="-184118"/>
            <a:chExt cx="4009801" cy="3004424"/>
          </a:xfrm>
        </p:grpSpPr>
        <p:pic>
          <p:nvPicPr>
            <p:cNvPr id="11" name="Picture 1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D58A264-F4BD-2D90-B656-4C81DD4CB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735" t="38835" r="30393" b="40625"/>
            <a:stretch/>
          </p:blipFill>
          <p:spPr>
            <a:xfrm>
              <a:off x="5103506" y="-184118"/>
              <a:ext cx="1338777" cy="51310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AE22D3-6F92-3EC0-09C4-50C3BCFBEA4E}"/>
                </a:ext>
              </a:extLst>
            </p:cNvPr>
            <p:cNvSpPr/>
            <p:nvPr/>
          </p:nvSpPr>
          <p:spPr>
            <a:xfrm>
              <a:off x="2432482" y="2667551"/>
              <a:ext cx="1837677" cy="1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DADA538-C51B-6A3B-51F8-03D55D7811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81627" y="409811"/>
            <a:ext cx="7095362" cy="92289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2400" dirty="0"/>
              <a:t>Finančné vzdelávanie od Národnej banky Slovenska</a:t>
            </a:r>
            <a:endParaRPr lang="sk-SK" sz="2000" dirty="0"/>
          </a:p>
        </p:txBody>
      </p:sp>
      <p:pic>
        <p:nvPicPr>
          <p:cNvPr id="14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77B466-4E74-A6F2-BC73-ABB6E8B6B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5" t="38835" r="30393" b="40625"/>
          <a:stretch/>
        </p:blipFill>
        <p:spPr>
          <a:xfrm>
            <a:off x="375526" y="38665"/>
            <a:ext cx="1932197" cy="772569"/>
          </a:xfrm>
          <a:prstGeom prst="rect">
            <a:avLst/>
          </a:prstGeom>
        </p:spPr>
      </p:pic>
      <p:sp>
        <p:nvSpPr>
          <p:cNvPr id="17" name="Ovál 16">
            <a:extLst>
              <a:ext uri="{FF2B5EF4-FFF2-40B4-BE49-F238E27FC236}">
                <a16:creationId xmlns:a16="http://schemas.microsoft.com/office/drawing/2014/main" id="{5780C9AA-F453-3A93-D785-66FB83EE7DAB}"/>
              </a:ext>
            </a:extLst>
          </p:cNvPr>
          <p:cNvSpPr/>
          <p:nvPr/>
        </p:nvSpPr>
        <p:spPr>
          <a:xfrm>
            <a:off x="1633364" y="1313079"/>
            <a:ext cx="8925272" cy="4175096"/>
          </a:xfrm>
          <a:custGeom>
            <a:avLst/>
            <a:gdLst>
              <a:gd name="connsiteX0" fmla="*/ 0 w 8925272"/>
              <a:gd name="connsiteY0" fmla="*/ 2087548 h 4175096"/>
              <a:gd name="connsiteX1" fmla="*/ 4462636 w 8925272"/>
              <a:gd name="connsiteY1" fmla="*/ 0 h 4175096"/>
              <a:gd name="connsiteX2" fmla="*/ 8925272 w 8925272"/>
              <a:gd name="connsiteY2" fmla="*/ 2087548 h 4175096"/>
              <a:gd name="connsiteX3" fmla="*/ 4462636 w 8925272"/>
              <a:gd name="connsiteY3" fmla="*/ 4175096 h 4175096"/>
              <a:gd name="connsiteX4" fmla="*/ 0 w 8925272"/>
              <a:gd name="connsiteY4" fmla="*/ 2087548 h 417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5272" h="4175096" fill="none" extrusionOk="0">
                <a:moveTo>
                  <a:pt x="0" y="2087548"/>
                </a:moveTo>
                <a:cubicBezTo>
                  <a:pt x="186031" y="995208"/>
                  <a:pt x="2125652" y="482962"/>
                  <a:pt x="4462636" y="0"/>
                </a:cubicBezTo>
                <a:cubicBezTo>
                  <a:pt x="6890051" y="60928"/>
                  <a:pt x="8960154" y="877221"/>
                  <a:pt x="8925272" y="2087548"/>
                </a:cubicBezTo>
                <a:cubicBezTo>
                  <a:pt x="9303983" y="3245145"/>
                  <a:pt x="6884348" y="4021833"/>
                  <a:pt x="4462636" y="4175096"/>
                </a:cubicBezTo>
                <a:cubicBezTo>
                  <a:pt x="1878969" y="4140561"/>
                  <a:pt x="-152373" y="3244381"/>
                  <a:pt x="0" y="2087548"/>
                </a:cubicBezTo>
                <a:close/>
              </a:path>
              <a:path w="8925272" h="4175096" stroke="0" extrusionOk="0">
                <a:moveTo>
                  <a:pt x="0" y="2087548"/>
                </a:moveTo>
                <a:cubicBezTo>
                  <a:pt x="-498435" y="919394"/>
                  <a:pt x="1592127" y="-169648"/>
                  <a:pt x="4462636" y="0"/>
                </a:cubicBezTo>
                <a:cubicBezTo>
                  <a:pt x="7070199" y="-125006"/>
                  <a:pt x="8860854" y="825731"/>
                  <a:pt x="8925272" y="2087548"/>
                </a:cubicBezTo>
                <a:cubicBezTo>
                  <a:pt x="9237497" y="3191858"/>
                  <a:pt x="6633901" y="3939186"/>
                  <a:pt x="4462636" y="4175096"/>
                </a:cubicBezTo>
                <a:cubicBezTo>
                  <a:pt x="1912995" y="4259778"/>
                  <a:pt x="-245667" y="3157998"/>
                  <a:pt x="0" y="2087548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4000" b="1" dirty="0">
                <a:solidFill>
                  <a:schemeClr val="bg1"/>
                </a:solidFill>
              </a:rPr>
              <a:t>Finančná gramotnosť neprofesionálnych investorov </a:t>
            </a:r>
            <a:br>
              <a:rPr lang="sk-SK" sz="4000" dirty="0">
                <a:solidFill>
                  <a:schemeClr val="bg1"/>
                </a:solidFill>
              </a:rPr>
            </a:br>
            <a:endParaRPr lang="sk-SK" sz="4000" dirty="0">
              <a:solidFill>
                <a:schemeClr val="bg1"/>
              </a:solidFill>
            </a:endParaRPr>
          </a:p>
          <a:p>
            <a:pPr algn="ctr"/>
            <a:r>
              <a:rPr lang="sk-SK" dirty="0">
                <a:solidFill>
                  <a:schemeClr val="bg1"/>
                </a:solidFill>
              </a:rPr>
              <a:t>Konferencia Kolektívne investovanie na Slovensku 2024</a:t>
            </a:r>
          </a:p>
        </p:txBody>
      </p:sp>
    </p:spTree>
    <p:extLst>
      <p:ext uri="{BB962C8B-B14F-4D97-AF65-F5344CB8AC3E}">
        <p14:creationId xmlns:p14="http://schemas.microsoft.com/office/powerpoint/2010/main" val="400656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BAC4C9-F869-65CC-C419-4E2A846D8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130" y="286950"/>
            <a:ext cx="9191400" cy="687119"/>
          </a:xfrm>
        </p:spPr>
        <p:txBody>
          <a:bodyPr/>
          <a:lstStyle/>
          <a:p>
            <a:r>
              <a:rPr lang="sk-SK" b="1" dirty="0"/>
              <a:t>Medzinárodné spolupráce a iniciatívy</a:t>
            </a:r>
          </a:p>
        </p:txBody>
      </p:sp>
      <p:pic>
        <p:nvPicPr>
          <p:cNvPr id="2050" name="Picture 2" descr="Súťaž: Generácia €uro">
            <a:extLst>
              <a:ext uri="{FF2B5EF4-FFF2-40B4-BE49-F238E27FC236}">
                <a16:creationId xmlns:a16="http://schemas.microsoft.com/office/drawing/2014/main" id="{DC66708A-6579-9AB8-47AB-E4380CC3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65" y="1064137"/>
            <a:ext cx="3503312" cy="25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36AE062-F4A0-ADB7-CBB1-5188E4EE7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53" y="3656571"/>
            <a:ext cx="4312258" cy="2875596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A01E3718-BD77-34D3-01D3-0ADB33EAB622}"/>
              </a:ext>
            </a:extLst>
          </p:cNvPr>
          <p:cNvSpPr txBox="1"/>
          <p:nvPr/>
        </p:nvSpPr>
        <p:spPr>
          <a:xfrm>
            <a:off x="318053" y="3991733"/>
            <a:ext cx="68301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Iniciatíva </a:t>
            </a:r>
            <a:r>
              <a:rPr lang="sk-SK" sz="2400" dirty="0" err="1">
                <a:solidFill>
                  <a:srgbClr val="0067AC"/>
                </a:solidFill>
                <a:cs typeface="Arial" pitchFamily="34" charset="0"/>
              </a:rPr>
              <a:t>Global</a:t>
            </a: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 Money </a:t>
            </a:r>
            <a:r>
              <a:rPr lang="sk-SK" sz="2400" dirty="0" err="1">
                <a:solidFill>
                  <a:srgbClr val="0067AC"/>
                </a:solidFill>
                <a:cs typeface="Arial" pitchFamily="34" charset="0"/>
              </a:rPr>
              <a:t>Week</a:t>
            </a: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 priniesla aktivity po celom Slovensku vďaka 205 zapojeným partnerom a zapojilo sa do nich viac ako 30 000 detí.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0067AC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Medzinárodná súťaž Generácia €</a:t>
            </a:r>
            <a:r>
              <a:rPr lang="sk-SK" sz="2400" dirty="0" err="1">
                <a:solidFill>
                  <a:srgbClr val="0067AC"/>
                </a:solidFill>
                <a:cs typeface="Arial" pitchFamily="34" charset="0"/>
              </a:rPr>
              <a:t>uro</a:t>
            </a: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 sa aj v tomto roku tešila rekordnej účasti – 2 189 žiakov, 441 tímov.</a:t>
            </a:r>
            <a:endParaRPr lang="sk-SK" sz="2400" dirty="0">
              <a:solidFill>
                <a:srgbClr val="0067AC"/>
              </a:solidFill>
            </a:endParaRPr>
          </a:p>
        </p:txBody>
      </p:sp>
      <p:pic>
        <p:nvPicPr>
          <p:cNvPr id="14" name="Obrázok 13" descr="Obrázok, na ktorom je grafika, mapa, písmo, grafický dizajn&#10;&#10;Automaticky generovaný popis">
            <a:extLst>
              <a:ext uri="{FF2B5EF4-FFF2-40B4-BE49-F238E27FC236}">
                <a16:creationId xmlns:a16="http://schemas.microsoft.com/office/drawing/2014/main" id="{CEA7DFE2-36FC-1EC0-BB0D-BE1552942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6" y="1622021"/>
            <a:ext cx="3726176" cy="2661554"/>
          </a:xfrm>
          <a:prstGeom prst="rect">
            <a:avLst/>
          </a:prstGeom>
        </p:spPr>
      </p:pic>
      <p:pic>
        <p:nvPicPr>
          <p:cNvPr id="16" name="Obrázok 15" descr="Obrázok, na ktorom je ošatenie, ľudská tvár, osoba, vnútri&#10;&#10;Automaticky generovaný popis">
            <a:extLst>
              <a:ext uri="{FF2B5EF4-FFF2-40B4-BE49-F238E27FC236}">
                <a16:creationId xmlns:a16="http://schemas.microsoft.com/office/drawing/2014/main" id="{5AF618E0-AEBD-4B6E-49F5-D43B72F72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1121329"/>
            <a:ext cx="3466508" cy="2599881"/>
          </a:xfrm>
          <a:prstGeom prst="rect">
            <a:avLst/>
          </a:prstGeom>
        </p:spPr>
      </p:pic>
      <p:pic>
        <p:nvPicPr>
          <p:cNvPr id="18" name="Obrázok 17" descr="Obrázok, na ktorom je text, ošatenie, škola, rukopis&#10;&#10;Automaticky generovaný popis">
            <a:extLst>
              <a:ext uri="{FF2B5EF4-FFF2-40B4-BE49-F238E27FC236}">
                <a16:creationId xmlns:a16="http://schemas.microsoft.com/office/drawing/2014/main" id="{DD6DDCA6-9748-D4C0-C62E-5842AED1AF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42" y="1121329"/>
            <a:ext cx="1795543" cy="25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6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9B53DAD-D858-7197-2332-1A2899FF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56178">
            <a:off x="-2780803" y="-40911"/>
            <a:ext cx="7016336" cy="6269678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D7ADE55-130A-4D90-75E1-61E1BDA37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6550" y="-2858719"/>
            <a:ext cx="7016336" cy="6175705"/>
          </a:xfrm>
          <a:prstGeom prst="rect">
            <a:avLst/>
          </a:prstGeom>
        </p:spPr>
      </p:pic>
      <p:sp>
        <p:nvSpPr>
          <p:cNvPr id="6" name="Freeform: Shape 28">
            <a:extLst>
              <a:ext uri="{FF2B5EF4-FFF2-40B4-BE49-F238E27FC236}">
                <a16:creationId xmlns:a16="http://schemas.microsoft.com/office/drawing/2014/main" id="{572147BE-17F8-4E4B-C792-941131158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DA9CF-C12F-4F1D-9FB5-47838D806B67}"/>
              </a:ext>
            </a:extLst>
          </p:cNvPr>
          <p:cNvSpPr txBox="1">
            <a:spLocks/>
          </p:cNvSpPr>
          <p:nvPr/>
        </p:nvSpPr>
        <p:spPr>
          <a:xfrm>
            <a:off x="6648962" y="325120"/>
            <a:ext cx="5360158" cy="344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3600" b="1">
              <a:solidFill>
                <a:srgbClr val="A5835A"/>
              </a:solidFill>
              <a:latin typeface="5penazi" panose="00000500000000000000" pitchFamily="50" charset="0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B724AE8-C8DE-575F-ADA7-BDC56082FC26}"/>
              </a:ext>
            </a:extLst>
          </p:cNvPr>
          <p:cNvSpPr/>
          <p:nvPr/>
        </p:nvSpPr>
        <p:spPr>
          <a:xfrm>
            <a:off x="3335170" y="-62818"/>
            <a:ext cx="4104486" cy="3867415"/>
          </a:xfrm>
          <a:custGeom>
            <a:avLst/>
            <a:gdLst>
              <a:gd name="connsiteX0" fmla="*/ 0 w 4104486"/>
              <a:gd name="connsiteY0" fmla="*/ 1933708 h 3867415"/>
              <a:gd name="connsiteX1" fmla="*/ 2052243 w 4104486"/>
              <a:gd name="connsiteY1" fmla="*/ 0 h 3867415"/>
              <a:gd name="connsiteX2" fmla="*/ 4104486 w 4104486"/>
              <a:gd name="connsiteY2" fmla="*/ 1933708 h 3867415"/>
              <a:gd name="connsiteX3" fmla="*/ 2052243 w 4104486"/>
              <a:gd name="connsiteY3" fmla="*/ 3867416 h 3867415"/>
              <a:gd name="connsiteX4" fmla="*/ 0 w 4104486"/>
              <a:gd name="connsiteY4" fmla="*/ 1933708 h 38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4486" h="3867415" fill="none" extrusionOk="0">
                <a:moveTo>
                  <a:pt x="0" y="1933708"/>
                </a:moveTo>
                <a:cubicBezTo>
                  <a:pt x="-91800" y="811405"/>
                  <a:pt x="889255" y="-134371"/>
                  <a:pt x="2052243" y="0"/>
                </a:cubicBezTo>
                <a:cubicBezTo>
                  <a:pt x="3156498" y="-80574"/>
                  <a:pt x="4072985" y="886658"/>
                  <a:pt x="4104486" y="1933708"/>
                </a:cubicBezTo>
                <a:cubicBezTo>
                  <a:pt x="3959420" y="3006080"/>
                  <a:pt x="3245810" y="3912250"/>
                  <a:pt x="2052243" y="3867416"/>
                </a:cubicBezTo>
                <a:cubicBezTo>
                  <a:pt x="815536" y="4014640"/>
                  <a:pt x="-2105" y="3055025"/>
                  <a:pt x="0" y="1933708"/>
                </a:cubicBezTo>
                <a:close/>
              </a:path>
              <a:path w="4104486" h="3867415" stroke="0" extrusionOk="0">
                <a:moveTo>
                  <a:pt x="0" y="1933708"/>
                </a:moveTo>
                <a:cubicBezTo>
                  <a:pt x="40600" y="791773"/>
                  <a:pt x="1081189" y="28093"/>
                  <a:pt x="2052243" y="0"/>
                </a:cubicBezTo>
                <a:cubicBezTo>
                  <a:pt x="3366089" y="52273"/>
                  <a:pt x="4101181" y="845489"/>
                  <a:pt x="4104486" y="1933708"/>
                </a:cubicBezTo>
                <a:cubicBezTo>
                  <a:pt x="4117656" y="2941491"/>
                  <a:pt x="3329477" y="3770907"/>
                  <a:pt x="2052243" y="3867416"/>
                </a:cubicBezTo>
                <a:cubicBezTo>
                  <a:pt x="858553" y="3840145"/>
                  <a:pt x="-40910" y="3110954"/>
                  <a:pt x="0" y="1933708"/>
                </a:cubicBezTo>
                <a:close/>
              </a:path>
            </a:pathLst>
          </a:custGeom>
          <a:solidFill>
            <a:srgbClr val="C0A88C"/>
          </a:solidFill>
          <a:ln w="9525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400" spc="-10" dirty="0">
                <a:solidFill>
                  <a:schemeClr val="bg1"/>
                </a:solidFill>
                <a:effectLst/>
                <a:latin typeface="5penazi Medium"/>
                <a:ea typeface="Calibri" panose="020F0502020204030204" pitchFamily="34" charset="0"/>
                <a:cs typeface="Times New Roman"/>
              </a:rPr>
              <a:t>5peňazí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pc="-10" dirty="0">
                <a:solidFill>
                  <a:srgbClr val="634F36"/>
                </a:solidFill>
                <a:latin typeface="5penazi Light"/>
                <a:cs typeface="Times New Roman" panose="02020603050405020304" pitchFamily="18" charset="0"/>
              </a:rPr>
              <a:t>4 roky vzdelávania v číslach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126F752-6625-88B2-2C24-8B5374B9DDF0}"/>
              </a:ext>
            </a:extLst>
          </p:cNvPr>
          <p:cNvSpPr/>
          <p:nvPr/>
        </p:nvSpPr>
        <p:spPr>
          <a:xfrm rot="21056178">
            <a:off x="-141808" y="3205843"/>
            <a:ext cx="2656259" cy="2158719"/>
          </a:xfrm>
          <a:custGeom>
            <a:avLst/>
            <a:gdLst>
              <a:gd name="connsiteX0" fmla="*/ 0 w 2656259"/>
              <a:gd name="connsiteY0" fmla="*/ 1079360 h 2158719"/>
              <a:gd name="connsiteX1" fmla="*/ 1328130 w 2656259"/>
              <a:gd name="connsiteY1" fmla="*/ 0 h 2158719"/>
              <a:gd name="connsiteX2" fmla="*/ 2656260 w 2656259"/>
              <a:gd name="connsiteY2" fmla="*/ 1079360 h 2158719"/>
              <a:gd name="connsiteX3" fmla="*/ 1328130 w 2656259"/>
              <a:gd name="connsiteY3" fmla="*/ 2158720 h 2158719"/>
              <a:gd name="connsiteX4" fmla="*/ 0 w 2656259"/>
              <a:gd name="connsiteY4" fmla="*/ 1079360 h 215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259" h="2158719" fill="none" extrusionOk="0">
                <a:moveTo>
                  <a:pt x="0" y="1079360"/>
                </a:moveTo>
                <a:cubicBezTo>
                  <a:pt x="-10269" y="445462"/>
                  <a:pt x="530279" y="29738"/>
                  <a:pt x="1328130" y="0"/>
                </a:cubicBezTo>
                <a:cubicBezTo>
                  <a:pt x="2081494" y="-77833"/>
                  <a:pt x="2637864" y="426474"/>
                  <a:pt x="2656260" y="1079360"/>
                </a:cubicBezTo>
                <a:cubicBezTo>
                  <a:pt x="2713277" y="1716703"/>
                  <a:pt x="2106703" y="2067905"/>
                  <a:pt x="1328130" y="2158720"/>
                </a:cubicBezTo>
                <a:cubicBezTo>
                  <a:pt x="556980" y="2140226"/>
                  <a:pt x="-50196" y="1758061"/>
                  <a:pt x="0" y="1079360"/>
                </a:cubicBezTo>
                <a:close/>
              </a:path>
              <a:path w="2656259" h="2158719" stroke="0" extrusionOk="0">
                <a:moveTo>
                  <a:pt x="0" y="1079360"/>
                </a:moveTo>
                <a:cubicBezTo>
                  <a:pt x="82549" y="447133"/>
                  <a:pt x="581492" y="3968"/>
                  <a:pt x="1328130" y="0"/>
                </a:cubicBezTo>
                <a:cubicBezTo>
                  <a:pt x="2096585" y="66534"/>
                  <a:pt x="2764376" y="510772"/>
                  <a:pt x="2656260" y="1079360"/>
                </a:cubicBezTo>
                <a:cubicBezTo>
                  <a:pt x="2610691" y="1698537"/>
                  <a:pt x="2054037" y="2145939"/>
                  <a:pt x="1328130" y="2158720"/>
                </a:cubicBezTo>
                <a:cubicBezTo>
                  <a:pt x="595364" y="2166492"/>
                  <a:pt x="-13233" y="1617429"/>
                  <a:pt x="0" y="1079360"/>
                </a:cubicBezTo>
                <a:close/>
              </a:path>
            </a:pathLst>
          </a:custGeom>
          <a:solidFill>
            <a:srgbClr val="3385B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761486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0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TÉMY: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 err="1"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Kryptoškola</a:t>
            </a:r>
            <a:endParaRPr lang="sk-SK" sz="1400" spc="-10" dirty="0"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b="1" spc="-10" dirty="0"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Škola investovania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Rodinné financie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Dôchodok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52A8D965-7257-3CF1-CC3C-65EE21236449}"/>
              </a:ext>
            </a:extLst>
          </p:cNvPr>
          <p:cNvSpPr/>
          <p:nvPr/>
        </p:nvSpPr>
        <p:spPr>
          <a:xfrm rot="21056178">
            <a:off x="49592" y="1328503"/>
            <a:ext cx="2861119" cy="1959509"/>
          </a:xfrm>
          <a:custGeom>
            <a:avLst/>
            <a:gdLst>
              <a:gd name="connsiteX0" fmla="*/ 0 w 2861119"/>
              <a:gd name="connsiteY0" fmla="*/ 979755 h 1959509"/>
              <a:gd name="connsiteX1" fmla="*/ 1430560 w 2861119"/>
              <a:gd name="connsiteY1" fmla="*/ 0 h 1959509"/>
              <a:gd name="connsiteX2" fmla="*/ 2861120 w 2861119"/>
              <a:gd name="connsiteY2" fmla="*/ 979755 h 1959509"/>
              <a:gd name="connsiteX3" fmla="*/ 1430560 w 2861119"/>
              <a:gd name="connsiteY3" fmla="*/ 1959510 h 1959509"/>
              <a:gd name="connsiteX4" fmla="*/ 0 w 2861119"/>
              <a:gd name="connsiteY4" fmla="*/ 979755 h 195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119" h="1959509" fill="none" extrusionOk="0">
                <a:moveTo>
                  <a:pt x="0" y="979755"/>
                </a:moveTo>
                <a:cubicBezTo>
                  <a:pt x="7120" y="403736"/>
                  <a:pt x="665643" y="-114659"/>
                  <a:pt x="1430560" y="0"/>
                </a:cubicBezTo>
                <a:cubicBezTo>
                  <a:pt x="2267835" y="29005"/>
                  <a:pt x="2814615" y="504041"/>
                  <a:pt x="2861120" y="979755"/>
                </a:cubicBezTo>
                <a:cubicBezTo>
                  <a:pt x="2848302" y="1549307"/>
                  <a:pt x="2198215" y="1952833"/>
                  <a:pt x="1430560" y="1959510"/>
                </a:cubicBezTo>
                <a:cubicBezTo>
                  <a:pt x="641263" y="1944716"/>
                  <a:pt x="-35219" y="1512244"/>
                  <a:pt x="0" y="979755"/>
                </a:cubicBezTo>
                <a:close/>
              </a:path>
              <a:path w="2861119" h="1959509" stroke="0" extrusionOk="0">
                <a:moveTo>
                  <a:pt x="0" y="979755"/>
                </a:moveTo>
                <a:cubicBezTo>
                  <a:pt x="34041" y="464879"/>
                  <a:pt x="689045" y="7464"/>
                  <a:pt x="1430560" y="0"/>
                </a:cubicBezTo>
                <a:cubicBezTo>
                  <a:pt x="2176917" y="16900"/>
                  <a:pt x="2821885" y="441948"/>
                  <a:pt x="2861120" y="979755"/>
                </a:cubicBezTo>
                <a:cubicBezTo>
                  <a:pt x="2900564" y="1444506"/>
                  <a:pt x="2242075" y="1992959"/>
                  <a:pt x="1430560" y="1959510"/>
                </a:cubicBezTo>
                <a:cubicBezTo>
                  <a:pt x="524931" y="1990253"/>
                  <a:pt x="17721" y="1486514"/>
                  <a:pt x="0" y="979755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78361187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6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115 000</a:t>
            </a:r>
            <a:br>
              <a:rPr lang="sk-SK" sz="1400" spc="-10" dirty="0">
                <a:effectLst/>
                <a:latin typeface="5penazi Light" panose="000004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400" spc="-10" dirty="0">
                <a:solidFill>
                  <a:schemeClr val="bg1"/>
                </a:solidFill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návštev webu ročne</a:t>
            </a:r>
            <a:endParaRPr lang="sk-SK" sz="1600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A4E1232-D2C0-F3AC-A123-49FA678A99DF}"/>
              </a:ext>
            </a:extLst>
          </p:cNvPr>
          <p:cNvSpPr/>
          <p:nvPr/>
        </p:nvSpPr>
        <p:spPr>
          <a:xfrm rot="21320452">
            <a:off x="2119162" y="2499486"/>
            <a:ext cx="2377525" cy="1912089"/>
          </a:xfrm>
          <a:custGeom>
            <a:avLst/>
            <a:gdLst>
              <a:gd name="connsiteX0" fmla="*/ 0 w 2377525"/>
              <a:gd name="connsiteY0" fmla="*/ 956045 h 1912089"/>
              <a:gd name="connsiteX1" fmla="*/ 1188763 w 2377525"/>
              <a:gd name="connsiteY1" fmla="*/ 0 h 1912089"/>
              <a:gd name="connsiteX2" fmla="*/ 2377526 w 2377525"/>
              <a:gd name="connsiteY2" fmla="*/ 956045 h 1912089"/>
              <a:gd name="connsiteX3" fmla="*/ 1188763 w 2377525"/>
              <a:gd name="connsiteY3" fmla="*/ 1912090 h 1912089"/>
              <a:gd name="connsiteX4" fmla="*/ 0 w 2377525"/>
              <a:gd name="connsiteY4" fmla="*/ 956045 h 191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525" h="1912089" fill="none" extrusionOk="0">
                <a:moveTo>
                  <a:pt x="0" y="956045"/>
                </a:moveTo>
                <a:cubicBezTo>
                  <a:pt x="117544" y="466314"/>
                  <a:pt x="567264" y="132551"/>
                  <a:pt x="1188763" y="0"/>
                </a:cubicBezTo>
                <a:cubicBezTo>
                  <a:pt x="1812358" y="53908"/>
                  <a:pt x="2389112" y="408968"/>
                  <a:pt x="2377526" y="956045"/>
                </a:cubicBezTo>
                <a:cubicBezTo>
                  <a:pt x="2536539" y="1486017"/>
                  <a:pt x="1808815" y="1781853"/>
                  <a:pt x="1188763" y="1912090"/>
                </a:cubicBezTo>
                <a:cubicBezTo>
                  <a:pt x="515204" y="1907151"/>
                  <a:pt x="-73467" y="1485940"/>
                  <a:pt x="0" y="956045"/>
                </a:cubicBezTo>
                <a:close/>
              </a:path>
              <a:path w="2377525" h="1912089" stroke="0" extrusionOk="0">
                <a:moveTo>
                  <a:pt x="0" y="956045"/>
                </a:moveTo>
                <a:cubicBezTo>
                  <a:pt x="-66357" y="426008"/>
                  <a:pt x="407407" y="-52174"/>
                  <a:pt x="1188763" y="0"/>
                </a:cubicBezTo>
                <a:cubicBezTo>
                  <a:pt x="1921477" y="-66631"/>
                  <a:pt x="2351398" y="383867"/>
                  <a:pt x="2377526" y="956045"/>
                </a:cubicBezTo>
                <a:cubicBezTo>
                  <a:pt x="2498368" y="1465240"/>
                  <a:pt x="1790912" y="1868357"/>
                  <a:pt x="1188763" y="1912090"/>
                </a:cubicBezTo>
                <a:cubicBezTo>
                  <a:pt x="455455" y="1988580"/>
                  <a:pt x="-63865" y="1462614"/>
                  <a:pt x="0" y="9560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160+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6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vzdelávacích</a:t>
            </a:r>
            <a:r>
              <a:rPr lang="sk-SK" sz="14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článkov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sk-SK" sz="1100" spc="-10" dirty="0"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094A77A-60A2-89BA-5D2A-032248A8575D}"/>
              </a:ext>
            </a:extLst>
          </p:cNvPr>
          <p:cNvSpPr/>
          <p:nvPr/>
        </p:nvSpPr>
        <p:spPr>
          <a:xfrm rot="21279667">
            <a:off x="6889828" y="208919"/>
            <a:ext cx="2517121" cy="1949554"/>
          </a:xfrm>
          <a:custGeom>
            <a:avLst/>
            <a:gdLst>
              <a:gd name="connsiteX0" fmla="*/ 0 w 2517121"/>
              <a:gd name="connsiteY0" fmla="*/ 974777 h 1949554"/>
              <a:gd name="connsiteX1" fmla="*/ 1258561 w 2517121"/>
              <a:gd name="connsiteY1" fmla="*/ 0 h 1949554"/>
              <a:gd name="connsiteX2" fmla="*/ 2517122 w 2517121"/>
              <a:gd name="connsiteY2" fmla="*/ 974777 h 1949554"/>
              <a:gd name="connsiteX3" fmla="*/ 1258561 w 2517121"/>
              <a:gd name="connsiteY3" fmla="*/ 1949554 h 1949554"/>
              <a:gd name="connsiteX4" fmla="*/ 0 w 2517121"/>
              <a:gd name="connsiteY4" fmla="*/ 974777 h 19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7121" h="1949554" fill="none" extrusionOk="0">
                <a:moveTo>
                  <a:pt x="0" y="974777"/>
                </a:moveTo>
                <a:cubicBezTo>
                  <a:pt x="-70612" y="571011"/>
                  <a:pt x="443758" y="13483"/>
                  <a:pt x="1258561" y="0"/>
                </a:cubicBezTo>
                <a:cubicBezTo>
                  <a:pt x="1904443" y="-80554"/>
                  <a:pt x="2535432" y="354784"/>
                  <a:pt x="2517122" y="974777"/>
                </a:cubicBezTo>
                <a:cubicBezTo>
                  <a:pt x="2484615" y="1496934"/>
                  <a:pt x="2028932" y="1939370"/>
                  <a:pt x="1258561" y="1949554"/>
                </a:cubicBezTo>
                <a:cubicBezTo>
                  <a:pt x="612813" y="1906916"/>
                  <a:pt x="87058" y="1433429"/>
                  <a:pt x="0" y="974777"/>
                </a:cubicBezTo>
                <a:close/>
              </a:path>
              <a:path w="2517121" h="1949554" stroke="0" extrusionOk="0">
                <a:moveTo>
                  <a:pt x="0" y="974777"/>
                </a:moveTo>
                <a:cubicBezTo>
                  <a:pt x="57041" y="468557"/>
                  <a:pt x="466258" y="52640"/>
                  <a:pt x="1258561" y="0"/>
                </a:cubicBezTo>
                <a:cubicBezTo>
                  <a:pt x="1957082" y="34321"/>
                  <a:pt x="2460858" y="396399"/>
                  <a:pt x="2517122" y="974777"/>
                </a:cubicBezTo>
                <a:cubicBezTo>
                  <a:pt x="2602879" y="1549930"/>
                  <a:pt x="2043575" y="1964058"/>
                  <a:pt x="1258561" y="1949554"/>
                </a:cubicBezTo>
                <a:cubicBezTo>
                  <a:pt x="677668" y="1893136"/>
                  <a:pt x="-97852" y="1575140"/>
                  <a:pt x="0" y="974777"/>
                </a:cubicBezTo>
                <a:close/>
              </a:path>
            </a:pathLst>
          </a:custGeom>
          <a:solidFill>
            <a:srgbClr val="3385BC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58727327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800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5 + 2 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solidFill>
                  <a:schemeClr val="bg1"/>
                </a:solidFill>
                <a:latin typeface="5penazi" panose="00000500000000000000" pitchFamily="50" charset="-18"/>
                <a:cs typeface="Times New Roman" panose="02020603050405020304" pitchFamily="18" charset="0"/>
              </a:rPr>
              <a:t>zážitkové moduly a prednášky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b="1" spc="-10" dirty="0">
                <a:solidFill>
                  <a:schemeClr val="bg1"/>
                </a:solidFill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+modul Investo</a:t>
            </a:r>
            <a:r>
              <a:rPr lang="sk-SK" sz="1400" b="1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vanie</a:t>
            </a:r>
            <a:endParaRPr lang="sk-SK" sz="1400" b="1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556C53D6-E2EF-A84D-69F3-F13990D30A43}"/>
              </a:ext>
            </a:extLst>
          </p:cNvPr>
          <p:cNvSpPr/>
          <p:nvPr/>
        </p:nvSpPr>
        <p:spPr>
          <a:xfrm>
            <a:off x="9271014" y="119699"/>
            <a:ext cx="2682749" cy="2286385"/>
          </a:xfrm>
          <a:custGeom>
            <a:avLst/>
            <a:gdLst>
              <a:gd name="connsiteX0" fmla="*/ 0 w 2682749"/>
              <a:gd name="connsiteY0" fmla="*/ 1143193 h 2286385"/>
              <a:gd name="connsiteX1" fmla="*/ 1341375 w 2682749"/>
              <a:gd name="connsiteY1" fmla="*/ 0 h 2286385"/>
              <a:gd name="connsiteX2" fmla="*/ 2682750 w 2682749"/>
              <a:gd name="connsiteY2" fmla="*/ 1143193 h 2286385"/>
              <a:gd name="connsiteX3" fmla="*/ 1341375 w 2682749"/>
              <a:gd name="connsiteY3" fmla="*/ 2286386 h 2286385"/>
              <a:gd name="connsiteX4" fmla="*/ 0 w 2682749"/>
              <a:gd name="connsiteY4" fmla="*/ 1143193 h 228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749" h="2286385" fill="none" extrusionOk="0">
                <a:moveTo>
                  <a:pt x="0" y="1143193"/>
                </a:moveTo>
                <a:cubicBezTo>
                  <a:pt x="-62248" y="630471"/>
                  <a:pt x="560058" y="4561"/>
                  <a:pt x="1341375" y="0"/>
                </a:cubicBezTo>
                <a:cubicBezTo>
                  <a:pt x="2004949" y="-126470"/>
                  <a:pt x="2686711" y="494162"/>
                  <a:pt x="2682750" y="1143193"/>
                </a:cubicBezTo>
                <a:cubicBezTo>
                  <a:pt x="2560199" y="1713498"/>
                  <a:pt x="2098817" y="2284138"/>
                  <a:pt x="1341375" y="2286386"/>
                </a:cubicBezTo>
                <a:cubicBezTo>
                  <a:pt x="689213" y="2209764"/>
                  <a:pt x="103862" y="1679474"/>
                  <a:pt x="0" y="1143193"/>
                </a:cubicBezTo>
                <a:close/>
              </a:path>
              <a:path w="2682749" h="2286385" stroke="0" extrusionOk="0">
                <a:moveTo>
                  <a:pt x="0" y="1143193"/>
                </a:moveTo>
                <a:cubicBezTo>
                  <a:pt x="38551" y="533542"/>
                  <a:pt x="563323" y="20159"/>
                  <a:pt x="1341375" y="0"/>
                </a:cubicBezTo>
                <a:cubicBezTo>
                  <a:pt x="2092116" y="99059"/>
                  <a:pt x="2612129" y="461588"/>
                  <a:pt x="2682750" y="1143193"/>
                </a:cubicBezTo>
                <a:cubicBezTo>
                  <a:pt x="2802933" y="1826132"/>
                  <a:pt x="2125163" y="2293316"/>
                  <a:pt x="1341375" y="2286386"/>
                </a:cubicBezTo>
                <a:cubicBezTo>
                  <a:pt x="721200" y="2226778"/>
                  <a:pt x="-38608" y="1799027"/>
                  <a:pt x="0" y="1143193"/>
                </a:cubicBezTo>
                <a:close/>
              </a:path>
            </a:pathLst>
          </a:custGeom>
          <a:solidFill>
            <a:srgbClr val="4472C4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58727327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6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12 000</a:t>
            </a:r>
            <a:br>
              <a:rPr lang="sk-SK" sz="1100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400" spc="-10" dirty="0">
                <a:solidFill>
                  <a:srgbClr val="003E67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žiakov na vyše 700 vzdelávaniach</a:t>
            </a:r>
            <a:endParaRPr lang="sk-SK" sz="1100" spc="-10" dirty="0">
              <a:solidFill>
                <a:schemeClr val="bg1"/>
              </a:solidFill>
              <a:effectLst/>
              <a:latin typeface="5penazi Light" panose="000004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1F7DBF6-3222-E744-0AB9-A9E78D972BA3}"/>
              </a:ext>
            </a:extLst>
          </p:cNvPr>
          <p:cNvSpPr/>
          <p:nvPr/>
        </p:nvSpPr>
        <p:spPr>
          <a:xfrm rot="160210">
            <a:off x="5499772" y="3921428"/>
            <a:ext cx="2267384" cy="1923105"/>
          </a:xfrm>
          <a:custGeom>
            <a:avLst/>
            <a:gdLst>
              <a:gd name="connsiteX0" fmla="*/ 0 w 2267384"/>
              <a:gd name="connsiteY0" fmla="*/ 961553 h 1923105"/>
              <a:gd name="connsiteX1" fmla="*/ 1133692 w 2267384"/>
              <a:gd name="connsiteY1" fmla="*/ 0 h 1923105"/>
              <a:gd name="connsiteX2" fmla="*/ 2267384 w 2267384"/>
              <a:gd name="connsiteY2" fmla="*/ 961553 h 1923105"/>
              <a:gd name="connsiteX3" fmla="*/ 1133692 w 2267384"/>
              <a:gd name="connsiteY3" fmla="*/ 1923106 h 1923105"/>
              <a:gd name="connsiteX4" fmla="*/ 0 w 2267384"/>
              <a:gd name="connsiteY4" fmla="*/ 961553 h 192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384" h="1923105" fill="none" extrusionOk="0">
                <a:moveTo>
                  <a:pt x="0" y="961553"/>
                </a:moveTo>
                <a:cubicBezTo>
                  <a:pt x="16576" y="429515"/>
                  <a:pt x="488172" y="-31581"/>
                  <a:pt x="1133692" y="0"/>
                </a:cubicBezTo>
                <a:cubicBezTo>
                  <a:pt x="1783481" y="-15217"/>
                  <a:pt x="2157080" y="462550"/>
                  <a:pt x="2267384" y="961553"/>
                </a:cubicBezTo>
                <a:cubicBezTo>
                  <a:pt x="2348763" y="1554314"/>
                  <a:pt x="1809555" y="1859554"/>
                  <a:pt x="1133692" y="1923106"/>
                </a:cubicBezTo>
                <a:cubicBezTo>
                  <a:pt x="524457" y="1931379"/>
                  <a:pt x="-45194" y="1433134"/>
                  <a:pt x="0" y="961553"/>
                </a:cubicBezTo>
                <a:close/>
              </a:path>
              <a:path w="2267384" h="1923105" stroke="0" extrusionOk="0">
                <a:moveTo>
                  <a:pt x="0" y="961553"/>
                </a:moveTo>
                <a:cubicBezTo>
                  <a:pt x="2748" y="492071"/>
                  <a:pt x="546949" y="-27317"/>
                  <a:pt x="1133692" y="0"/>
                </a:cubicBezTo>
                <a:cubicBezTo>
                  <a:pt x="1762761" y="80222"/>
                  <a:pt x="2291742" y="411315"/>
                  <a:pt x="2267384" y="961553"/>
                </a:cubicBezTo>
                <a:cubicBezTo>
                  <a:pt x="2247858" y="1584896"/>
                  <a:pt x="1809201" y="1976950"/>
                  <a:pt x="1133692" y="1923106"/>
                </a:cubicBezTo>
                <a:cubicBezTo>
                  <a:pt x="598644" y="1926979"/>
                  <a:pt x="-32069" y="1456163"/>
                  <a:pt x="0" y="961553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9001023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800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sk-SK" sz="48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br>
              <a:rPr lang="sk-SK" sz="2400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spc="-10" dirty="0"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podujatí </a:t>
            </a:r>
            <a:r>
              <a:rPr lang="sk-SK" sz="1600" spc="-10" dirty="0">
                <a:solidFill>
                  <a:schemeClr val="bg1"/>
                </a:solidFill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ročne</a:t>
            </a:r>
            <a:endParaRPr lang="sk-SK" sz="1200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890DD611-4DD3-0FB6-5D1F-CC7A21BCA3D7}"/>
              </a:ext>
            </a:extLst>
          </p:cNvPr>
          <p:cNvSpPr/>
          <p:nvPr/>
        </p:nvSpPr>
        <p:spPr>
          <a:xfrm>
            <a:off x="0" y="6755130"/>
            <a:ext cx="12192000" cy="148590"/>
          </a:xfrm>
          <a:prstGeom prst="rect">
            <a:avLst/>
          </a:prstGeom>
          <a:solidFill>
            <a:srgbClr val="A58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73FF0E21-B0E1-3198-E6C5-32F33F1B42AC}"/>
              </a:ext>
            </a:extLst>
          </p:cNvPr>
          <p:cNvSpPr/>
          <p:nvPr/>
        </p:nvSpPr>
        <p:spPr>
          <a:xfrm rot="21337982">
            <a:off x="8090273" y="1760051"/>
            <a:ext cx="2381938" cy="1860621"/>
          </a:xfrm>
          <a:custGeom>
            <a:avLst/>
            <a:gdLst>
              <a:gd name="connsiteX0" fmla="*/ 0 w 2381938"/>
              <a:gd name="connsiteY0" fmla="*/ 930311 h 1860621"/>
              <a:gd name="connsiteX1" fmla="*/ 1190969 w 2381938"/>
              <a:gd name="connsiteY1" fmla="*/ 0 h 1860621"/>
              <a:gd name="connsiteX2" fmla="*/ 2381938 w 2381938"/>
              <a:gd name="connsiteY2" fmla="*/ 930311 h 1860621"/>
              <a:gd name="connsiteX3" fmla="*/ 1190969 w 2381938"/>
              <a:gd name="connsiteY3" fmla="*/ 1860622 h 1860621"/>
              <a:gd name="connsiteX4" fmla="*/ 0 w 2381938"/>
              <a:gd name="connsiteY4" fmla="*/ 930311 h 186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938" h="1860621" fill="none" extrusionOk="0">
                <a:moveTo>
                  <a:pt x="0" y="930311"/>
                </a:moveTo>
                <a:cubicBezTo>
                  <a:pt x="18334" y="567631"/>
                  <a:pt x="595231" y="38956"/>
                  <a:pt x="1190969" y="0"/>
                </a:cubicBezTo>
                <a:cubicBezTo>
                  <a:pt x="1896722" y="-43112"/>
                  <a:pt x="2444372" y="390901"/>
                  <a:pt x="2381938" y="930311"/>
                </a:cubicBezTo>
                <a:cubicBezTo>
                  <a:pt x="2346882" y="1481085"/>
                  <a:pt x="1845836" y="1909878"/>
                  <a:pt x="1190969" y="1860622"/>
                </a:cubicBezTo>
                <a:cubicBezTo>
                  <a:pt x="448215" y="1933367"/>
                  <a:pt x="-53332" y="1363460"/>
                  <a:pt x="0" y="930311"/>
                </a:cubicBezTo>
                <a:close/>
              </a:path>
              <a:path w="2381938" h="1860621" stroke="0" extrusionOk="0">
                <a:moveTo>
                  <a:pt x="0" y="930311"/>
                </a:moveTo>
                <a:cubicBezTo>
                  <a:pt x="-1067" y="490634"/>
                  <a:pt x="520373" y="100894"/>
                  <a:pt x="1190969" y="0"/>
                </a:cubicBezTo>
                <a:cubicBezTo>
                  <a:pt x="1839972" y="-14509"/>
                  <a:pt x="2455976" y="441574"/>
                  <a:pt x="2381938" y="930311"/>
                </a:cubicBezTo>
                <a:cubicBezTo>
                  <a:pt x="2364679" y="1411310"/>
                  <a:pt x="1733448" y="1802471"/>
                  <a:pt x="1190969" y="1860622"/>
                </a:cubicBezTo>
                <a:cubicBezTo>
                  <a:pt x="491119" y="1807078"/>
                  <a:pt x="-80273" y="1419838"/>
                  <a:pt x="0" y="930311"/>
                </a:cubicBezTo>
                <a:close/>
              </a:path>
            </a:pathLst>
          </a:custGeom>
          <a:solidFill>
            <a:srgbClr val="A5835A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265022941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60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br>
              <a:rPr lang="sk-SK" sz="16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400" spc="-10" dirty="0"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vzdelávacie centrá</a:t>
            </a:r>
            <a:endParaRPr lang="sk-SK" sz="1100" spc="-10" dirty="0"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7686D0A-685D-C99F-90EB-B665E793F934}"/>
              </a:ext>
            </a:extLst>
          </p:cNvPr>
          <p:cNvSpPr/>
          <p:nvPr/>
        </p:nvSpPr>
        <p:spPr>
          <a:xfrm rot="21326581">
            <a:off x="2992109" y="4634982"/>
            <a:ext cx="2793857" cy="1977290"/>
          </a:xfrm>
          <a:custGeom>
            <a:avLst/>
            <a:gdLst>
              <a:gd name="connsiteX0" fmla="*/ 0 w 2793857"/>
              <a:gd name="connsiteY0" fmla="*/ 988645 h 1977290"/>
              <a:gd name="connsiteX1" fmla="*/ 1396929 w 2793857"/>
              <a:gd name="connsiteY1" fmla="*/ 0 h 1977290"/>
              <a:gd name="connsiteX2" fmla="*/ 2793858 w 2793857"/>
              <a:gd name="connsiteY2" fmla="*/ 988645 h 1977290"/>
              <a:gd name="connsiteX3" fmla="*/ 1396929 w 2793857"/>
              <a:gd name="connsiteY3" fmla="*/ 1977290 h 1977290"/>
              <a:gd name="connsiteX4" fmla="*/ 0 w 2793857"/>
              <a:gd name="connsiteY4" fmla="*/ 988645 h 19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57" h="1977290" fill="none" extrusionOk="0">
                <a:moveTo>
                  <a:pt x="0" y="988645"/>
                </a:moveTo>
                <a:cubicBezTo>
                  <a:pt x="17498" y="586852"/>
                  <a:pt x="765725" y="88130"/>
                  <a:pt x="1396929" y="0"/>
                </a:cubicBezTo>
                <a:cubicBezTo>
                  <a:pt x="2234100" y="-58982"/>
                  <a:pt x="2858105" y="416274"/>
                  <a:pt x="2793858" y="988645"/>
                </a:cubicBezTo>
                <a:cubicBezTo>
                  <a:pt x="2689280" y="1644966"/>
                  <a:pt x="2164164" y="2050110"/>
                  <a:pt x="1396929" y="1977290"/>
                </a:cubicBezTo>
                <a:cubicBezTo>
                  <a:pt x="544217" y="2046790"/>
                  <a:pt x="-33502" y="1483997"/>
                  <a:pt x="0" y="988645"/>
                </a:cubicBezTo>
                <a:close/>
              </a:path>
              <a:path w="2793857" h="1977290" stroke="0" extrusionOk="0">
                <a:moveTo>
                  <a:pt x="0" y="988645"/>
                </a:moveTo>
                <a:cubicBezTo>
                  <a:pt x="-511" y="478099"/>
                  <a:pt x="604123" y="167363"/>
                  <a:pt x="1396929" y="0"/>
                </a:cubicBezTo>
                <a:cubicBezTo>
                  <a:pt x="2132737" y="-59180"/>
                  <a:pt x="2840714" y="458491"/>
                  <a:pt x="2793858" y="988645"/>
                </a:cubicBezTo>
                <a:cubicBezTo>
                  <a:pt x="2749403" y="1450176"/>
                  <a:pt x="2119748" y="1952731"/>
                  <a:pt x="1396929" y="1977290"/>
                </a:cubicBezTo>
                <a:cubicBezTo>
                  <a:pt x="571068" y="1908149"/>
                  <a:pt x="-94446" y="1506104"/>
                  <a:pt x="0" y="988645"/>
                </a:cubicBezTo>
                <a:close/>
              </a:path>
            </a:pathLst>
          </a:custGeom>
          <a:solidFill>
            <a:srgbClr val="0067AB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265022941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60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15+</a:t>
            </a:r>
            <a:br>
              <a:rPr lang="sk-SK" sz="16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6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vzdelávacích </a:t>
            </a:r>
            <a:r>
              <a:rPr lang="sk-SK" sz="1400" spc="-10" dirty="0"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projektov a spoluprác</a:t>
            </a:r>
            <a:endParaRPr lang="sk-SK" sz="1100" spc="-10" dirty="0"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904B5482-FE4D-57C2-F22F-A6842933D5CE}"/>
              </a:ext>
            </a:extLst>
          </p:cNvPr>
          <p:cNvSpPr/>
          <p:nvPr/>
        </p:nvSpPr>
        <p:spPr>
          <a:xfrm rot="492179">
            <a:off x="7392597" y="4686952"/>
            <a:ext cx="2377525" cy="1912089"/>
          </a:xfrm>
          <a:custGeom>
            <a:avLst/>
            <a:gdLst>
              <a:gd name="connsiteX0" fmla="*/ 0 w 2377525"/>
              <a:gd name="connsiteY0" fmla="*/ 956045 h 1912089"/>
              <a:gd name="connsiteX1" fmla="*/ 1188763 w 2377525"/>
              <a:gd name="connsiteY1" fmla="*/ 0 h 1912089"/>
              <a:gd name="connsiteX2" fmla="*/ 2377526 w 2377525"/>
              <a:gd name="connsiteY2" fmla="*/ 956045 h 1912089"/>
              <a:gd name="connsiteX3" fmla="*/ 1188763 w 2377525"/>
              <a:gd name="connsiteY3" fmla="*/ 1912090 h 1912089"/>
              <a:gd name="connsiteX4" fmla="*/ 0 w 2377525"/>
              <a:gd name="connsiteY4" fmla="*/ 956045 h 191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525" h="1912089" fill="none" extrusionOk="0">
                <a:moveTo>
                  <a:pt x="0" y="956045"/>
                </a:moveTo>
                <a:cubicBezTo>
                  <a:pt x="117544" y="466314"/>
                  <a:pt x="567264" y="132551"/>
                  <a:pt x="1188763" y="0"/>
                </a:cubicBezTo>
                <a:cubicBezTo>
                  <a:pt x="1812358" y="53908"/>
                  <a:pt x="2389112" y="408968"/>
                  <a:pt x="2377526" y="956045"/>
                </a:cubicBezTo>
                <a:cubicBezTo>
                  <a:pt x="2536539" y="1486017"/>
                  <a:pt x="1808815" y="1781853"/>
                  <a:pt x="1188763" y="1912090"/>
                </a:cubicBezTo>
                <a:cubicBezTo>
                  <a:pt x="515204" y="1907151"/>
                  <a:pt x="-73467" y="1485940"/>
                  <a:pt x="0" y="956045"/>
                </a:cubicBezTo>
                <a:close/>
              </a:path>
              <a:path w="2377525" h="1912089" stroke="0" extrusionOk="0">
                <a:moveTo>
                  <a:pt x="0" y="956045"/>
                </a:moveTo>
                <a:cubicBezTo>
                  <a:pt x="-66357" y="426008"/>
                  <a:pt x="407407" y="-52174"/>
                  <a:pt x="1188763" y="0"/>
                </a:cubicBezTo>
                <a:cubicBezTo>
                  <a:pt x="1921477" y="-66631"/>
                  <a:pt x="2351398" y="383867"/>
                  <a:pt x="2377526" y="956045"/>
                </a:cubicBezTo>
                <a:cubicBezTo>
                  <a:pt x="2498368" y="1465240"/>
                  <a:pt x="1790912" y="1868357"/>
                  <a:pt x="1188763" y="1912090"/>
                </a:cubicBezTo>
                <a:cubicBezTo>
                  <a:pt x="455455" y="1988580"/>
                  <a:pt x="-63865" y="1462614"/>
                  <a:pt x="0" y="956045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6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15 500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 err="1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sledovateľov</a:t>
            </a: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na FB a IG</a:t>
            </a:r>
            <a:endParaRPr lang="sk-SK" sz="1100" spc="-10" dirty="0"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dĺžnik 51">
            <a:extLst>
              <a:ext uri="{FF2B5EF4-FFF2-40B4-BE49-F238E27FC236}">
                <a16:creationId xmlns:a16="http://schemas.microsoft.com/office/drawing/2014/main" id="{FFA63AA2-496C-355B-7829-F08CE8A4CD32}"/>
              </a:ext>
            </a:extLst>
          </p:cNvPr>
          <p:cNvSpPr/>
          <p:nvPr/>
        </p:nvSpPr>
        <p:spPr>
          <a:xfrm>
            <a:off x="4837" y="0"/>
            <a:ext cx="12187163" cy="1008027"/>
          </a:xfrm>
          <a:prstGeom prst="rect">
            <a:avLst/>
          </a:prstGeom>
          <a:solidFill>
            <a:srgbClr val="0067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15BF8A3-11DF-7AAF-6DE5-C765FF6F8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D000338-3054-A3FF-AA81-A8F07880FB5B}"/>
              </a:ext>
            </a:extLst>
          </p:cNvPr>
          <p:cNvSpPr/>
          <p:nvPr/>
        </p:nvSpPr>
        <p:spPr>
          <a:xfrm>
            <a:off x="-4838" y="992385"/>
            <a:ext cx="12192000" cy="5769653"/>
          </a:xfrm>
          <a:prstGeom prst="rect">
            <a:avLst/>
          </a:prstGeom>
          <a:solidFill>
            <a:srgbClr val="99C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         </a:t>
            </a:r>
          </a:p>
        </p:txBody>
      </p:sp>
      <p:sp>
        <p:nvSpPr>
          <p:cNvPr id="5" name="Google Shape;84;p21">
            <a:extLst>
              <a:ext uri="{FF2B5EF4-FFF2-40B4-BE49-F238E27FC236}">
                <a16:creationId xmlns:a16="http://schemas.microsoft.com/office/drawing/2014/main" id="{4170F6D3-A777-B9CE-A47E-2285403A4F1F}"/>
              </a:ext>
            </a:extLst>
          </p:cNvPr>
          <p:cNvSpPr/>
          <p:nvPr/>
        </p:nvSpPr>
        <p:spPr>
          <a:xfrm>
            <a:off x="-3518050" y="1035135"/>
            <a:ext cx="7532901" cy="6644654"/>
          </a:xfrm>
          <a:custGeom>
            <a:avLst/>
            <a:gdLst/>
            <a:ahLst/>
            <a:cxnLst/>
            <a:rect l="0" t="0" r="0" b="0"/>
            <a:pathLst>
              <a:path w="460" h="405" extrusionOk="0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lt1">
              <a:alpha val="58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4;p21">
            <a:extLst>
              <a:ext uri="{FF2B5EF4-FFF2-40B4-BE49-F238E27FC236}">
                <a16:creationId xmlns:a16="http://schemas.microsoft.com/office/drawing/2014/main" id="{BFB5E9F5-68E6-3A95-646B-3D9D653F5277}"/>
              </a:ext>
            </a:extLst>
          </p:cNvPr>
          <p:cNvSpPr/>
          <p:nvPr/>
        </p:nvSpPr>
        <p:spPr>
          <a:xfrm>
            <a:off x="-3365650" y="1187535"/>
            <a:ext cx="7532901" cy="6644654"/>
          </a:xfrm>
          <a:custGeom>
            <a:avLst/>
            <a:gdLst/>
            <a:ahLst/>
            <a:cxnLst/>
            <a:rect l="0" t="0" r="0" b="0"/>
            <a:pathLst>
              <a:path w="460" h="405" extrusionOk="0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lt1">
              <a:alpha val="588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ok 6" descr="Obrázok, na ktorom je kruh, čierny, čierno-biela&#10;&#10;Automaticky generovaný popis">
            <a:extLst>
              <a:ext uri="{FF2B5EF4-FFF2-40B4-BE49-F238E27FC236}">
                <a16:creationId xmlns:a16="http://schemas.microsoft.com/office/drawing/2014/main" id="{437656F8-9A65-AB49-B2CF-98E1E108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217" y="1853886"/>
            <a:ext cx="6349206" cy="6372154"/>
          </a:xfrm>
          <a:prstGeom prst="rect">
            <a:avLst/>
          </a:prstGeom>
        </p:spPr>
      </p:pic>
      <p:pic>
        <p:nvPicPr>
          <p:cNvPr id="8" name="Obrázok 7" descr="Obrázok, na ktorom je kruh, čierny, čierno-biela&#10;&#10;Automaticky generovaný popis">
            <a:extLst>
              <a:ext uri="{FF2B5EF4-FFF2-40B4-BE49-F238E27FC236}">
                <a16:creationId xmlns:a16="http://schemas.microsoft.com/office/drawing/2014/main" id="{E6AEDC13-70A1-BDFC-C6EE-3A54DF11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501" y="3135916"/>
            <a:ext cx="6349206" cy="6044444"/>
          </a:xfrm>
          <a:prstGeom prst="rect">
            <a:avLst/>
          </a:prstGeom>
        </p:spPr>
      </p:pic>
      <p:pic>
        <p:nvPicPr>
          <p:cNvPr id="9" name="Obrázok 8" descr="Obrázok, na ktorom je kruh, čierny, čierno-biela&#10;&#10;Automaticky generovaný popis">
            <a:extLst>
              <a:ext uri="{FF2B5EF4-FFF2-40B4-BE49-F238E27FC236}">
                <a16:creationId xmlns:a16="http://schemas.microsoft.com/office/drawing/2014/main" id="{5245CBF0-2BA0-1A04-C8FA-48C87968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2739" y="4024161"/>
            <a:ext cx="6349206" cy="6044444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58B9E420-62A7-FEF6-85EC-60ED29B8D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054402" y="3312894"/>
            <a:ext cx="7016336" cy="6679552"/>
          </a:xfrm>
          <a:prstGeom prst="rect">
            <a:avLst/>
          </a:prstGeom>
        </p:spPr>
      </p:pic>
      <p:grpSp>
        <p:nvGrpSpPr>
          <p:cNvPr id="11" name="Google Shape;77;p21">
            <a:extLst>
              <a:ext uri="{FF2B5EF4-FFF2-40B4-BE49-F238E27FC236}">
                <a16:creationId xmlns:a16="http://schemas.microsoft.com/office/drawing/2014/main" id="{0A1BE75D-E593-478D-AC0C-CCF13F9513B3}"/>
              </a:ext>
            </a:extLst>
          </p:cNvPr>
          <p:cNvGrpSpPr/>
          <p:nvPr/>
        </p:nvGrpSpPr>
        <p:grpSpPr>
          <a:xfrm>
            <a:off x="4216866" y="1755015"/>
            <a:ext cx="15271797" cy="8475469"/>
            <a:chOff x="-10834705" y="2327418"/>
            <a:chExt cx="24629261" cy="13668627"/>
          </a:xfrm>
        </p:grpSpPr>
        <p:grpSp>
          <p:nvGrpSpPr>
            <p:cNvPr id="12" name="Google Shape;78;p21">
              <a:extLst>
                <a:ext uri="{FF2B5EF4-FFF2-40B4-BE49-F238E27FC236}">
                  <a16:creationId xmlns:a16="http://schemas.microsoft.com/office/drawing/2014/main" id="{69CA4F2F-0DE8-D707-2BE8-894F0154C4E4}"/>
                </a:ext>
              </a:extLst>
            </p:cNvPr>
            <p:cNvGrpSpPr/>
            <p:nvPr/>
          </p:nvGrpSpPr>
          <p:grpSpPr>
            <a:xfrm>
              <a:off x="-10834705" y="2327418"/>
              <a:ext cx="22979342" cy="13668627"/>
              <a:chOff x="2310" y="1409"/>
              <a:chExt cx="2070" cy="1231"/>
            </a:xfrm>
          </p:grpSpPr>
          <p:sp>
            <p:nvSpPr>
              <p:cNvPr id="15" name="Google Shape;79;p21">
                <a:extLst>
                  <a:ext uri="{FF2B5EF4-FFF2-40B4-BE49-F238E27FC236}">
                    <a16:creationId xmlns:a16="http://schemas.microsoft.com/office/drawing/2014/main" id="{A9D762A0-D721-2EAF-F091-A13F003E3909}"/>
                  </a:ext>
                </a:extLst>
              </p:cNvPr>
              <p:cNvSpPr/>
              <p:nvPr/>
            </p:nvSpPr>
            <p:spPr>
              <a:xfrm>
                <a:off x="2310" y="1409"/>
                <a:ext cx="910" cy="838"/>
              </a:xfrm>
              <a:custGeom>
                <a:avLst/>
                <a:gdLst/>
                <a:ahLst/>
                <a:cxnLst/>
                <a:rect l="0" t="0" r="0" b="0"/>
                <a:pathLst>
                  <a:path w="383" h="352" extrusionOk="0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80;p21">
                <a:extLst>
                  <a:ext uri="{FF2B5EF4-FFF2-40B4-BE49-F238E27FC236}">
                    <a16:creationId xmlns:a16="http://schemas.microsoft.com/office/drawing/2014/main" id="{BC86F577-B66D-69A8-D481-561F2568FCB7}"/>
                  </a:ext>
                </a:extLst>
              </p:cNvPr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81;p21">
                <a:extLst>
                  <a:ext uri="{FF2B5EF4-FFF2-40B4-BE49-F238E27FC236}">
                    <a16:creationId xmlns:a16="http://schemas.microsoft.com/office/drawing/2014/main" id="{0609F29A-5415-9DE0-6090-D082AAE3333E}"/>
                  </a:ext>
                </a:extLst>
              </p:cNvPr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82;p21">
                <a:extLst>
                  <a:ext uri="{FF2B5EF4-FFF2-40B4-BE49-F238E27FC236}">
                    <a16:creationId xmlns:a16="http://schemas.microsoft.com/office/drawing/2014/main" id="{06CBAA37-9C67-2E9C-C321-94B3C3892F47}"/>
                  </a:ext>
                </a:extLst>
              </p:cNvPr>
              <p:cNvSpPr/>
              <p:nvPr/>
            </p:nvSpPr>
            <p:spPr>
              <a:xfrm>
                <a:off x="3286" y="1675"/>
                <a:ext cx="1094" cy="965"/>
              </a:xfrm>
              <a:custGeom>
                <a:avLst/>
                <a:gdLst/>
                <a:ahLst/>
                <a:cxnLst/>
                <a:rect l="0" t="0" r="0" b="0"/>
                <a:pathLst>
                  <a:path w="460" h="405" extrusionOk="0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" name="Google Shape;83;p21">
              <a:extLst>
                <a:ext uri="{FF2B5EF4-FFF2-40B4-BE49-F238E27FC236}">
                  <a16:creationId xmlns:a16="http://schemas.microsoft.com/office/drawing/2014/main" id="{4744CB57-DA29-815A-6580-3124CFB084AF}"/>
                </a:ext>
              </a:extLst>
            </p:cNvPr>
            <p:cNvSpPr/>
            <p:nvPr/>
          </p:nvSpPr>
          <p:spPr>
            <a:xfrm>
              <a:off x="1646032" y="2688184"/>
              <a:ext cx="12148524" cy="10716021"/>
            </a:xfrm>
            <a:custGeom>
              <a:avLst/>
              <a:gdLst/>
              <a:ahLst/>
              <a:cxnLst/>
              <a:rect l="0" t="0" r="0" b="0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4;p21">
              <a:extLst>
                <a:ext uri="{FF2B5EF4-FFF2-40B4-BE49-F238E27FC236}">
                  <a16:creationId xmlns:a16="http://schemas.microsoft.com/office/drawing/2014/main" id="{211EEE66-7A6D-D5BA-8418-379E55BD5E66}"/>
                </a:ext>
              </a:extLst>
            </p:cNvPr>
            <p:cNvSpPr/>
            <p:nvPr/>
          </p:nvSpPr>
          <p:spPr>
            <a:xfrm>
              <a:off x="-4956708" y="3583549"/>
              <a:ext cx="12148523" cy="10716021"/>
            </a:xfrm>
            <a:custGeom>
              <a:avLst/>
              <a:gdLst/>
              <a:ahLst/>
              <a:cxnLst/>
              <a:rect l="0" t="0" r="0" b="0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77;p21">
            <a:extLst>
              <a:ext uri="{FF2B5EF4-FFF2-40B4-BE49-F238E27FC236}">
                <a16:creationId xmlns:a16="http://schemas.microsoft.com/office/drawing/2014/main" id="{EDD01247-69C5-041D-299D-952087042B43}"/>
              </a:ext>
            </a:extLst>
          </p:cNvPr>
          <p:cNvGrpSpPr/>
          <p:nvPr/>
        </p:nvGrpSpPr>
        <p:grpSpPr>
          <a:xfrm>
            <a:off x="-543311" y="3410926"/>
            <a:ext cx="15271797" cy="8475469"/>
            <a:chOff x="-10834705" y="2327418"/>
            <a:chExt cx="24629261" cy="13668627"/>
          </a:xfrm>
        </p:grpSpPr>
        <p:grpSp>
          <p:nvGrpSpPr>
            <p:cNvPr id="20" name="Google Shape;78;p21">
              <a:extLst>
                <a:ext uri="{FF2B5EF4-FFF2-40B4-BE49-F238E27FC236}">
                  <a16:creationId xmlns:a16="http://schemas.microsoft.com/office/drawing/2014/main" id="{CEC4409A-7238-7F75-A598-D6C13ABE1A3F}"/>
                </a:ext>
              </a:extLst>
            </p:cNvPr>
            <p:cNvGrpSpPr/>
            <p:nvPr/>
          </p:nvGrpSpPr>
          <p:grpSpPr>
            <a:xfrm>
              <a:off x="-10834705" y="2327418"/>
              <a:ext cx="22979342" cy="13668627"/>
              <a:chOff x="2310" y="1409"/>
              <a:chExt cx="2070" cy="1231"/>
            </a:xfrm>
          </p:grpSpPr>
          <p:sp>
            <p:nvSpPr>
              <p:cNvPr id="23" name="Google Shape;79;p21">
                <a:extLst>
                  <a:ext uri="{FF2B5EF4-FFF2-40B4-BE49-F238E27FC236}">
                    <a16:creationId xmlns:a16="http://schemas.microsoft.com/office/drawing/2014/main" id="{9242F7CA-5E89-BAE5-1DC4-E5887C0DA1B9}"/>
                  </a:ext>
                </a:extLst>
              </p:cNvPr>
              <p:cNvSpPr/>
              <p:nvPr/>
            </p:nvSpPr>
            <p:spPr>
              <a:xfrm>
                <a:off x="2310" y="1409"/>
                <a:ext cx="910" cy="838"/>
              </a:xfrm>
              <a:custGeom>
                <a:avLst/>
                <a:gdLst/>
                <a:ahLst/>
                <a:cxnLst/>
                <a:rect l="0" t="0" r="0" b="0"/>
                <a:pathLst>
                  <a:path w="383" h="352" extrusionOk="0">
                    <a:moveTo>
                      <a:pt x="233" y="49"/>
                    </a:moveTo>
                    <a:cubicBezTo>
                      <a:pt x="226" y="49"/>
                      <a:pt x="219" y="50"/>
                      <a:pt x="212" y="51"/>
                    </a:cubicBezTo>
                    <a:cubicBezTo>
                      <a:pt x="191" y="53"/>
                      <a:pt x="170" y="60"/>
                      <a:pt x="151" y="70"/>
                    </a:cubicBezTo>
                    <a:cubicBezTo>
                      <a:pt x="163" y="67"/>
                      <a:pt x="175" y="66"/>
                      <a:pt x="187" y="66"/>
                    </a:cubicBezTo>
                    <a:cubicBezTo>
                      <a:pt x="185" y="66"/>
                      <a:pt x="188" y="66"/>
                      <a:pt x="189" y="66"/>
                    </a:cubicBezTo>
                    <a:cubicBezTo>
                      <a:pt x="192" y="66"/>
                      <a:pt x="195" y="67"/>
                      <a:pt x="198" y="67"/>
                    </a:cubicBezTo>
                    <a:cubicBezTo>
                      <a:pt x="207" y="68"/>
                      <a:pt x="216" y="71"/>
                      <a:pt x="225" y="74"/>
                    </a:cubicBezTo>
                    <a:cubicBezTo>
                      <a:pt x="242" y="81"/>
                      <a:pt x="257" y="91"/>
                      <a:pt x="270" y="102"/>
                    </a:cubicBezTo>
                    <a:cubicBezTo>
                      <a:pt x="291" y="119"/>
                      <a:pt x="309" y="139"/>
                      <a:pt x="319" y="164"/>
                    </a:cubicBezTo>
                    <a:cubicBezTo>
                      <a:pt x="325" y="176"/>
                      <a:pt x="327" y="189"/>
                      <a:pt x="328" y="202"/>
                    </a:cubicBezTo>
                    <a:cubicBezTo>
                      <a:pt x="328" y="201"/>
                      <a:pt x="328" y="201"/>
                      <a:pt x="328" y="201"/>
                    </a:cubicBezTo>
                    <a:cubicBezTo>
                      <a:pt x="328" y="229"/>
                      <a:pt x="318" y="255"/>
                      <a:pt x="303" y="278"/>
                    </a:cubicBezTo>
                    <a:cubicBezTo>
                      <a:pt x="287" y="300"/>
                      <a:pt x="268" y="319"/>
                      <a:pt x="245" y="333"/>
                    </a:cubicBezTo>
                    <a:cubicBezTo>
                      <a:pt x="229" y="342"/>
                      <a:pt x="211" y="348"/>
                      <a:pt x="192" y="350"/>
                    </a:cubicBezTo>
                    <a:cubicBezTo>
                      <a:pt x="194" y="351"/>
                      <a:pt x="197" y="351"/>
                      <a:pt x="199" y="351"/>
                    </a:cubicBezTo>
                    <a:cubicBezTo>
                      <a:pt x="199" y="351"/>
                      <a:pt x="199" y="351"/>
                      <a:pt x="199" y="351"/>
                    </a:cubicBezTo>
                    <a:cubicBezTo>
                      <a:pt x="204" y="352"/>
                      <a:pt x="210" y="352"/>
                      <a:pt x="215" y="352"/>
                    </a:cubicBezTo>
                    <a:cubicBezTo>
                      <a:pt x="227" y="352"/>
                      <a:pt x="240" y="351"/>
                      <a:pt x="253" y="347"/>
                    </a:cubicBezTo>
                    <a:cubicBezTo>
                      <a:pt x="272" y="342"/>
                      <a:pt x="290" y="333"/>
                      <a:pt x="306" y="322"/>
                    </a:cubicBezTo>
                    <a:cubicBezTo>
                      <a:pt x="335" y="302"/>
                      <a:pt x="358" y="273"/>
                      <a:pt x="371" y="241"/>
                    </a:cubicBezTo>
                    <a:cubicBezTo>
                      <a:pt x="378" y="223"/>
                      <a:pt x="383" y="202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3" y="143"/>
                      <a:pt x="362" y="106"/>
                      <a:pt x="332" y="82"/>
                    </a:cubicBezTo>
                    <a:cubicBezTo>
                      <a:pt x="304" y="60"/>
                      <a:pt x="268" y="49"/>
                      <a:pt x="233" y="49"/>
                    </a:cubicBezTo>
                    <a:moveTo>
                      <a:pt x="382" y="180"/>
                    </a:moveTo>
                    <a:cubicBezTo>
                      <a:pt x="382" y="180"/>
                      <a:pt x="382" y="181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3"/>
                      <a:pt x="382" y="183"/>
                    </a:cubicBezTo>
                    <a:cubicBezTo>
                      <a:pt x="382" y="183"/>
                      <a:pt x="382" y="184"/>
                      <a:pt x="382" y="184"/>
                    </a:cubicBezTo>
                    <a:cubicBezTo>
                      <a:pt x="382" y="184"/>
                      <a:pt x="382" y="183"/>
                      <a:pt x="382" y="182"/>
                    </a:cubicBezTo>
                    <a:cubicBezTo>
                      <a:pt x="382" y="181"/>
                      <a:pt x="382" y="180"/>
                      <a:pt x="382" y="180"/>
                    </a:cubicBezTo>
                    <a:moveTo>
                      <a:pt x="207" y="0"/>
                    </a:moveTo>
                    <a:cubicBezTo>
                      <a:pt x="204" y="0"/>
                      <a:pt x="202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0"/>
                      <a:pt x="199" y="0"/>
                    </a:cubicBezTo>
                    <a:cubicBezTo>
                      <a:pt x="136" y="6"/>
                      <a:pt x="75" y="36"/>
                      <a:pt x="30" y="80"/>
                    </a:cubicBezTo>
                    <a:cubicBezTo>
                      <a:pt x="19" y="91"/>
                      <a:pt x="9" y="102"/>
                      <a:pt x="0" y="115"/>
                    </a:cubicBezTo>
                    <a:cubicBezTo>
                      <a:pt x="17" y="94"/>
                      <a:pt x="37" y="76"/>
                      <a:pt x="59" y="60"/>
                    </a:cubicBezTo>
                    <a:cubicBezTo>
                      <a:pt x="85" y="41"/>
                      <a:pt x="113" y="24"/>
                      <a:pt x="143" y="14"/>
                    </a:cubicBezTo>
                    <a:cubicBezTo>
                      <a:pt x="164" y="6"/>
                      <a:pt x="185" y="1"/>
                      <a:pt x="207" y="0"/>
                    </a:cubicBezTo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80;p21">
                <a:extLst>
                  <a:ext uri="{FF2B5EF4-FFF2-40B4-BE49-F238E27FC236}">
                    <a16:creationId xmlns:a16="http://schemas.microsoft.com/office/drawing/2014/main" id="{113D95CE-5306-AB05-E8DD-FCB1D8891C2B}"/>
                  </a:ext>
                </a:extLst>
              </p:cNvPr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81;p21">
                <a:extLst>
                  <a:ext uri="{FF2B5EF4-FFF2-40B4-BE49-F238E27FC236}">
                    <a16:creationId xmlns:a16="http://schemas.microsoft.com/office/drawing/2014/main" id="{FE0B7A46-0180-A3FD-F809-044B1CEDE7F6}"/>
                  </a:ext>
                </a:extLst>
              </p:cNvPr>
              <p:cNvSpPr/>
              <p:nvPr/>
            </p:nvSpPr>
            <p:spPr>
              <a:xfrm>
                <a:off x="4147" y="2425"/>
                <a:ext cx="0" cy="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82;p21">
                <a:extLst>
                  <a:ext uri="{FF2B5EF4-FFF2-40B4-BE49-F238E27FC236}">
                    <a16:creationId xmlns:a16="http://schemas.microsoft.com/office/drawing/2014/main" id="{31F62C13-F592-B803-0EE9-8109838E1DB8}"/>
                  </a:ext>
                </a:extLst>
              </p:cNvPr>
              <p:cNvSpPr/>
              <p:nvPr/>
            </p:nvSpPr>
            <p:spPr>
              <a:xfrm>
                <a:off x="3286" y="1675"/>
                <a:ext cx="1094" cy="965"/>
              </a:xfrm>
              <a:custGeom>
                <a:avLst/>
                <a:gdLst/>
                <a:ahLst/>
                <a:cxnLst/>
                <a:rect l="0" t="0" r="0" b="0"/>
                <a:pathLst>
                  <a:path w="460" h="405" extrusionOk="0">
                    <a:moveTo>
                      <a:pt x="456" y="144"/>
                    </a:moveTo>
                    <a:cubicBezTo>
                      <a:pt x="447" y="102"/>
                      <a:pt x="423" y="64"/>
                      <a:pt x="389" y="39"/>
                    </a:cubicBezTo>
                    <a:cubicBezTo>
                      <a:pt x="350" y="11"/>
                      <a:pt x="299" y="0"/>
                      <a:pt x="253" y="3"/>
                    </a:cubicBezTo>
                    <a:cubicBezTo>
                      <a:pt x="226" y="5"/>
                      <a:pt x="200" y="11"/>
                      <a:pt x="175" y="21"/>
                    </a:cubicBezTo>
                    <a:cubicBezTo>
                      <a:pt x="151" y="31"/>
                      <a:pt x="129" y="44"/>
                      <a:pt x="107" y="59"/>
                    </a:cubicBezTo>
                    <a:cubicBezTo>
                      <a:pt x="77" y="80"/>
                      <a:pt x="48" y="106"/>
                      <a:pt x="28" y="137"/>
                    </a:cubicBezTo>
                    <a:cubicBezTo>
                      <a:pt x="7" y="171"/>
                      <a:pt x="0" y="210"/>
                      <a:pt x="12" y="248"/>
                    </a:cubicBezTo>
                    <a:cubicBezTo>
                      <a:pt x="23" y="284"/>
                      <a:pt x="48" y="316"/>
                      <a:pt x="76" y="340"/>
                    </a:cubicBezTo>
                    <a:cubicBezTo>
                      <a:pt x="108" y="367"/>
                      <a:pt x="145" y="389"/>
                      <a:pt x="186" y="398"/>
                    </a:cubicBezTo>
                    <a:cubicBezTo>
                      <a:pt x="205" y="403"/>
                      <a:pt x="224" y="405"/>
                      <a:pt x="243" y="404"/>
                    </a:cubicBezTo>
                    <a:cubicBezTo>
                      <a:pt x="264" y="402"/>
                      <a:pt x="286" y="398"/>
                      <a:pt x="306" y="390"/>
                    </a:cubicBezTo>
                    <a:cubicBezTo>
                      <a:pt x="350" y="374"/>
                      <a:pt x="388" y="344"/>
                      <a:pt x="416" y="307"/>
                    </a:cubicBezTo>
                    <a:cubicBezTo>
                      <a:pt x="444" y="270"/>
                      <a:pt x="460" y="225"/>
                      <a:pt x="460" y="179"/>
                    </a:cubicBezTo>
                    <a:cubicBezTo>
                      <a:pt x="460" y="167"/>
                      <a:pt x="459" y="155"/>
                      <a:pt x="456" y="144"/>
                    </a:cubicBezTo>
                    <a:cubicBezTo>
                      <a:pt x="453" y="127"/>
                      <a:pt x="460" y="160"/>
                      <a:pt x="456" y="144"/>
                    </a:cubicBezTo>
                    <a:close/>
                    <a:moveTo>
                      <a:pt x="423" y="195"/>
                    </a:moveTo>
                    <a:cubicBezTo>
                      <a:pt x="422" y="232"/>
                      <a:pt x="404" y="270"/>
                      <a:pt x="380" y="297"/>
                    </a:cubicBezTo>
                    <a:cubicBezTo>
                      <a:pt x="358" y="322"/>
                      <a:pt x="330" y="340"/>
                      <a:pt x="299" y="350"/>
                    </a:cubicBezTo>
                    <a:cubicBezTo>
                      <a:pt x="280" y="356"/>
                      <a:pt x="260" y="357"/>
                      <a:pt x="240" y="355"/>
                    </a:cubicBezTo>
                    <a:cubicBezTo>
                      <a:pt x="240" y="355"/>
                      <a:pt x="240" y="355"/>
                      <a:pt x="240" y="355"/>
                    </a:cubicBezTo>
                    <a:cubicBezTo>
                      <a:pt x="193" y="349"/>
                      <a:pt x="156" y="317"/>
                      <a:pt x="127" y="281"/>
                    </a:cubicBezTo>
                    <a:cubicBezTo>
                      <a:pt x="111" y="262"/>
                      <a:pt x="98" y="238"/>
                      <a:pt x="95" y="212"/>
                    </a:cubicBezTo>
                    <a:cubicBezTo>
                      <a:pt x="94" y="197"/>
                      <a:pt x="97" y="181"/>
                      <a:pt x="103" y="167"/>
                    </a:cubicBezTo>
                    <a:cubicBezTo>
                      <a:pt x="112" y="146"/>
                      <a:pt x="127" y="128"/>
                      <a:pt x="143" y="112"/>
                    </a:cubicBezTo>
                    <a:cubicBezTo>
                      <a:pt x="156" y="99"/>
                      <a:pt x="170" y="87"/>
                      <a:pt x="186" y="78"/>
                    </a:cubicBezTo>
                    <a:cubicBezTo>
                      <a:pt x="232" y="51"/>
                      <a:pt x="289" y="46"/>
                      <a:pt x="339" y="66"/>
                    </a:cubicBezTo>
                    <a:cubicBezTo>
                      <a:pt x="385" y="85"/>
                      <a:pt x="421" y="129"/>
                      <a:pt x="423" y="180"/>
                    </a:cubicBezTo>
                    <a:cubicBezTo>
                      <a:pt x="423" y="185"/>
                      <a:pt x="423" y="190"/>
                      <a:pt x="423" y="195"/>
                    </a:cubicBezTo>
                    <a:cubicBezTo>
                      <a:pt x="423" y="197"/>
                      <a:pt x="423" y="194"/>
                      <a:pt x="423" y="195"/>
                    </a:cubicBezTo>
                    <a:close/>
                  </a:path>
                </a:pathLst>
              </a:custGeom>
              <a:solidFill>
                <a:schemeClr val="lt1">
                  <a:alpha val="27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83;p21">
              <a:extLst>
                <a:ext uri="{FF2B5EF4-FFF2-40B4-BE49-F238E27FC236}">
                  <a16:creationId xmlns:a16="http://schemas.microsoft.com/office/drawing/2014/main" id="{353CF3B5-128F-9E4D-B3FC-6C0475939B78}"/>
                </a:ext>
              </a:extLst>
            </p:cNvPr>
            <p:cNvSpPr/>
            <p:nvPr/>
          </p:nvSpPr>
          <p:spPr>
            <a:xfrm>
              <a:off x="1646032" y="2688184"/>
              <a:ext cx="12148524" cy="10716021"/>
            </a:xfrm>
            <a:custGeom>
              <a:avLst/>
              <a:gdLst/>
              <a:ahLst/>
              <a:cxnLst/>
              <a:rect l="0" t="0" r="0" b="0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27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4;p21">
              <a:extLst>
                <a:ext uri="{FF2B5EF4-FFF2-40B4-BE49-F238E27FC236}">
                  <a16:creationId xmlns:a16="http://schemas.microsoft.com/office/drawing/2014/main" id="{95099905-08DA-CF2D-16A6-5C72D0A3439F}"/>
                </a:ext>
              </a:extLst>
            </p:cNvPr>
            <p:cNvSpPr/>
            <p:nvPr/>
          </p:nvSpPr>
          <p:spPr>
            <a:xfrm>
              <a:off x="-4956708" y="3583549"/>
              <a:ext cx="12148523" cy="10716021"/>
            </a:xfrm>
            <a:custGeom>
              <a:avLst/>
              <a:gdLst/>
              <a:ahLst/>
              <a:cxnLst/>
              <a:rect l="0" t="0" r="0" b="0"/>
              <a:pathLst>
                <a:path w="460" h="405" extrusionOk="0">
                  <a:moveTo>
                    <a:pt x="456" y="144"/>
                  </a:moveTo>
                  <a:cubicBezTo>
                    <a:pt x="447" y="102"/>
                    <a:pt x="423" y="64"/>
                    <a:pt x="389" y="39"/>
                  </a:cubicBezTo>
                  <a:cubicBezTo>
                    <a:pt x="350" y="11"/>
                    <a:pt x="299" y="0"/>
                    <a:pt x="253" y="3"/>
                  </a:cubicBezTo>
                  <a:cubicBezTo>
                    <a:pt x="226" y="5"/>
                    <a:pt x="200" y="11"/>
                    <a:pt x="175" y="21"/>
                  </a:cubicBezTo>
                  <a:cubicBezTo>
                    <a:pt x="151" y="31"/>
                    <a:pt x="129" y="44"/>
                    <a:pt x="107" y="59"/>
                  </a:cubicBezTo>
                  <a:cubicBezTo>
                    <a:pt x="77" y="80"/>
                    <a:pt x="48" y="106"/>
                    <a:pt x="28" y="137"/>
                  </a:cubicBezTo>
                  <a:cubicBezTo>
                    <a:pt x="7" y="171"/>
                    <a:pt x="0" y="210"/>
                    <a:pt x="12" y="248"/>
                  </a:cubicBezTo>
                  <a:cubicBezTo>
                    <a:pt x="23" y="284"/>
                    <a:pt x="48" y="316"/>
                    <a:pt x="76" y="340"/>
                  </a:cubicBezTo>
                  <a:cubicBezTo>
                    <a:pt x="108" y="367"/>
                    <a:pt x="145" y="389"/>
                    <a:pt x="186" y="398"/>
                  </a:cubicBezTo>
                  <a:cubicBezTo>
                    <a:pt x="205" y="403"/>
                    <a:pt x="224" y="405"/>
                    <a:pt x="243" y="404"/>
                  </a:cubicBezTo>
                  <a:cubicBezTo>
                    <a:pt x="264" y="402"/>
                    <a:pt x="286" y="398"/>
                    <a:pt x="306" y="390"/>
                  </a:cubicBezTo>
                  <a:cubicBezTo>
                    <a:pt x="350" y="374"/>
                    <a:pt x="388" y="344"/>
                    <a:pt x="416" y="307"/>
                  </a:cubicBezTo>
                  <a:cubicBezTo>
                    <a:pt x="444" y="270"/>
                    <a:pt x="460" y="225"/>
                    <a:pt x="460" y="179"/>
                  </a:cubicBezTo>
                  <a:cubicBezTo>
                    <a:pt x="460" y="167"/>
                    <a:pt x="459" y="155"/>
                    <a:pt x="456" y="144"/>
                  </a:cubicBezTo>
                  <a:cubicBezTo>
                    <a:pt x="453" y="127"/>
                    <a:pt x="460" y="160"/>
                    <a:pt x="456" y="144"/>
                  </a:cubicBezTo>
                  <a:close/>
                  <a:moveTo>
                    <a:pt x="423" y="195"/>
                  </a:moveTo>
                  <a:cubicBezTo>
                    <a:pt x="422" y="232"/>
                    <a:pt x="404" y="270"/>
                    <a:pt x="380" y="297"/>
                  </a:cubicBezTo>
                  <a:cubicBezTo>
                    <a:pt x="358" y="322"/>
                    <a:pt x="330" y="340"/>
                    <a:pt x="299" y="350"/>
                  </a:cubicBezTo>
                  <a:cubicBezTo>
                    <a:pt x="280" y="356"/>
                    <a:pt x="260" y="357"/>
                    <a:pt x="240" y="355"/>
                  </a:cubicBezTo>
                  <a:cubicBezTo>
                    <a:pt x="240" y="355"/>
                    <a:pt x="240" y="355"/>
                    <a:pt x="240" y="355"/>
                  </a:cubicBezTo>
                  <a:cubicBezTo>
                    <a:pt x="193" y="349"/>
                    <a:pt x="156" y="317"/>
                    <a:pt x="127" y="281"/>
                  </a:cubicBezTo>
                  <a:cubicBezTo>
                    <a:pt x="111" y="262"/>
                    <a:pt x="98" y="238"/>
                    <a:pt x="95" y="212"/>
                  </a:cubicBezTo>
                  <a:cubicBezTo>
                    <a:pt x="94" y="197"/>
                    <a:pt x="97" y="181"/>
                    <a:pt x="103" y="167"/>
                  </a:cubicBezTo>
                  <a:cubicBezTo>
                    <a:pt x="112" y="146"/>
                    <a:pt x="127" y="128"/>
                    <a:pt x="143" y="112"/>
                  </a:cubicBezTo>
                  <a:cubicBezTo>
                    <a:pt x="156" y="99"/>
                    <a:pt x="170" y="87"/>
                    <a:pt x="186" y="78"/>
                  </a:cubicBezTo>
                  <a:cubicBezTo>
                    <a:pt x="232" y="51"/>
                    <a:pt x="289" y="46"/>
                    <a:pt x="339" y="66"/>
                  </a:cubicBezTo>
                  <a:cubicBezTo>
                    <a:pt x="385" y="85"/>
                    <a:pt x="421" y="129"/>
                    <a:pt x="423" y="180"/>
                  </a:cubicBezTo>
                  <a:cubicBezTo>
                    <a:pt x="423" y="185"/>
                    <a:pt x="423" y="190"/>
                    <a:pt x="423" y="195"/>
                  </a:cubicBezTo>
                  <a:cubicBezTo>
                    <a:pt x="423" y="197"/>
                    <a:pt x="423" y="194"/>
                    <a:pt x="423" y="195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51810B90-0B66-E458-77B8-CEB2CCBE1EE6}"/>
              </a:ext>
            </a:extLst>
          </p:cNvPr>
          <p:cNvSpPr txBox="1">
            <a:spLocks/>
          </p:cNvSpPr>
          <p:nvPr/>
        </p:nvSpPr>
        <p:spPr>
          <a:xfrm>
            <a:off x="6648962" y="473656"/>
            <a:ext cx="4831837" cy="344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800"/>
              </a:lnSpc>
            </a:pPr>
            <a:endParaRPr lang="sk-SK" sz="1800">
              <a:latin typeface="5penazi" panose="00000500000000000000" pitchFamily="50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6F4D5A0-1583-7E18-337F-B38DD1317F0A}"/>
              </a:ext>
            </a:extLst>
          </p:cNvPr>
          <p:cNvSpPr txBox="1">
            <a:spLocks/>
          </p:cNvSpPr>
          <p:nvPr/>
        </p:nvSpPr>
        <p:spPr>
          <a:xfrm>
            <a:off x="6648962" y="325120"/>
            <a:ext cx="5360158" cy="344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3600" b="1">
              <a:solidFill>
                <a:srgbClr val="A5835A"/>
              </a:solidFill>
              <a:latin typeface="5penazi" panose="00000500000000000000" pitchFamily="50" charset="0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B805988C-05E8-3CF5-C2B3-4AE486A8ED4A}"/>
              </a:ext>
            </a:extLst>
          </p:cNvPr>
          <p:cNvSpPr txBox="1"/>
          <p:nvPr/>
        </p:nvSpPr>
        <p:spPr>
          <a:xfrm>
            <a:off x="292181" y="199308"/>
            <a:ext cx="1161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5penazi Medium" panose="00000600000000000000" pitchFamily="50" charset="-18"/>
              </a:rPr>
              <a:t>Tvoríme silnú sieť partnerstiev a zmysluplných spoluprác</a:t>
            </a:r>
          </a:p>
        </p:txBody>
      </p:sp>
      <p:sp>
        <p:nvSpPr>
          <p:cNvPr id="30" name="Freeform: Shape 28">
            <a:extLst>
              <a:ext uri="{FF2B5EF4-FFF2-40B4-BE49-F238E27FC236}">
                <a16:creationId xmlns:a16="http://schemas.microsoft.com/office/drawing/2014/main" id="{C4C3EE7D-82CF-9133-4015-72AF069F3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2023591" y="1755015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Freeform: Shape 28">
            <a:extLst>
              <a:ext uri="{FF2B5EF4-FFF2-40B4-BE49-F238E27FC236}">
                <a16:creationId xmlns:a16="http://schemas.microsoft.com/office/drawing/2014/main" id="{42617DBB-2E04-ADDF-7576-5E0EA8378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D5968FD-026F-5540-D1C4-317004B5B6FD}"/>
              </a:ext>
            </a:extLst>
          </p:cNvPr>
          <p:cNvSpPr txBox="1">
            <a:spLocks/>
          </p:cNvSpPr>
          <p:nvPr/>
        </p:nvSpPr>
        <p:spPr>
          <a:xfrm>
            <a:off x="6648962" y="325120"/>
            <a:ext cx="5360158" cy="344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3600" b="1">
              <a:solidFill>
                <a:srgbClr val="A5835A"/>
              </a:solidFill>
              <a:latin typeface="5penazi" panose="00000500000000000000" pitchFamily="50" charset="0"/>
            </a:endParaRP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39FB444A-21FA-F239-2585-211D27DB517C}"/>
              </a:ext>
            </a:extLst>
          </p:cNvPr>
          <p:cNvSpPr/>
          <p:nvPr/>
        </p:nvSpPr>
        <p:spPr>
          <a:xfrm rot="-120000">
            <a:off x="2527983" y="4986021"/>
            <a:ext cx="1085201" cy="108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>
            <a:extLst>
              <a:ext uri="{FF2B5EF4-FFF2-40B4-BE49-F238E27FC236}">
                <a16:creationId xmlns:a16="http://schemas.microsoft.com/office/drawing/2014/main" id="{26CCEFEE-997B-340B-9905-01B9648F3EDB}"/>
              </a:ext>
            </a:extLst>
          </p:cNvPr>
          <p:cNvSpPr/>
          <p:nvPr/>
        </p:nvSpPr>
        <p:spPr>
          <a:xfrm rot="19020000">
            <a:off x="2093941" y="3819337"/>
            <a:ext cx="2510613" cy="846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CFBA5F46-1924-F531-7E2A-046C05AD7F03}"/>
              </a:ext>
            </a:extLst>
          </p:cNvPr>
          <p:cNvSpPr/>
          <p:nvPr/>
        </p:nvSpPr>
        <p:spPr>
          <a:xfrm rot="840000" flipV="1">
            <a:off x="2516319" y="3462553"/>
            <a:ext cx="3905478" cy="764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</a:t>
            </a:r>
          </a:p>
        </p:txBody>
      </p:sp>
      <p:sp>
        <p:nvSpPr>
          <p:cNvPr id="36" name="Obdĺžnik 35">
            <a:extLst>
              <a:ext uri="{FF2B5EF4-FFF2-40B4-BE49-F238E27FC236}">
                <a16:creationId xmlns:a16="http://schemas.microsoft.com/office/drawing/2014/main" id="{3C8EBC7E-4CC8-BCA7-A447-64EFB62235C9}"/>
              </a:ext>
            </a:extLst>
          </p:cNvPr>
          <p:cNvSpPr/>
          <p:nvPr/>
        </p:nvSpPr>
        <p:spPr>
          <a:xfrm rot="-2340000" flipV="1">
            <a:off x="8262983" y="3116436"/>
            <a:ext cx="761333" cy="962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bdĺžnik 36">
            <a:extLst>
              <a:ext uri="{FF2B5EF4-FFF2-40B4-BE49-F238E27FC236}">
                <a16:creationId xmlns:a16="http://schemas.microsoft.com/office/drawing/2014/main" id="{3D35FE2A-6C0E-344D-5ECB-1CE68EAF5397}"/>
              </a:ext>
            </a:extLst>
          </p:cNvPr>
          <p:cNvSpPr/>
          <p:nvPr/>
        </p:nvSpPr>
        <p:spPr>
          <a:xfrm rot="16200000">
            <a:off x="6929149" y="2650670"/>
            <a:ext cx="673099" cy="108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bdĺžnik 37">
            <a:extLst>
              <a:ext uri="{FF2B5EF4-FFF2-40B4-BE49-F238E27FC236}">
                <a16:creationId xmlns:a16="http://schemas.microsoft.com/office/drawing/2014/main" id="{C3FB8852-3F6B-7254-8332-81A73707B464}"/>
              </a:ext>
            </a:extLst>
          </p:cNvPr>
          <p:cNvSpPr/>
          <p:nvPr/>
        </p:nvSpPr>
        <p:spPr>
          <a:xfrm rot="2520000">
            <a:off x="5234984" y="5755743"/>
            <a:ext cx="1175456" cy="1088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Obdĺžnik 38">
            <a:extLst>
              <a:ext uri="{FF2B5EF4-FFF2-40B4-BE49-F238E27FC236}">
                <a16:creationId xmlns:a16="http://schemas.microsoft.com/office/drawing/2014/main" id="{638CED3D-A92C-340E-9DE6-B615FB9DFE34}"/>
              </a:ext>
            </a:extLst>
          </p:cNvPr>
          <p:cNvSpPr/>
          <p:nvPr/>
        </p:nvSpPr>
        <p:spPr>
          <a:xfrm rot="308263">
            <a:off x="5414702" y="4983256"/>
            <a:ext cx="3452231" cy="156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bdĺžnik 40">
            <a:extLst>
              <a:ext uri="{FF2B5EF4-FFF2-40B4-BE49-F238E27FC236}">
                <a16:creationId xmlns:a16="http://schemas.microsoft.com/office/drawing/2014/main" id="{B33A502E-176D-E0CE-4E36-5E66EB0D1120}"/>
              </a:ext>
            </a:extLst>
          </p:cNvPr>
          <p:cNvSpPr/>
          <p:nvPr/>
        </p:nvSpPr>
        <p:spPr>
          <a:xfrm rot="19845797">
            <a:off x="5948733" y="2103734"/>
            <a:ext cx="558840" cy="785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Ovál 41">
            <a:extLst>
              <a:ext uri="{FF2B5EF4-FFF2-40B4-BE49-F238E27FC236}">
                <a16:creationId xmlns:a16="http://schemas.microsoft.com/office/drawing/2014/main" id="{40675B93-987F-DDB5-9D5E-6D229C407703}"/>
              </a:ext>
            </a:extLst>
          </p:cNvPr>
          <p:cNvSpPr/>
          <p:nvPr/>
        </p:nvSpPr>
        <p:spPr>
          <a:xfrm>
            <a:off x="6283803" y="2964578"/>
            <a:ext cx="2267384" cy="2048848"/>
          </a:xfrm>
          <a:custGeom>
            <a:avLst/>
            <a:gdLst>
              <a:gd name="connsiteX0" fmla="*/ 0 w 2267384"/>
              <a:gd name="connsiteY0" fmla="*/ 1024424 h 2048848"/>
              <a:gd name="connsiteX1" fmla="*/ 1133692 w 2267384"/>
              <a:gd name="connsiteY1" fmla="*/ 0 h 2048848"/>
              <a:gd name="connsiteX2" fmla="*/ 2267384 w 2267384"/>
              <a:gd name="connsiteY2" fmla="*/ 1024424 h 2048848"/>
              <a:gd name="connsiteX3" fmla="*/ 1133692 w 2267384"/>
              <a:gd name="connsiteY3" fmla="*/ 2048848 h 2048848"/>
              <a:gd name="connsiteX4" fmla="*/ 0 w 2267384"/>
              <a:gd name="connsiteY4" fmla="*/ 1024424 h 20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384" h="2048848" fill="none" extrusionOk="0">
                <a:moveTo>
                  <a:pt x="0" y="1024424"/>
                </a:moveTo>
                <a:cubicBezTo>
                  <a:pt x="-9101" y="453262"/>
                  <a:pt x="491205" y="-74382"/>
                  <a:pt x="1133692" y="0"/>
                </a:cubicBezTo>
                <a:cubicBezTo>
                  <a:pt x="1721326" y="-106318"/>
                  <a:pt x="2255069" y="466823"/>
                  <a:pt x="2267384" y="1024424"/>
                </a:cubicBezTo>
                <a:cubicBezTo>
                  <a:pt x="2172002" y="1593101"/>
                  <a:pt x="1813227" y="2088665"/>
                  <a:pt x="1133692" y="2048848"/>
                </a:cubicBezTo>
                <a:cubicBezTo>
                  <a:pt x="454163" y="2124977"/>
                  <a:pt x="-3425" y="1677021"/>
                  <a:pt x="0" y="1024424"/>
                </a:cubicBezTo>
                <a:close/>
              </a:path>
              <a:path w="2267384" h="2048848" stroke="0" extrusionOk="0">
                <a:moveTo>
                  <a:pt x="0" y="1024424"/>
                </a:moveTo>
                <a:cubicBezTo>
                  <a:pt x="59007" y="351133"/>
                  <a:pt x="622948" y="19962"/>
                  <a:pt x="1133692" y="0"/>
                </a:cubicBezTo>
                <a:cubicBezTo>
                  <a:pt x="1859679" y="28934"/>
                  <a:pt x="2249426" y="348567"/>
                  <a:pt x="2267384" y="1024424"/>
                </a:cubicBezTo>
                <a:cubicBezTo>
                  <a:pt x="2283464" y="1516728"/>
                  <a:pt x="1821777" y="2007265"/>
                  <a:pt x="1133692" y="2048848"/>
                </a:cubicBezTo>
                <a:cubicBezTo>
                  <a:pt x="454369" y="2024774"/>
                  <a:pt x="-18253" y="1638960"/>
                  <a:pt x="0" y="1024424"/>
                </a:cubicBezTo>
                <a:close/>
              </a:path>
            </a:pathLst>
          </a:custGeom>
          <a:solidFill>
            <a:srgbClr val="C0A88C">
              <a:alpha val="90000"/>
            </a:srgbClr>
          </a:solidFill>
          <a:ln w="9525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200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Rande </a:t>
            </a:r>
            <a:br>
              <a:rPr lang="sk-SK" sz="3200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200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v banke</a:t>
            </a:r>
            <a:endParaRPr lang="sk-SK" sz="1100" spc="-10" dirty="0">
              <a:effectLst/>
              <a:latin typeface="5penazi Light" panose="000004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Ovál 42">
            <a:extLst>
              <a:ext uri="{FF2B5EF4-FFF2-40B4-BE49-F238E27FC236}">
                <a16:creationId xmlns:a16="http://schemas.microsoft.com/office/drawing/2014/main" id="{2CF36435-853C-A786-74F3-8BBE1EA45D32}"/>
              </a:ext>
            </a:extLst>
          </p:cNvPr>
          <p:cNvSpPr/>
          <p:nvPr/>
        </p:nvSpPr>
        <p:spPr>
          <a:xfrm>
            <a:off x="120799" y="4278607"/>
            <a:ext cx="2534844" cy="1880363"/>
          </a:xfrm>
          <a:custGeom>
            <a:avLst/>
            <a:gdLst>
              <a:gd name="connsiteX0" fmla="*/ 0 w 2534844"/>
              <a:gd name="connsiteY0" fmla="*/ 940182 h 1880363"/>
              <a:gd name="connsiteX1" fmla="*/ 1267422 w 2534844"/>
              <a:gd name="connsiteY1" fmla="*/ 0 h 1880363"/>
              <a:gd name="connsiteX2" fmla="*/ 2534844 w 2534844"/>
              <a:gd name="connsiteY2" fmla="*/ 940182 h 1880363"/>
              <a:gd name="connsiteX3" fmla="*/ 1267422 w 2534844"/>
              <a:gd name="connsiteY3" fmla="*/ 1880364 h 1880363"/>
              <a:gd name="connsiteX4" fmla="*/ 0 w 2534844"/>
              <a:gd name="connsiteY4" fmla="*/ 940182 h 188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844" h="1880363" fill="none" extrusionOk="0">
                <a:moveTo>
                  <a:pt x="0" y="940182"/>
                </a:moveTo>
                <a:cubicBezTo>
                  <a:pt x="-93837" y="365382"/>
                  <a:pt x="537732" y="-135038"/>
                  <a:pt x="1267422" y="0"/>
                </a:cubicBezTo>
                <a:cubicBezTo>
                  <a:pt x="1944660" y="-62819"/>
                  <a:pt x="2507391" y="439154"/>
                  <a:pt x="2534844" y="940182"/>
                </a:cubicBezTo>
                <a:cubicBezTo>
                  <a:pt x="2396832" y="1463631"/>
                  <a:pt x="1978262" y="1888461"/>
                  <a:pt x="1267422" y="1880364"/>
                </a:cubicBezTo>
                <a:cubicBezTo>
                  <a:pt x="525434" y="1940246"/>
                  <a:pt x="-4038" y="1561775"/>
                  <a:pt x="0" y="940182"/>
                </a:cubicBezTo>
                <a:close/>
              </a:path>
              <a:path w="2534844" h="1880363" stroke="0" extrusionOk="0">
                <a:moveTo>
                  <a:pt x="0" y="940182"/>
                </a:moveTo>
                <a:cubicBezTo>
                  <a:pt x="22602" y="379751"/>
                  <a:pt x="647521" y="13855"/>
                  <a:pt x="1267422" y="0"/>
                </a:cubicBezTo>
                <a:cubicBezTo>
                  <a:pt x="1993112" y="7449"/>
                  <a:pt x="2528064" y="379376"/>
                  <a:pt x="2534844" y="940182"/>
                </a:cubicBezTo>
                <a:cubicBezTo>
                  <a:pt x="2564394" y="1324413"/>
                  <a:pt x="1975880" y="1874673"/>
                  <a:pt x="1267422" y="1880364"/>
                </a:cubicBezTo>
                <a:cubicBezTo>
                  <a:pt x="528227" y="1862618"/>
                  <a:pt x="-6299" y="1476257"/>
                  <a:pt x="0" y="940182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2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Nadácia NBS</a:t>
            </a:r>
            <a:endParaRPr lang="sk-SK" sz="400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Ovál 43">
            <a:extLst>
              <a:ext uri="{FF2B5EF4-FFF2-40B4-BE49-F238E27FC236}">
                <a16:creationId xmlns:a16="http://schemas.microsoft.com/office/drawing/2014/main" id="{8836E074-E574-766E-5182-D8470DA3949D}"/>
              </a:ext>
            </a:extLst>
          </p:cNvPr>
          <p:cNvSpPr/>
          <p:nvPr/>
        </p:nvSpPr>
        <p:spPr>
          <a:xfrm>
            <a:off x="428314" y="1495939"/>
            <a:ext cx="2468513" cy="2182990"/>
          </a:xfrm>
          <a:custGeom>
            <a:avLst/>
            <a:gdLst>
              <a:gd name="connsiteX0" fmla="*/ 0 w 2468513"/>
              <a:gd name="connsiteY0" fmla="*/ 1091495 h 2182990"/>
              <a:gd name="connsiteX1" fmla="*/ 1234257 w 2468513"/>
              <a:gd name="connsiteY1" fmla="*/ 0 h 2182990"/>
              <a:gd name="connsiteX2" fmla="*/ 2468514 w 2468513"/>
              <a:gd name="connsiteY2" fmla="*/ 1091495 h 2182990"/>
              <a:gd name="connsiteX3" fmla="*/ 1234257 w 2468513"/>
              <a:gd name="connsiteY3" fmla="*/ 2182990 h 2182990"/>
              <a:gd name="connsiteX4" fmla="*/ 0 w 2468513"/>
              <a:gd name="connsiteY4" fmla="*/ 1091495 h 21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513" h="2182990" fill="none" extrusionOk="0">
                <a:moveTo>
                  <a:pt x="0" y="1091495"/>
                </a:moveTo>
                <a:cubicBezTo>
                  <a:pt x="22469" y="378497"/>
                  <a:pt x="582674" y="-137074"/>
                  <a:pt x="1234257" y="0"/>
                </a:cubicBezTo>
                <a:cubicBezTo>
                  <a:pt x="1960185" y="27203"/>
                  <a:pt x="2398103" y="587682"/>
                  <a:pt x="2468514" y="1091495"/>
                </a:cubicBezTo>
                <a:cubicBezTo>
                  <a:pt x="2448700" y="1738284"/>
                  <a:pt x="1756182" y="2135420"/>
                  <a:pt x="1234257" y="2182990"/>
                </a:cubicBezTo>
                <a:cubicBezTo>
                  <a:pt x="558607" y="2068859"/>
                  <a:pt x="-66678" y="1678000"/>
                  <a:pt x="0" y="1091495"/>
                </a:cubicBezTo>
                <a:close/>
              </a:path>
              <a:path w="2468513" h="2182990" stroke="0" extrusionOk="0">
                <a:moveTo>
                  <a:pt x="0" y="1091495"/>
                </a:moveTo>
                <a:cubicBezTo>
                  <a:pt x="29776" y="511621"/>
                  <a:pt x="603098" y="7763"/>
                  <a:pt x="1234257" y="0"/>
                </a:cubicBezTo>
                <a:cubicBezTo>
                  <a:pt x="1807000" y="42104"/>
                  <a:pt x="2450032" y="490232"/>
                  <a:pt x="2468514" y="1091495"/>
                </a:cubicBezTo>
                <a:cubicBezTo>
                  <a:pt x="2539430" y="1557037"/>
                  <a:pt x="1996187" y="2308225"/>
                  <a:pt x="1234257" y="2182990"/>
                </a:cubicBezTo>
                <a:cubicBezTo>
                  <a:pt x="419759" y="2218331"/>
                  <a:pt x="25970" y="1643979"/>
                  <a:pt x="0" y="1091495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78361187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200" b="1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Cesta Von</a:t>
            </a:r>
            <a:endParaRPr lang="sk-SK" sz="1050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C918A5C4-A3D4-1E56-7B4F-AB8DEC91DF84}"/>
              </a:ext>
            </a:extLst>
          </p:cNvPr>
          <p:cNvSpPr/>
          <p:nvPr/>
        </p:nvSpPr>
        <p:spPr>
          <a:xfrm>
            <a:off x="3818868" y="1456887"/>
            <a:ext cx="2256932" cy="1949554"/>
          </a:xfrm>
          <a:custGeom>
            <a:avLst/>
            <a:gdLst>
              <a:gd name="connsiteX0" fmla="*/ 0 w 2256932"/>
              <a:gd name="connsiteY0" fmla="*/ 974777 h 1949554"/>
              <a:gd name="connsiteX1" fmla="*/ 1128466 w 2256932"/>
              <a:gd name="connsiteY1" fmla="*/ 0 h 1949554"/>
              <a:gd name="connsiteX2" fmla="*/ 2256932 w 2256932"/>
              <a:gd name="connsiteY2" fmla="*/ 974777 h 1949554"/>
              <a:gd name="connsiteX3" fmla="*/ 1128466 w 2256932"/>
              <a:gd name="connsiteY3" fmla="*/ 1949554 h 1949554"/>
              <a:gd name="connsiteX4" fmla="*/ 0 w 2256932"/>
              <a:gd name="connsiteY4" fmla="*/ 974777 h 19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932" h="1949554" fill="none" extrusionOk="0">
                <a:moveTo>
                  <a:pt x="0" y="974777"/>
                </a:moveTo>
                <a:cubicBezTo>
                  <a:pt x="-37647" y="508178"/>
                  <a:pt x="374468" y="14727"/>
                  <a:pt x="1128466" y="0"/>
                </a:cubicBezTo>
                <a:cubicBezTo>
                  <a:pt x="1702499" y="-80554"/>
                  <a:pt x="2275242" y="354784"/>
                  <a:pt x="2256932" y="974777"/>
                </a:cubicBezTo>
                <a:cubicBezTo>
                  <a:pt x="2119228" y="1444518"/>
                  <a:pt x="1795414" y="1943641"/>
                  <a:pt x="1128466" y="1949554"/>
                </a:cubicBezTo>
                <a:cubicBezTo>
                  <a:pt x="554567" y="1906916"/>
                  <a:pt x="87058" y="1433429"/>
                  <a:pt x="0" y="974777"/>
                </a:cubicBezTo>
                <a:close/>
              </a:path>
              <a:path w="2256932" h="1949554" stroke="0" extrusionOk="0">
                <a:moveTo>
                  <a:pt x="0" y="974777"/>
                </a:moveTo>
                <a:cubicBezTo>
                  <a:pt x="29432" y="453004"/>
                  <a:pt x="428409" y="41596"/>
                  <a:pt x="1128466" y="0"/>
                </a:cubicBezTo>
                <a:cubicBezTo>
                  <a:pt x="1755138" y="34321"/>
                  <a:pt x="2200668" y="396399"/>
                  <a:pt x="2256932" y="974777"/>
                </a:cubicBezTo>
                <a:cubicBezTo>
                  <a:pt x="2294936" y="1529439"/>
                  <a:pt x="1857780" y="1966663"/>
                  <a:pt x="1128466" y="1949554"/>
                </a:cubicBezTo>
                <a:cubicBezTo>
                  <a:pt x="619422" y="1893136"/>
                  <a:pt x="-97852" y="1575140"/>
                  <a:pt x="0" y="974777"/>
                </a:cubicBezTo>
                <a:close/>
              </a:path>
            </a:pathLst>
          </a:custGeom>
          <a:solidFill>
            <a:srgbClr val="3385BC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58727327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200" b="1" spc="-10" dirty="0">
                <a:solidFill>
                  <a:schemeClr val="bg1"/>
                </a:solidFill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Učiteľ roka</a:t>
            </a:r>
            <a:endParaRPr lang="sk-SK" sz="1000" b="1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vál 45">
            <a:extLst>
              <a:ext uri="{FF2B5EF4-FFF2-40B4-BE49-F238E27FC236}">
                <a16:creationId xmlns:a16="http://schemas.microsoft.com/office/drawing/2014/main" id="{D6922494-09DF-E691-CC57-1369FEAFE1B6}"/>
              </a:ext>
            </a:extLst>
          </p:cNvPr>
          <p:cNvSpPr/>
          <p:nvPr/>
        </p:nvSpPr>
        <p:spPr>
          <a:xfrm>
            <a:off x="3231178" y="3869565"/>
            <a:ext cx="2531349" cy="2135400"/>
          </a:xfrm>
          <a:custGeom>
            <a:avLst/>
            <a:gdLst>
              <a:gd name="connsiteX0" fmla="*/ 0 w 2531349"/>
              <a:gd name="connsiteY0" fmla="*/ 1067700 h 2135400"/>
              <a:gd name="connsiteX1" fmla="*/ 1265675 w 2531349"/>
              <a:gd name="connsiteY1" fmla="*/ 0 h 2135400"/>
              <a:gd name="connsiteX2" fmla="*/ 2531350 w 2531349"/>
              <a:gd name="connsiteY2" fmla="*/ 1067700 h 2135400"/>
              <a:gd name="connsiteX3" fmla="*/ 1265675 w 2531349"/>
              <a:gd name="connsiteY3" fmla="*/ 2135400 h 2135400"/>
              <a:gd name="connsiteX4" fmla="*/ 0 w 2531349"/>
              <a:gd name="connsiteY4" fmla="*/ 1067700 h 21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1349" h="2135400" fill="none" extrusionOk="0">
                <a:moveTo>
                  <a:pt x="0" y="1067700"/>
                </a:moveTo>
                <a:cubicBezTo>
                  <a:pt x="-51277" y="575760"/>
                  <a:pt x="423766" y="16094"/>
                  <a:pt x="1265675" y="0"/>
                </a:cubicBezTo>
                <a:cubicBezTo>
                  <a:pt x="1917714" y="-76906"/>
                  <a:pt x="2540394" y="437704"/>
                  <a:pt x="2531350" y="1067700"/>
                </a:cubicBezTo>
                <a:cubicBezTo>
                  <a:pt x="2380936" y="1582428"/>
                  <a:pt x="2019948" y="2127925"/>
                  <a:pt x="1265675" y="2135400"/>
                </a:cubicBezTo>
                <a:cubicBezTo>
                  <a:pt x="632559" y="2078450"/>
                  <a:pt x="76072" y="1587730"/>
                  <a:pt x="0" y="1067700"/>
                </a:cubicBezTo>
                <a:close/>
              </a:path>
              <a:path w="2531349" h="2135400" stroke="0" extrusionOk="0">
                <a:moveTo>
                  <a:pt x="0" y="1067700"/>
                </a:moveTo>
                <a:cubicBezTo>
                  <a:pt x="77484" y="521676"/>
                  <a:pt x="475005" y="49628"/>
                  <a:pt x="1265675" y="0"/>
                </a:cubicBezTo>
                <a:cubicBezTo>
                  <a:pt x="1973932" y="92311"/>
                  <a:pt x="2456946" y="425098"/>
                  <a:pt x="2531350" y="1067700"/>
                </a:cubicBezTo>
                <a:cubicBezTo>
                  <a:pt x="2668629" y="1716281"/>
                  <a:pt x="2011431" y="2142939"/>
                  <a:pt x="1265675" y="2135400"/>
                </a:cubicBezTo>
                <a:cubicBezTo>
                  <a:pt x="691919" y="2073514"/>
                  <a:pt x="-61945" y="1696629"/>
                  <a:pt x="0" y="1067700"/>
                </a:cubicBezTo>
                <a:close/>
              </a:path>
            </a:pathLst>
          </a:custGeom>
          <a:solidFill>
            <a:srgbClr val="99C2DD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58727327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200" b="1" spc="-10" dirty="0">
                <a:solidFill>
                  <a:schemeClr val="bg1"/>
                </a:solidFill>
                <a:latin typeface="5penazi Medium"/>
                <a:ea typeface="Calibri" panose="020F0502020204030204" pitchFamily="34" charset="0"/>
                <a:cs typeface="Times New Roman"/>
              </a:rPr>
              <a:t>Dlhové poradne</a:t>
            </a:r>
            <a:endParaRPr lang="sk-SK" sz="3200" b="1" spc="-10" dirty="0">
              <a:solidFill>
                <a:schemeClr val="bg1"/>
              </a:solidFill>
              <a:effectLst/>
              <a:latin typeface="5penazi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Ovál 46">
            <a:extLst>
              <a:ext uri="{FF2B5EF4-FFF2-40B4-BE49-F238E27FC236}">
                <a16:creationId xmlns:a16="http://schemas.microsoft.com/office/drawing/2014/main" id="{DBC2CD7C-17D5-6D21-373D-5E0045E64266}"/>
              </a:ext>
            </a:extLst>
          </p:cNvPr>
          <p:cNvSpPr/>
          <p:nvPr/>
        </p:nvSpPr>
        <p:spPr>
          <a:xfrm>
            <a:off x="8698763" y="1353433"/>
            <a:ext cx="2267384" cy="2156462"/>
          </a:xfrm>
          <a:custGeom>
            <a:avLst/>
            <a:gdLst>
              <a:gd name="connsiteX0" fmla="*/ 0 w 2267384"/>
              <a:gd name="connsiteY0" fmla="*/ 1078231 h 2156462"/>
              <a:gd name="connsiteX1" fmla="*/ 1133692 w 2267384"/>
              <a:gd name="connsiteY1" fmla="*/ 0 h 2156462"/>
              <a:gd name="connsiteX2" fmla="*/ 2267384 w 2267384"/>
              <a:gd name="connsiteY2" fmla="*/ 1078231 h 2156462"/>
              <a:gd name="connsiteX3" fmla="*/ 1133692 w 2267384"/>
              <a:gd name="connsiteY3" fmla="*/ 2156462 h 2156462"/>
              <a:gd name="connsiteX4" fmla="*/ 0 w 2267384"/>
              <a:gd name="connsiteY4" fmla="*/ 1078231 h 215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384" h="2156462" fill="none" extrusionOk="0">
                <a:moveTo>
                  <a:pt x="0" y="1078231"/>
                </a:moveTo>
                <a:cubicBezTo>
                  <a:pt x="16576" y="481753"/>
                  <a:pt x="488172" y="-31581"/>
                  <a:pt x="1133692" y="0"/>
                </a:cubicBezTo>
                <a:cubicBezTo>
                  <a:pt x="1787432" y="-17757"/>
                  <a:pt x="2237326" y="491473"/>
                  <a:pt x="2267384" y="1078231"/>
                </a:cubicBezTo>
                <a:cubicBezTo>
                  <a:pt x="2348763" y="1735432"/>
                  <a:pt x="1809555" y="2092910"/>
                  <a:pt x="1133692" y="2156462"/>
                </a:cubicBezTo>
                <a:cubicBezTo>
                  <a:pt x="592604" y="2198124"/>
                  <a:pt x="-71743" y="1579318"/>
                  <a:pt x="0" y="1078231"/>
                </a:cubicBezTo>
                <a:close/>
              </a:path>
              <a:path w="2267384" h="2156462" stroke="0" extrusionOk="0">
                <a:moveTo>
                  <a:pt x="0" y="1078231"/>
                </a:moveTo>
                <a:cubicBezTo>
                  <a:pt x="2748" y="544309"/>
                  <a:pt x="546949" y="-27317"/>
                  <a:pt x="1133692" y="0"/>
                </a:cubicBezTo>
                <a:cubicBezTo>
                  <a:pt x="1763046" y="87963"/>
                  <a:pt x="2366810" y="404422"/>
                  <a:pt x="2267384" y="1078231"/>
                </a:cubicBezTo>
                <a:cubicBezTo>
                  <a:pt x="2247858" y="1766014"/>
                  <a:pt x="1809201" y="2210306"/>
                  <a:pt x="1133692" y="2156462"/>
                </a:cubicBezTo>
                <a:cubicBezTo>
                  <a:pt x="590827" y="2160003"/>
                  <a:pt x="-57441" y="1608449"/>
                  <a:pt x="0" y="1078231"/>
                </a:cubicBezTo>
                <a:close/>
              </a:path>
            </a:pathLst>
          </a:custGeom>
          <a:solidFill>
            <a:srgbClr val="0067AB"/>
          </a:solidFill>
          <a:ln w="19050"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9001023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400" spc="-10" dirty="0" err="1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DoFin</a:t>
            </a:r>
            <a:endParaRPr lang="sk-SK" sz="1100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37022AF7-779F-0E66-07D2-97C85B757E31}"/>
              </a:ext>
            </a:extLst>
          </p:cNvPr>
          <p:cNvSpPr/>
          <p:nvPr/>
        </p:nvSpPr>
        <p:spPr>
          <a:xfrm>
            <a:off x="8788505" y="3881530"/>
            <a:ext cx="2267384" cy="2156462"/>
          </a:xfrm>
          <a:custGeom>
            <a:avLst/>
            <a:gdLst>
              <a:gd name="connsiteX0" fmla="*/ 0 w 2267384"/>
              <a:gd name="connsiteY0" fmla="*/ 1078231 h 2156462"/>
              <a:gd name="connsiteX1" fmla="*/ 1133692 w 2267384"/>
              <a:gd name="connsiteY1" fmla="*/ 0 h 2156462"/>
              <a:gd name="connsiteX2" fmla="*/ 2267384 w 2267384"/>
              <a:gd name="connsiteY2" fmla="*/ 1078231 h 2156462"/>
              <a:gd name="connsiteX3" fmla="*/ 1133692 w 2267384"/>
              <a:gd name="connsiteY3" fmla="*/ 2156462 h 2156462"/>
              <a:gd name="connsiteX4" fmla="*/ 0 w 2267384"/>
              <a:gd name="connsiteY4" fmla="*/ 1078231 h 2156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384" h="2156462" fill="none" extrusionOk="0">
                <a:moveTo>
                  <a:pt x="0" y="1078231"/>
                </a:moveTo>
                <a:cubicBezTo>
                  <a:pt x="16576" y="481753"/>
                  <a:pt x="488172" y="-31581"/>
                  <a:pt x="1133692" y="0"/>
                </a:cubicBezTo>
                <a:cubicBezTo>
                  <a:pt x="1787432" y="-17757"/>
                  <a:pt x="2237326" y="491473"/>
                  <a:pt x="2267384" y="1078231"/>
                </a:cubicBezTo>
                <a:cubicBezTo>
                  <a:pt x="2348763" y="1735432"/>
                  <a:pt x="1809555" y="2092910"/>
                  <a:pt x="1133692" y="2156462"/>
                </a:cubicBezTo>
                <a:cubicBezTo>
                  <a:pt x="592604" y="2198124"/>
                  <a:pt x="-71743" y="1579318"/>
                  <a:pt x="0" y="1078231"/>
                </a:cubicBezTo>
                <a:close/>
              </a:path>
              <a:path w="2267384" h="2156462" stroke="0" extrusionOk="0">
                <a:moveTo>
                  <a:pt x="0" y="1078231"/>
                </a:moveTo>
                <a:cubicBezTo>
                  <a:pt x="2748" y="544309"/>
                  <a:pt x="546949" y="-27317"/>
                  <a:pt x="1133692" y="0"/>
                </a:cubicBezTo>
                <a:cubicBezTo>
                  <a:pt x="1763046" y="87963"/>
                  <a:pt x="2366810" y="404422"/>
                  <a:pt x="2267384" y="1078231"/>
                </a:cubicBezTo>
                <a:cubicBezTo>
                  <a:pt x="2247858" y="1766014"/>
                  <a:pt x="1809201" y="2210306"/>
                  <a:pt x="1133692" y="2156462"/>
                </a:cubicBezTo>
                <a:cubicBezTo>
                  <a:pt x="590827" y="2160003"/>
                  <a:pt x="-57441" y="1608449"/>
                  <a:pt x="0" y="1078231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9001023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spc="-10" dirty="0">
                <a:solidFill>
                  <a:schemeClr val="bg1"/>
                </a:solidFill>
                <a:latin typeface="5penazi Medium"/>
                <a:ea typeface="Calibri" panose="020F0502020204030204" pitchFamily="34" charset="0"/>
                <a:cs typeface="Times New Roman"/>
              </a:rPr>
              <a:t>MIRRI</a:t>
            </a:r>
            <a:endParaRPr lang="sk-SK" sz="4000" spc="-10" dirty="0">
              <a:solidFill>
                <a:schemeClr val="bg1"/>
              </a:solidFill>
              <a:latin typeface="5penazi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680AFD2C-9C9E-89C9-9A2E-FC85B9BC4B6B}"/>
              </a:ext>
            </a:extLst>
          </p:cNvPr>
          <p:cNvSpPr/>
          <p:nvPr/>
        </p:nvSpPr>
        <p:spPr>
          <a:xfrm>
            <a:off x="6091766" y="5278771"/>
            <a:ext cx="2900593" cy="1841975"/>
          </a:xfrm>
          <a:custGeom>
            <a:avLst/>
            <a:gdLst>
              <a:gd name="connsiteX0" fmla="*/ 0 w 2900593"/>
              <a:gd name="connsiteY0" fmla="*/ 920988 h 1841975"/>
              <a:gd name="connsiteX1" fmla="*/ 1450297 w 2900593"/>
              <a:gd name="connsiteY1" fmla="*/ 0 h 1841975"/>
              <a:gd name="connsiteX2" fmla="*/ 2900594 w 2900593"/>
              <a:gd name="connsiteY2" fmla="*/ 920988 h 1841975"/>
              <a:gd name="connsiteX3" fmla="*/ 1450297 w 2900593"/>
              <a:gd name="connsiteY3" fmla="*/ 1841976 h 1841975"/>
              <a:gd name="connsiteX4" fmla="*/ 0 w 2900593"/>
              <a:gd name="connsiteY4" fmla="*/ 920988 h 184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593" h="1841975" fill="none" extrusionOk="0">
                <a:moveTo>
                  <a:pt x="0" y="920988"/>
                </a:moveTo>
                <a:cubicBezTo>
                  <a:pt x="175158" y="401906"/>
                  <a:pt x="575920" y="-119493"/>
                  <a:pt x="1450297" y="0"/>
                </a:cubicBezTo>
                <a:cubicBezTo>
                  <a:pt x="2298504" y="-30366"/>
                  <a:pt x="2880580" y="418155"/>
                  <a:pt x="2900594" y="920988"/>
                </a:cubicBezTo>
                <a:cubicBezTo>
                  <a:pt x="2932566" y="1453880"/>
                  <a:pt x="2307355" y="1770325"/>
                  <a:pt x="1450297" y="1841976"/>
                </a:cubicBezTo>
                <a:cubicBezTo>
                  <a:pt x="704607" y="1869064"/>
                  <a:pt x="-39771" y="1377303"/>
                  <a:pt x="0" y="920988"/>
                </a:cubicBezTo>
                <a:close/>
              </a:path>
              <a:path w="2900593" h="1841975" stroke="0" extrusionOk="0">
                <a:moveTo>
                  <a:pt x="0" y="920988"/>
                </a:moveTo>
                <a:cubicBezTo>
                  <a:pt x="8308" y="598487"/>
                  <a:pt x="752321" y="-71453"/>
                  <a:pt x="1450297" y="0"/>
                </a:cubicBezTo>
                <a:cubicBezTo>
                  <a:pt x="2252566" y="35160"/>
                  <a:pt x="2923045" y="394655"/>
                  <a:pt x="2900594" y="920988"/>
                </a:cubicBezTo>
                <a:cubicBezTo>
                  <a:pt x="2896285" y="1450003"/>
                  <a:pt x="2326023" y="1923469"/>
                  <a:pt x="1450297" y="1841976"/>
                </a:cubicBezTo>
                <a:cubicBezTo>
                  <a:pt x="705087" y="1844348"/>
                  <a:pt x="-31846" y="1393448"/>
                  <a:pt x="0" y="920988"/>
                </a:cubicBezTo>
                <a:close/>
              </a:path>
            </a:pathLst>
          </a:custGeom>
          <a:solidFill>
            <a:srgbClr val="0067AB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001023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400" b="1" spc="-10" dirty="0">
                <a:solidFill>
                  <a:schemeClr val="bg1"/>
                </a:solidFill>
                <a:latin typeface="5penazi Medium"/>
                <a:ea typeface="Calibri" panose="020F0502020204030204" pitchFamily="34" charset="0"/>
                <a:cs typeface="Times New Roman" panose="02020603050405020304" pitchFamily="18" charset="0"/>
              </a:rPr>
              <a:t>Zastúpenie EK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sk-SK" sz="2000" b="1" spc="-10" dirty="0">
              <a:solidFill>
                <a:schemeClr val="bg1"/>
              </a:solidFill>
              <a:latin typeface="5penazi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sk-SK" sz="2000" b="1" spc="-10" dirty="0">
              <a:solidFill>
                <a:schemeClr val="bg1"/>
              </a:solidFill>
              <a:latin typeface="5penazi Medium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ál 50">
            <a:extLst>
              <a:ext uri="{FF2B5EF4-FFF2-40B4-BE49-F238E27FC236}">
                <a16:creationId xmlns:a16="http://schemas.microsoft.com/office/drawing/2014/main" id="{0C467EF3-C3AE-5A43-4AF1-5CC5D51AD6CC}"/>
              </a:ext>
            </a:extLst>
          </p:cNvPr>
          <p:cNvSpPr/>
          <p:nvPr/>
        </p:nvSpPr>
        <p:spPr>
          <a:xfrm>
            <a:off x="6279098" y="851301"/>
            <a:ext cx="2126770" cy="1649988"/>
          </a:xfrm>
          <a:custGeom>
            <a:avLst/>
            <a:gdLst>
              <a:gd name="connsiteX0" fmla="*/ 0 w 2126770"/>
              <a:gd name="connsiteY0" fmla="*/ 824994 h 1649988"/>
              <a:gd name="connsiteX1" fmla="*/ 1063385 w 2126770"/>
              <a:gd name="connsiteY1" fmla="*/ 0 h 1649988"/>
              <a:gd name="connsiteX2" fmla="*/ 2126770 w 2126770"/>
              <a:gd name="connsiteY2" fmla="*/ 824994 h 1649988"/>
              <a:gd name="connsiteX3" fmla="*/ 1063385 w 2126770"/>
              <a:gd name="connsiteY3" fmla="*/ 1649988 h 1649988"/>
              <a:gd name="connsiteX4" fmla="*/ 0 w 2126770"/>
              <a:gd name="connsiteY4" fmla="*/ 824994 h 16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770" h="1649988" fill="none" extrusionOk="0">
                <a:moveTo>
                  <a:pt x="0" y="824994"/>
                </a:moveTo>
                <a:cubicBezTo>
                  <a:pt x="17210" y="284970"/>
                  <a:pt x="507514" y="-143191"/>
                  <a:pt x="1063385" y="0"/>
                </a:cubicBezTo>
                <a:cubicBezTo>
                  <a:pt x="1724816" y="45561"/>
                  <a:pt x="2072634" y="445482"/>
                  <a:pt x="2126770" y="824994"/>
                </a:cubicBezTo>
                <a:cubicBezTo>
                  <a:pt x="2086806" y="1369318"/>
                  <a:pt x="1595430" y="1633535"/>
                  <a:pt x="1063385" y="1649988"/>
                </a:cubicBezTo>
                <a:cubicBezTo>
                  <a:pt x="480964" y="1557527"/>
                  <a:pt x="-26428" y="1274161"/>
                  <a:pt x="0" y="824994"/>
                </a:cubicBezTo>
                <a:close/>
              </a:path>
              <a:path w="2126770" h="1649988" stroke="0" extrusionOk="0">
                <a:moveTo>
                  <a:pt x="0" y="824994"/>
                </a:moveTo>
                <a:cubicBezTo>
                  <a:pt x="19530" y="384409"/>
                  <a:pt x="497219" y="3247"/>
                  <a:pt x="1063385" y="0"/>
                </a:cubicBezTo>
                <a:cubicBezTo>
                  <a:pt x="1579700" y="27437"/>
                  <a:pt x="2097766" y="371800"/>
                  <a:pt x="2126770" y="824994"/>
                </a:cubicBezTo>
                <a:cubicBezTo>
                  <a:pt x="2151859" y="1232060"/>
                  <a:pt x="1707656" y="1738888"/>
                  <a:pt x="1063385" y="1649988"/>
                </a:cubicBezTo>
                <a:cubicBezTo>
                  <a:pt x="405064" y="1668885"/>
                  <a:pt x="17191" y="1247308"/>
                  <a:pt x="0" y="824994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rgbClr val="003E67"/>
            </a:solidFill>
            <a:extLst>
              <a:ext uri="{C807C97D-BFC1-408E-A445-0C87EB9F89A2}">
                <ask:lineSketchStyleProps xmlns:ask="http://schemas.microsoft.com/office/drawing/2018/sketchyshapes" sd="178361187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600" b="1" spc="-10" dirty="0" err="1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FinQ</a:t>
            </a:r>
            <a:endParaRPr lang="sk-SK" sz="1100" spc="-10" dirty="0">
              <a:solidFill>
                <a:schemeClr val="bg1"/>
              </a:solidFill>
              <a:effectLst/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03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>
            <a:extLst>
              <a:ext uri="{FF2B5EF4-FFF2-40B4-BE49-F238E27FC236}">
                <a16:creationId xmlns:a16="http://schemas.microsoft.com/office/drawing/2014/main" id="{B36DCFC8-2727-31A9-F908-23C88677F7F9}"/>
              </a:ext>
            </a:extLst>
          </p:cNvPr>
          <p:cNvSpPr/>
          <p:nvPr/>
        </p:nvSpPr>
        <p:spPr>
          <a:xfrm>
            <a:off x="4837" y="0"/>
            <a:ext cx="12187163" cy="1008027"/>
          </a:xfrm>
          <a:prstGeom prst="rect">
            <a:avLst/>
          </a:prstGeom>
          <a:solidFill>
            <a:srgbClr val="0067A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741CD5E7-BB54-967A-6986-E873568490B2}"/>
              </a:ext>
            </a:extLst>
          </p:cNvPr>
          <p:cNvSpPr/>
          <p:nvPr/>
        </p:nvSpPr>
        <p:spPr>
          <a:xfrm>
            <a:off x="-4838" y="992385"/>
            <a:ext cx="12192000" cy="5769653"/>
          </a:xfrm>
          <a:prstGeom prst="rect">
            <a:avLst/>
          </a:prstGeom>
          <a:solidFill>
            <a:srgbClr val="99C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/>
              <a:t>          </a:t>
            </a:r>
          </a:p>
        </p:txBody>
      </p:sp>
      <p:sp>
        <p:nvSpPr>
          <p:cNvPr id="6" name="Freeform: Shape 28">
            <a:extLst>
              <a:ext uri="{FF2B5EF4-FFF2-40B4-BE49-F238E27FC236}">
                <a16:creationId xmlns:a16="http://schemas.microsoft.com/office/drawing/2014/main" id="{572147BE-17F8-4E4B-C792-941131158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white"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9DA9CF-C12F-4F1D-9FB5-47838D806B67}"/>
              </a:ext>
            </a:extLst>
          </p:cNvPr>
          <p:cNvSpPr txBox="1">
            <a:spLocks/>
          </p:cNvSpPr>
          <p:nvPr/>
        </p:nvSpPr>
        <p:spPr>
          <a:xfrm>
            <a:off x="6648962" y="325120"/>
            <a:ext cx="5360158" cy="344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3600" b="1">
              <a:solidFill>
                <a:srgbClr val="A5835A"/>
              </a:solidFill>
              <a:latin typeface="5penazi" panose="00000500000000000000" pitchFamily="50" charset="0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0A22C23A-6F00-1E19-1E03-CFE5750BEF73}"/>
              </a:ext>
            </a:extLst>
          </p:cNvPr>
          <p:cNvSpPr/>
          <p:nvPr/>
        </p:nvSpPr>
        <p:spPr>
          <a:xfrm>
            <a:off x="250373" y="577689"/>
            <a:ext cx="3138221" cy="2207181"/>
          </a:xfrm>
          <a:custGeom>
            <a:avLst/>
            <a:gdLst>
              <a:gd name="connsiteX0" fmla="*/ 0 w 3138221"/>
              <a:gd name="connsiteY0" fmla="*/ 1103591 h 2207181"/>
              <a:gd name="connsiteX1" fmla="*/ 1569111 w 3138221"/>
              <a:gd name="connsiteY1" fmla="*/ 0 h 2207181"/>
              <a:gd name="connsiteX2" fmla="*/ 3138222 w 3138221"/>
              <a:gd name="connsiteY2" fmla="*/ 1103591 h 2207181"/>
              <a:gd name="connsiteX3" fmla="*/ 1569111 w 3138221"/>
              <a:gd name="connsiteY3" fmla="*/ 2207182 h 2207181"/>
              <a:gd name="connsiteX4" fmla="*/ 0 w 3138221"/>
              <a:gd name="connsiteY4" fmla="*/ 1103591 h 22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21" h="2207181" fill="none" extrusionOk="0">
                <a:moveTo>
                  <a:pt x="0" y="1103591"/>
                </a:moveTo>
                <a:cubicBezTo>
                  <a:pt x="-55282" y="461368"/>
                  <a:pt x="680984" y="-97855"/>
                  <a:pt x="1569111" y="0"/>
                </a:cubicBezTo>
                <a:cubicBezTo>
                  <a:pt x="2425231" y="-28939"/>
                  <a:pt x="3047372" y="554390"/>
                  <a:pt x="3138222" y="1103591"/>
                </a:cubicBezTo>
                <a:cubicBezTo>
                  <a:pt x="2982551" y="1717825"/>
                  <a:pt x="2514543" y="2265950"/>
                  <a:pt x="1569111" y="2207182"/>
                </a:cubicBezTo>
                <a:cubicBezTo>
                  <a:pt x="636013" y="2301976"/>
                  <a:pt x="-4439" y="1825605"/>
                  <a:pt x="0" y="1103591"/>
                </a:cubicBezTo>
                <a:close/>
              </a:path>
              <a:path w="3138221" h="2207181" stroke="0" extrusionOk="0">
                <a:moveTo>
                  <a:pt x="0" y="1103591"/>
                </a:moveTo>
                <a:cubicBezTo>
                  <a:pt x="65705" y="374372"/>
                  <a:pt x="798577" y="16621"/>
                  <a:pt x="1569111" y="0"/>
                </a:cubicBezTo>
                <a:cubicBezTo>
                  <a:pt x="2497654" y="17948"/>
                  <a:pt x="3123033" y="400985"/>
                  <a:pt x="3138222" y="1103591"/>
                </a:cubicBezTo>
                <a:cubicBezTo>
                  <a:pt x="3149602" y="1661089"/>
                  <a:pt x="2540479" y="2136871"/>
                  <a:pt x="1569111" y="2207182"/>
                </a:cubicBezTo>
                <a:cubicBezTo>
                  <a:pt x="663431" y="2189496"/>
                  <a:pt x="-29525" y="1791963"/>
                  <a:pt x="0" y="1103591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600" b="1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Reč peňazí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online kurzy pre verejnosť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126F752-6625-88B2-2C24-8B5374B9DDF0}"/>
              </a:ext>
            </a:extLst>
          </p:cNvPr>
          <p:cNvSpPr/>
          <p:nvPr/>
        </p:nvSpPr>
        <p:spPr>
          <a:xfrm>
            <a:off x="5352413" y="4141118"/>
            <a:ext cx="3500471" cy="2158719"/>
          </a:xfrm>
          <a:custGeom>
            <a:avLst/>
            <a:gdLst>
              <a:gd name="connsiteX0" fmla="*/ 0 w 3500471"/>
              <a:gd name="connsiteY0" fmla="*/ 1079360 h 2158719"/>
              <a:gd name="connsiteX1" fmla="*/ 1750236 w 3500471"/>
              <a:gd name="connsiteY1" fmla="*/ 0 h 2158719"/>
              <a:gd name="connsiteX2" fmla="*/ 3500472 w 3500471"/>
              <a:gd name="connsiteY2" fmla="*/ 1079360 h 2158719"/>
              <a:gd name="connsiteX3" fmla="*/ 1750236 w 3500471"/>
              <a:gd name="connsiteY3" fmla="*/ 2158720 h 2158719"/>
              <a:gd name="connsiteX4" fmla="*/ 0 w 3500471"/>
              <a:gd name="connsiteY4" fmla="*/ 1079360 h 215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71" h="2158719" fill="none" extrusionOk="0">
                <a:moveTo>
                  <a:pt x="0" y="1079360"/>
                </a:moveTo>
                <a:cubicBezTo>
                  <a:pt x="-3388" y="470781"/>
                  <a:pt x="728598" y="25423"/>
                  <a:pt x="1750236" y="0"/>
                </a:cubicBezTo>
                <a:cubicBezTo>
                  <a:pt x="2736723" y="-77833"/>
                  <a:pt x="3482076" y="426474"/>
                  <a:pt x="3500472" y="1079360"/>
                </a:cubicBezTo>
                <a:cubicBezTo>
                  <a:pt x="3611386" y="1755676"/>
                  <a:pt x="2761422" y="2068934"/>
                  <a:pt x="1750236" y="2158720"/>
                </a:cubicBezTo>
                <a:cubicBezTo>
                  <a:pt x="745963" y="2140226"/>
                  <a:pt x="-50196" y="1758061"/>
                  <a:pt x="0" y="1079360"/>
                </a:cubicBezTo>
                <a:close/>
              </a:path>
              <a:path w="3500471" h="2158719" stroke="0" extrusionOk="0">
                <a:moveTo>
                  <a:pt x="0" y="1079360"/>
                </a:moveTo>
                <a:cubicBezTo>
                  <a:pt x="99179" y="439857"/>
                  <a:pt x="682970" y="30407"/>
                  <a:pt x="1750236" y="0"/>
                </a:cubicBezTo>
                <a:cubicBezTo>
                  <a:pt x="2751814" y="66534"/>
                  <a:pt x="3608588" y="510772"/>
                  <a:pt x="3500472" y="1079360"/>
                </a:cubicBezTo>
                <a:cubicBezTo>
                  <a:pt x="3467633" y="1692094"/>
                  <a:pt x="2652335" y="2050184"/>
                  <a:pt x="1750236" y="2158720"/>
                </a:cubicBezTo>
                <a:cubicBezTo>
                  <a:pt x="784347" y="2166492"/>
                  <a:pt x="-13233" y="1617429"/>
                  <a:pt x="0" y="1079360"/>
                </a:cubicBezTo>
                <a:close/>
              </a:path>
            </a:pathLst>
          </a:custGeom>
          <a:solidFill>
            <a:srgbClr val="0866FF">
              <a:alpha val="8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761486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800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Seniorské vzdelávanie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spolupráca so Združením kresťanských seniorov Slovenska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A4E1232-D2C0-F3AC-A123-49FA678A99DF}"/>
              </a:ext>
            </a:extLst>
          </p:cNvPr>
          <p:cNvSpPr/>
          <p:nvPr/>
        </p:nvSpPr>
        <p:spPr>
          <a:xfrm>
            <a:off x="8939877" y="64919"/>
            <a:ext cx="3178219" cy="2154236"/>
          </a:xfrm>
          <a:custGeom>
            <a:avLst/>
            <a:gdLst>
              <a:gd name="connsiteX0" fmla="*/ 0 w 3178219"/>
              <a:gd name="connsiteY0" fmla="*/ 1077118 h 2154236"/>
              <a:gd name="connsiteX1" fmla="*/ 1589110 w 3178219"/>
              <a:gd name="connsiteY1" fmla="*/ 0 h 2154236"/>
              <a:gd name="connsiteX2" fmla="*/ 3178220 w 3178219"/>
              <a:gd name="connsiteY2" fmla="*/ 1077118 h 2154236"/>
              <a:gd name="connsiteX3" fmla="*/ 1589110 w 3178219"/>
              <a:gd name="connsiteY3" fmla="*/ 2154236 h 2154236"/>
              <a:gd name="connsiteX4" fmla="*/ 0 w 3178219"/>
              <a:gd name="connsiteY4" fmla="*/ 1077118 h 2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19" h="2154236" fill="none" extrusionOk="0">
                <a:moveTo>
                  <a:pt x="0" y="1077118"/>
                </a:moveTo>
                <a:cubicBezTo>
                  <a:pt x="108512" y="517579"/>
                  <a:pt x="758297" y="177158"/>
                  <a:pt x="1589110" y="0"/>
                </a:cubicBezTo>
                <a:cubicBezTo>
                  <a:pt x="2409835" y="93142"/>
                  <a:pt x="3193227" y="457545"/>
                  <a:pt x="3178220" y="1077118"/>
                </a:cubicBezTo>
                <a:cubicBezTo>
                  <a:pt x="3282450" y="1673281"/>
                  <a:pt x="2446664" y="2082532"/>
                  <a:pt x="1589110" y="2154236"/>
                </a:cubicBezTo>
                <a:cubicBezTo>
                  <a:pt x="585274" y="2117620"/>
                  <a:pt x="-43146" y="1673102"/>
                  <a:pt x="0" y="1077118"/>
                </a:cubicBezTo>
                <a:close/>
              </a:path>
              <a:path w="3178219" h="2154236" stroke="0" extrusionOk="0">
                <a:moveTo>
                  <a:pt x="0" y="1077118"/>
                </a:moveTo>
                <a:cubicBezTo>
                  <a:pt x="-72212" y="480035"/>
                  <a:pt x="597451" y="-47659"/>
                  <a:pt x="1589110" y="0"/>
                </a:cubicBezTo>
                <a:cubicBezTo>
                  <a:pt x="2508644" y="-36643"/>
                  <a:pt x="3119208" y="382485"/>
                  <a:pt x="3178220" y="1077118"/>
                </a:cubicBezTo>
                <a:cubicBezTo>
                  <a:pt x="3224807" y="1664741"/>
                  <a:pt x="2349837" y="2060225"/>
                  <a:pt x="1589110" y="2154236"/>
                </a:cubicBezTo>
                <a:cubicBezTo>
                  <a:pt x="626057" y="2239334"/>
                  <a:pt x="-43377" y="1657432"/>
                  <a:pt x="0" y="107711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b="1" spc="-10" dirty="0" err="1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DoFin</a:t>
            </a:r>
            <a:endParaRPr lang="sk-SK" sz="4000" b="1" spc="-10" dirty="0">
              <a:latin typeface="5penazi Medium" panose="000006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spolupráca s </a:t>
            </a:r>
            <a:r>
              <a:rPr lang="sk-SK" sz="1400" spc="-10" dirty="0" err="1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DofE</a:t>
            </a: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na rozvoji talentu a dobrovoľníctve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890DD611-4DD3-0FB6-5D1F-CC7A21BCA3D7}"/>
              </a:ext>
            </a:extLst>
          </p:cNvPr>
          <p:cNvSpPr/>
          <p:nvPr/>
        </p:nvSpPr>
        <p:spPr>
          <a:xfrm>
            <a:off x="0" y="6755130"/>
            <a:ext cx="12192000" cy="148590"/>
          </a:xfrm>
          <a:prstGeom prst="rect">
            <a:avLst/>
          </a:prstGeom>
          <a:solidFill>
            <a:srgbClr val="A583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3EDE9EF6-53B6-FE8C-AED6-A498B9DF096A}"/>
              </a:ext>
            </a:extLst>
          </p:cNvPr>
          <p:cNvSpPr/>
          <p:nvPr/>
        </p:nvSpPr>
        <p:spPr>
          <a:xfrm>
            <a:off x="8699499" y="1935493"/>
            <a:ext cx="3178219" cy="2154236"/>
          </a:xfrm>
          <a:custGeom>
            <a:avLst/>
            <a:gdLst>
              <a:gd name="connsiteX0" fmla="*/ 0 w 3178219"/>
              <a:gd name="connsiteY0" fmla="*/ 1077118 h 2154236"/>
              <a:gd name="connsiteX1" fmla="*/ 1589110 w 3178219"/>
              <a:gd name="connsiteY1" fmla="*/ 0 h 2154236"/>
              <a:gd name="connsiteX2" fmla="*/ 3178220 w 3178219"/>
              <a:gd name="connsiteY2" fmla="*/ 1077118 h 2154236"/>
              <a:gd name="connsiteX3" fmla="*/ 1589110 w 3178219"/>
              <a:gd name="connsiteY3" fmla="*/ 2154236 h 2154236"/>
              <a:gd name="connsiteX4" fmla="*/ 0 w 3178219"/>
              <a:gd name="connsiteY4" fmla="*/ 1077118 h 2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19" h="2154236" fill="none" extrusionOk="0">
                <a:moveTo>
                  <a:pt x="0" y="1077118"/>
                </a:moveTo>
                <a:cubicBezTo>
                  <a:pt x="108512" y="517579"/>
                  <a:pt x="758297" y="177158"/>
                  <a:pt x="1589110" y="0"/>
                </a:cubicBezTo>
                <a:cubicBezTo>
                  <a:pt x="2409835" y="93142"/>
                  <a:pt x="3193227" y="457545"/>
                  <a:pt x="3178220" y="1077118"/>
                </a:cubicBezTo>
                <a:cubicBezTo>
                  <a:pt x="3282450" y="1673281"/>
                  <a:pt x="2446664" y="2082532"/>
                  <a:pt x="1589110" y="2154236"/>
                </a:cubicBezTo>
                <a:cubicBezTo>
                  <a:pt x="585274" y="2117620"/>
                  <a:pt x="-43146" y="1673102"/>
                  <a:pt x="0" y="1077118"/>
                </a:cubicBezTo>
                <a:close/>
              </a:path>
              <a:path w="3178219" h="2154236" stroke="0" extrusionOk="0">
                <a:moveTo>
                  <a:pt x="0" y="1077118"/>
                </a:moveTo>
                <a:cubicBezTo>
                  <a:pt x="-72212" y="480035"/>
                  <a:pt x="597451" y="-47659"/>
                  <a:pt x="1589110" y="0"/>
                </a:cubicBezTo>
                <a:cubicBezTo>
                  <a:pt x="2508644" y="-36643"/>
                  <a:pt x="3119208" y="382485"/>
                  <a:pt x="3178220" y="1077118"/>
                </a:cubicBezTo>
                <a:cubicBezTo>
                  <a:pt x="3224807" y="1664741"/>
                  <a:pt x="2349837" y="2060225"/>
                  <a:pt x="1589110" y="2154236"/>
                </a:cubicBezTo>
                <a:cubicBezTo>
                  <a:pt x="626057" y="2239334"/>
                  <a:pt x="-43377" y="1657432"/>
                  <a:pt x="0" y="107711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Dopad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žiakov na jedného absolventa </a:t>
            </a:r>
            <a:r>
              <a:rPr lang="sk-SK" sz="1400" spc="-10" dirty="0" err="1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DoFinu</a:t>
            </a:r>
            <a:endParaRPr lang="sk-SK" sz="1400" spc="-10" dirty="0"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430DDFE1-B77E-908E-85ED-6E8FC7FADD34}"/>
              </a:ext>
            </a:extLst>
          </p:cNvPr>
          <p:cNvSpPr/>
          <p:nvPr/>
        </p:nvSpPr>
        <p:spPr>
          <a:xfrm>
            <a:off x="8086809" y="4760013"/>
            <a:ext cx="3711182" cy="2158719"/>
          </a:xfrm>
          <a:custGeom>
            <a:avLst/>
            <a:gdLst>
              <a:gd name="connsiteX0" fmla="*/ 0 w 3711182"/>
              <a:gd name="connsiteY0" fmla="*/ 1079360 h 2158719"/>
              <a:gd name="connsiteX1" fmla="*/ 1855591 w 3711182"/>
              <a:gd name="connsiteY1" fmla="*/ 0 h 2158719"/>
              <a:gd name="connsiteX2" fmla="*/ 3711182 w 3711182"/>
              <a:gd name="connsiteY2" fmla="*/ 1079360 h 2158719"/>
              <a:gd name="connsiteX3" fmla="*/ 1855591 w 3711182"/>
              <a:gd name="connsiteY3" fmla="*/ 2158720 h 2158719"/>
              <a:gd name="connsiteX4" fmla="*/ 0 w 3711182"/>
              <a:gd name="connsiteY4" fmla="*/ 1079360 h 215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182" h="2158719" fill="none" extrusionOk="0">
                <a:moveTo>
                  <a:pt x="0" y="1079360"/>
                </a:moveTo>
                <a:cubicBezTo>
                  <a:pt x="-6511" y="459288"/>
                  <a:pt x="751780" y="36509"/>
                  <a:pt x="1855591" y="0"/>
                </a:cubicBezTo>
                <a:cubicBezTo>
                  <a:pt x="2900264" y="-77833"/>
                  <a:pt x="3692786" y="426474"/>
                  <a:pt x="3711182" y="1079360"/>
                </a:cubicBezTo>
                <a:cubicBezTo>
                  <a:pt x="3803042" y="1741899"/>
                  <a:pt x="2893996" y="2131336"/>
                  <a:pt x="1855591" y="2158720"/>
                </a:cubicBezTo>
                <a:cubicBezTo>
                  <a:pt x="793132" y="2140226"/>
                  <a:pt x="-50196" y="1758061"/>
                  <a:pt x="0" y="1079360"/>
                </a:cubicBezTo>
                <a:close/>
              </a:path>
              <a:path w="3711182" h="2158719" stroke="0" extrusionOk="0">
                <a:moveTo>
                  <a:pt x="0" y="1079360"/>
                </a:moveTo>
                <a:cubicBezTo>
                  <a:pt x="96729" y="440929"/>
                  <a:pt x="696531" y="40562"/>
                  <a:pt x="1855591" y="0"/>
                </a:cubicBezTo>
                <a:cubicBezTo>
                  <a:pt x="2915355" y="66534"/>
                  <a:pt x="3819298" y="510772"/>
                  <a:pt x="3711182" y="1079360"/>
                </a:cubicBezTo>
                <a:cubicBezTo>
                  <a:pt x="3687742" y="1687337"/>
                  <a:pt x="2837376" y="2086346"/>
                  <a:pt x="1855591" y="2158720"/>
                </a:cubicBezTo>
                <a:cubicBezTo>
                  <a:pt x="831516" y="2166492"/>
                  <a:pt x="-13233" y="1617429"/>
                  <a:pt x="0" y="1079360"/>
                </a:cubicBezTo>
                <a:close/>
              </a:path>
            </a:pathLst>
          </a:custGeom>
          <a:solidFill>
            <a:srgbClr val="0866FF">
              <a:alpha val="8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761486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800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6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témy pre ambasádorov: 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Reklama a podvody, Rozpočet, Money </a:t>
            </a:r>
            <a:r>
              <a:rPr lang="sk-SK" sz="1400" spc="-10" dirty="0" err="1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mindset</a:t>
            </a:r>
            <a:endParaRPr lang="sk-SK" sz="1400" spc="-10" dirty="0"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FFCA0CDA-BCE6-7212-7972-0CAFC84432BC}"/>
              </a:ext>
            </a:extLst>
          </p:cNvPr>
          <p:cNvSpPr/>
          <p:nvPr/>
        </p:nvSpPr>
        <p:spPr>
          <a:xfrm>
            <a:off x="1837240" y="4294628"/>
            <a:ext cx="3138221" cy="2158720"/>
          </a:xfrm>
          <a:custGeom>
            <a:avLst/>
            <a:gdLst>
              <a:gd name="connsiteX0" fmla="*/ 0 w 3138221"/>
              <a:gd name="connsiteY0" fmla="*/ 1079360 h 2158720"/>
              <a:gd name="connsiteX1" fmla="*/ 1569111 w 3138221"/>
              <a:gd name="connsiteY1" fmla="*/ 0 h 2158720"/>
              <a:gd name="connsiteX2" fmla="*/ 3138222 w 3138221"/>
              <a:gd name="connsiteY2" fmla="*/ 1079360 h 2158720"/>
              <a:gd name="connsiteX3" fmla="*/ 1569111 w 3138221"/>
              <a:gd name="connsiteY3" fmla="*/ 2158720 h 2158720"/>
              <a:gd name="connsiteX4" fmla="*/ 0 w 3138221"/>
              <a:gd name="connsiteY4" fmla="*/ 1079360 h 215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21" h="2158720" fill="none" extrusionOk="0">
                <a:moveTo>
                  <a:pt x="0" y="1079360"/>
                </a:moveTo>
                <a:cubicBezTo>
                  <a:pt x="-130695" y="405874"/>
                  <a:pt x="696837" y="-25805"/>
                  <a:pt x="1569111" y="0"/>
                </a:cubicBezTo>
                <a:cubicBezTo>
                  <a:pt x="2430676" y="-13898"/>
                  <a:pt x="3046158" y="544347"/>
                  <a:pt x="3138222" y="1079360"/>
                </a:cubicBezTo>
                <a:cubicBezTo>
                  <a:pt x="3081179" y="1677210"/>
                  <a:pt x="2463058" y="2179108"/>
                  <a:pt x="1569111" y="2158720"/>
                </a:cubicBezTo>
                <a:cubicBezTo>
                  <a:pt x="677570" y="2194277"/>
                  <a:pt x="-473" y="1687462"/>
                  <a:pt x="0" y="1079360"/>
                </a:cubicBezTo>
                <a:close/>
              </a:path>
              <a:path w="3138221" h="2158720" stroke="0" extrusionOk="0">
                <a:moveTo>
                  <a:pt x="0" y="1079360"/>
                </a:moveTo>
                <a:cubicBezTo>
                  <a:pt x="43785" y="403464"/>
                  <a:pt x="825824" y="21335"/>
                  <a:pt x="1569111" y="0"/>
                </a:cubicBezTo>
                <a:cubicBezTo>
                  <a:pt x="2544467" y="31511"/>
                  <a:pt x="3133405" y="453721"/>
                  <a:pt x="3138222" y="1079360"/>
                </a:cubicBezTo>
                <a:cubicBezTo>
                  <a:pt x="3173229" y="1515524"/>
                  <a:pt x="2479122" y="2129585"/>
                  <a:pt x="1569111" y="2158720"/>
                </a:cubicBezTo>
                <a:cubicBezTo>
                  <a:pt x="647789" y="2133956"/>
                  <a:pt x="-40228" y="1782943"/>
                  <a:pt x="0" y="1079360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400" b="1" spc="-10" dirty="0">
                <a:solidFill>
                  <a:schemeClr val="bg1"/>
                </a:solidFill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Kurzy</a:t>
            </a:r>
            <a:endParaRPr lang="sk-SK" sz="2400" b="1" spc="-10" dirty="0">
              <a:solidFill>
                <a:schemeClr val="bg1"/>
              </a:solidFill>
              <a:effectLst/>
              <a:latin typeface="5penazi Medium" panose="000006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1600" spc="-10" dirty="0">
                <a:solidFill>
                  <a:schemeClr val="bg1"/>
                </a:solidFill>
                <a:effectLst/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Nakupovanie</a:t>
            </a: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1600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Reklama</a:t>
            </a:r>
          </a:p>
          <a:p>
            <a:pPr marL="342900" indent="-342900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k-SK" sz="1600" b="1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Investovanie (2025</a:t>
            </a:r>
            <a:r>
              <a:rPr lang="sk-SK" sz="1600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sk-SK" sz="900" spc="-10" dirty="0">
              <a:solidFill>
                <a:schemeClr val="bg1"/>
              </a:solidFill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D102EEB7-1DD0-F5E5-7CF6-764CEF31F663}"/>
              </a:ext>
            </a:extLst>
          </p:cNvPr>
          <p:cNvSpPr/>
          <p:nvPr/>
        </p:nvSpPr>
        <p:spPr>
          <a:xfrm>
            <a:off x="1084678" y="2353196"/>
            <a:ext cx="3178219" cy="2290288"/>
          </a:xfrm>
          <a:custGeom>
            <a:avLst/>
            <a:gdLst>
              <a:gd name="connsiteX0" fmla="*/ 0 w 3178219"/>
              <a:gd name="connsiteY0" fmla="*/ 1145144 h 2290288"/>
              <a:gd name="connsiteX1" fmla="*/ 1589110 w 3178219"/>
              <a:gd name="connsiteY1" fmla="*/ 0 h 2290288"/>
              <a:gd name="connsiteX2" fmla="*/ 3178220 w 3178219"/>
              <a:gd name="connsiteY2" fmla="*/ 1145144 h 2290288"/>
              <a:gd name="connsiteX3" fmla="*/ 1589110 w 3178219"/>
              <a:gd name="connsiteY3" fmla="*/ 2290288 h 2290288"/>
              <a:gd name="connsiteX4" fmla="*/ 0 w 3178219"/>
              <a:gd name="connsiteY4" fmla="*/ 1145144 h 229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19" h="2290288" fill="none" extrusionOk="0">
                <a:moveTo>
                  <a:pt x="0" y="1145144"/>
                </a:moveTo>
                <a:cubicBezTo>
                  <a:pt x="-47982" y="484292"/>
                  <a:pt x="675941" y="-161469"/>
                  <a:pt x="1589110" y="0"/>
                </a:cubicBezTo>
                <a:cubicBezTo>
                  <a:pt x="2445692" y="-58174"/>
                  <a:pt x="3079887" y="577959"/>
                  <a:pt x="3178220" y="1145144"/>
                </a:cubicBezTo>
                <a:cubicBezTo>
                  <a:pt x="3112584" y="1779588"/>
                  <a:pt x="2548259" y="2351048"/>
                  <a:pt x="1589110" y="2290288"/>
                </a:cubicBezTo>
                <a:cubicBezTo>
                  <a:pt x="675557" y="2341478"/>
                  <a:pt x="-322" y="1785764"/>
                  <a:pt x="0" y="1145144"/>
                </a:cubicBezTo>
                <a:close/>
              </a:path>
              <a:path w="3178219" h="2290288" stroke="0" extrusionOk="0">
                <a:moveTo>
                  <a:pt x="0" y="1145144"/>
                </a:moveTo>
                <a:cubicBezTo>
                  <a:pt x="58601" y="405919"/>
                  <a:pt x="883444" y="29755"/>
                  <a:pt x="1589110" y="0"/>
                </a:cubicBezTo>
                <a:cubicBezTo>
                  <a:pt x="2499208" y="9404"/>
                  <a:pt x="3164249" y="427057"/>
                  <a:pt x="3178220" y="1145144"/>
                </a:cubicBezTo>
                <a:cubicBezTo>
                  <a:pt x="3181300" y="1763516"/>
                  <a:pt x="2476881" y="2283490"/>
                  <a:pt x="1589110" y="2290288"/>
                </a:cubicBezTo>
                <a:cubicBezTo>
                  <a:pt x="677034" y="2274706"/>
                  <a:pt x="-31770" y="1862462"/>
                  <a:pt x="0" y="1145144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200" b="1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5 600 +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absolventov kurzov 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F3BF4CC-C277-7748-00AB-873B55DC3160}"/>
              </a:ext>
            </a:extLst>
          </p:cNvPr>
          <p:cNvSpPr/>
          <p:nvPr/>
        </p:nvSpPr>
        <p:spPr>
          <a:xfrm>
            <a:off x="3710965" y="69023"/>
            <a:ext cx="3884084" cy="2880436"/>
          </a:xfrm>
          <a:custGeom>
            <a:avLst/>
            <a:gdLst>
              <a:gd name="connsiteX0" fmla="*/ 0 w 3884084"/>
              <a:gd name="connsiteY0" fmla="*/ 1440218 h 2880436"/>
              <a:gd name="connsiteX1" fmla="*/ 1942042 w 3884084"/>
              <a:gd name="connsiteY1" fmla="*/ 0 h 2880436"/>
              <a:gd name="connsiteX2" fmla="*/ 3884084 w 3884084"/>
              <a:gd name="connsiteY2" fmla="*/ 1440218 h 2880436"/>
              <a:gd name="connsiteX3" fmla="*/ 1942042 w 3884084"/>
              <a:gd name="connsiteY3" fmla="*/ 2880436 h 2880436"/>
              <a:gd name="connsiteX4" fmla="*/ 0 w 3884084"/>
              <a:gd name="connsiteY4" fmla="*/ 1440218 h 288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084" h="2880436" fill="none" extrusionOk="0">
                <a:moveTo>
                  <a:pt x="0" y="1440218"/>
                </a:moveTo>
                <a:cubicBezTo>
                  <a:pt x="184842" y="705002"/>
                  <a:pt x="895937" y="100082"/>
                  <a:pt x="1942042" y="0"/>
                </a:cubicBezTo>
                <a:cubicBezTo>
                  <a:pt x="2988216" y="43180"/>
                  <a:pt x="3895984" y="625224"/>
                  <a:pt x="3884084" y="1440218"/>
                </a:cubicBezTo>
                <a:cubicBezTo>
                  <a:pt x="4147946" y="2238886"/>
                  <a:pt x="2965628" y="2705613"/>
                  <a:pt x="1942042" y="2880436"/>
                </a:cubicBezTo>
                <a:cubicBezTo>
                  <a:pt x="688914" y="2828043"/>
                  <a:pt x="-116622" y="2238622"/>
                  <a:pt x="0" y="1440218"/>
                </a:cubicBezTo>
                <a:close/>
              </a:path>
              <a:path w="3884084" h="2880436" stroke="0" extrusionOk="0">
                <a:moveTo>
                  <a:pt x="0" y="1440218"/>
                </a:moveTo>
                <a:cubicBezTo>
                  <a:pt x="-132647" y="640754"/>
                  <a:pt x="807749" y="-25804"/>
                  <a:pt x="1942042" y="0"/>
                </a:cubicBezTo>
                <a:cubicBezTo>
                  <a:pt x="3147823" y="-116524"/>
                  <a:pt x="3857116" y="599220"/>
                  <a:pt x="3884084" y="1440218"/>
                </a:cubicBezTo>
                <a:cubicBezTo>
                  <a:pt x="3911057" y="2231429"/>
                  <a:pt x="2901791" y="2789724"/>
                  <a:pt x="1942042" y="2880436"/>
                </a:cubicBezTo>
                <a:cubicBezTo>
                  <a:pt x="781192" y="2968401"/>
                  <a:pt x="-145958" y="2186629"/>
                  <a:pt x="0" y="1440218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b="1" spc="-10" dirty="0" err="1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sk-SK" sz="40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spc="-10" dirty="0" err="1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sk-SK" sz="40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spc="-10" dirty="0" err="1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endParaRPr lang="sk-SK" sz="4000" b="1" spc="-10" dirty="0">
              <a:latin typeface="5penazi Medium" panose="000006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Národný koordinátor celosvetovej kampane na zlepšenie FG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2F0C1CF-C259-0977-5879-DB3769227E59}"/>
              </a:ext>
            </a:extLst>
          </p:cNvPr>
          <p:cNvSpPr/>
          <p:nvPr/>
        </p:nvSpPr>
        <p:spPr>
          <a:xfrm>
            <a:off x="5699352" y="2150978"/>
            <a:ext cx="2806591" cy="1990162"/>
          </a:xfrm>
          <a:custGeom>
            <a:avLst/>
            <a:gdLst>
              <a:gd name="connsiteX0" fmla="*/ 0 w 2806591"/>
              <a:gd name="connsiteY0" fmla="*/ 995081 h 1990162"/>
              <a:gd name="connsiteX1" fmla="*/ 1403296 w 2806591"/>
              <a:gd name="connsiteY1" fmla="*/ 0 h 1990162"/>
              <a:gd name="connsiteX2" fmla="*/ 2806592 w 2806591"/>
              <a:gd name="connsiteY2" fmla="*/ 995081 h 1990162"/>
              <a:gd name="connsiteX3" fmla="*/ 1403296 w 2806591"/>
              <a:gd name="connsiteY3" fmla="*/ 1990162 h 1990162"/>
              <a:gd name="connsiteX4" fmla="*/ 0 w 2806591"/>
              <a:gd name="connsiteY4" fmla="*/ 995081 h 1990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591" h="1990162" fill="none" extrusionOk="0">
                <a:moveTo>
                  <a:pt x="0" y="995081"/>
                </a:moveTo>
                <a:cubicBezTo>
                  <a:pt x="26603" y="454176"/>
                  <a:pt x="667400" y="148008"/>
                  <a:pt x="1403296" y="0"/>
                </a:cubicBezTo>
                <a:cubicBezTo>
                  <a:pt x="2134447" y="71789"/>
                  <a:pt x="2866654" y="346668"/>
                  <a:pt x="2806592" y="995081"/>
                </a:cubicBezTo>
                <a:cubicBezTo>
                  <a:pt x="2935970" y="1546247"/>
                  <a:pt x="2159512" y="1923042"/>
                  <a:pt x="1403296" y="1990162"/>
                </a:cubicBezTo>
                <a:cubicBezTo>
                  <a:pt x="608207" y="1984339"/>
                  <a:pt x="-46840" y="1545852"/>
                  <a:pt x="0" y="995081"/>
                </a:cubicBezTo>
                <a:close/>
              </a:path>
              <a:path w="2806591" h="1990162" stroke="0" extrusionOk="0">
                <a:moveTo>
                  <a:pt x="0" y="995081"/>
                </a:moveTo>
                <a:cubicBezTo>
                  <a:pt x="-98013" y="442518"/>
                  <a:pt x="504485" y="-51745"/>
                  <a:pt x="1403296" y="0"/>
                </a:cubicBezTo>
                <a:cubicBezTo>
                  <a:pt x="2243431" y="-56955"/>
                  <a:pt x="2765599" y="376215"/>
                  <a:pt x="2806592" y="995081"/>
                </a:cubicBezTo>
                <a:cubicBezTo>
                  <a:pt x="2903581" y="1529549"/>
                  <a:pt x="2041428" y="1880090"/>
                  <a:pt x="1403296" y="1990162"/>
                </a:cubicBezTo>
                <a:cubicBezTo>
                  <a:pt x="617799" y="2000602"/>
                  <a:pt x="-49122" y="1528159"/>
                  <a:pt x="0" y="995081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205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participujúcich partnerov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cca</a:t>
            </a:r>
            <a:r>
              <a:rPr lang="sk-SK" sz="2400" b="1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956 000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zasiahnutých účastníkov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F90D8CD-5D26-0E0F-32B1-D9082304BAE7}"/>
              </a:ext>
            </a:extLst>
          </p:cNvPr>
          <p:cNvSpPr/>
          <p:nvPr/>
        </p:nvSpPr>
        <p:spPr>
          <a:xfrm>
            <a:off x="4185835" y="2395187"/>
            <a:ext cx="2029513" cy="962766"/>
          </a:xfrm>
          <a:custGeom>
            <a:avLst/>
            <a:gdLst>
              <a:gd name="connsiteX0" fmla="*/ 0 w 2029513"/>
              <a:gd name="connsiteY0" fmla="*/ 481383 h 962766"/>
              <a:gd name="connsiteX1" fmla="*/ 1014757 w 2029513"/>
              <a:gd name="connsiteY1" fmla="*/ 0 h 962766"/>
              <a:gd name="connsiteX2" fmla="*/ 2029514 w 2029513"/>
              <a:gd name="connsiteY2" fmla="*/ 481383 h 962766"/>
              <a:gd name="connsiteX3" fmla="*/ 1014757 w 2029513"/>
              <a:gd name="connsiteY3" fmla="*/ 962766 h 962766"/>
              <a:gd name="connsiteX4" fmla="*/ 0 w 2029513"/>
              <a:gd name="connsiteY4" fmla="*/ 481383 h 96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9513" h="962766" fill="none" extrusionOk="0">
                <a:moveTo>
                  <a:pt x="0" y="481383"/>
                </a:moveTo>
                <a:cubicBezTo>
                  <a:pt x="46739" y="230744"/>
                  <a:pt x="462689" y="31654"/>
                  <a:pt x="1014757" y="0"/>
                </a:cubicBezTo>
                <a:cubicBezTo>
                  <a:pt x="1543578" y="51735"/>
                  <a:pt x="2049576" y="182507"/>
                  <a:pt x="2029514" y="481383"/>
                </a:cubicBezTo>
                <a:cubicBezTo>
                  <a:pt x="2120379" y="748365"/>
                  <a:pt x="1548512" y="867528"/>
                  <a:pt x="1014757" y="962766"/>
                </a:cubicBezTo>
                <a:cubicBezTo>
                  <a:pt x="406368" y="948852"/>
                  <a:pt x="-54076" y="748631"/>
                  <a:pt x="0" y="481383"/>
                </a:cubicBezTo>
                <a:close/>
              </a:path>
              <a:path w="2029513" h="962766" stroke="0" extrusionOk="0">
                <a:moveTo>
                  <a:pt x="0" y="481383"/>
                </a:moveTo>
                <a:cubicBezTo>
                  <a:pt x="-102164" y="212401"/>
                  <a:pt x="348247" y="-44339"/>
                  <a:pt x="1014757" y="0"/>
                </a:cubicBezTo>
                <a:cubicBezTo>
                  <a:pt x="1624523" y="-43148"/>
                  <a:pt x="2021920" y="202685"/>
                  <a:pt x="2029514" y="481383"/>
                </a:cubicBezTo>
                <a:cubicBezTo>
                  <a:pt x="2076818" y="739878"/>
                  <a:pt x="1483017" y="888648"/>
                  <a:pt x="1014757" y="962766"/>
                </a:cubicBezTo>
                <a:cubicBezTo>
                  <a:pt x="437887" y="979141"/>
                  <a:pt x="-30988" y="736840"/>
                  <a:pt x="0" y="481383"/>
                </a:cubicBezTo>
                <a:close/>
              </a:path>
            </a:pathLst>
          </a:custGeom>
          <a:solidFill>
            <a:srgbClr val="A5835A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b="1" spc="-10" dirty="0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Ďakujeme</a:t>
            </a:r>
            <a:endParaRPr lang="sk-SK" spc="-10" dirty="0">
              <a:latin typeface="5penazi" panose="000005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0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9AB1F-752F-8ABB-4070-AD5650FAB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58" y="259365"/>
            <a:ext cx="9191400" cy="687119"/>
          </a:xfrm>
        </p:spPr>
        <p:txBody>
          <a:bodyPr>
            <a:normAutofit/>
          </a:bodyPr>
          <a:lstStyle/>
          <a:p>
            <a:r>
              <a:rPr lang="sk-SK" sz="2400" b="1" dirty="0"/>
              <a:t>V </a:t>
            </a:r>
            <a:r>
              <a:rPr lang="sk-SK" sz="2400" b="1" dirty="0" err="1"/>
              <a:t>Eurobarometri</a:t>
            </a:r>
            <a:r>
              <a:rPr lang="sk-SK" sz="2400" b="1" dirty="0"/>
              <a:t> Slovensko mierne nad priemerom</a:t>
            </a:r>
            <a:endParaRPr lang="en-US" sz="2400" b="1" dirty="0"/>
          </a:p>
          <a:p>
            <a:endParaRPr lang="en-US" sz="2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4A7-93C1-7223-4EB4-90D1505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2</a:t>
            </a:fld>
            <a:endParaRPr lang="sk-SK" dirty="0"/>
          </a:p>
        </p:txBody>
      </p:sp>
      <p:pic>
        <p:nvPicPr>
          <p:cNvPr id="5" name="Picture 4" descr="A picture containing sitting, drawing, plate, parked&#10;&#10;Description automatically generated">
            <a:extLst>
              <a:ext uri="{FF2B5EF4-FFF2-40B4-BE49-F238E27FC236}">
                <a16:creationId xmlns:a16="http://schemas.microsoft.com/office/drawing/2014/main" id="{50ADFEB5-28A7-95BA-DE96-A4BC7AF1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4" y="6304399"/>
            <a:ext cx="819700" cy="315373"/>
          </a:xfrm>
          <a:prstGeom prst="rect">
            <a:avLst/>
          </a:prstGeom>
        </p:spPr>
      </p:pic>
      <p:sp>
        <p:nvSpPr>
          <p:cNvPr id="6" name="BlokTextu 1">
            <a:extLst>
              <a:ext uri="{FF2B5EF4-FFF2-40B4-BE49-F238E27FC236}">
                <a16:creationId xmlns:a16="http://schemas.microsoft.com/office/drawing/2014/main" id="{D0CAD765-5F1F-A7D7-C71B-C15150E2DECA}"/>
              </a:ext>
            </a:extLst>
          </p:cNvPr>
          <p:cNvSpPr txBox="1"/>
          <p:nvPr/>
        </p:nvSpPr>
        <p:spPr>
          <a:xfrm>
            <a:off x="168676" y="1172717"/>
            <a:ext cx="11729724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len 18 % občanov EÚ má vysokú úroveň FG, 64 % strednú úroveň a zvyšných 18 % nízku úroveň.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Slovensko sa umiestnilo mierne nad priemerom EÚ. Až 20 % občanov má vysokú úroveň a 17 % nízku úroveň FG</a:t>
            </a:r>
            <a:endParaRPr lang="sk" sz="1600" dirty="0">
              <a:solidFill>
                <a:srgbClr val="0067AC"/>
              </a:solidFill>
              <a:latin typeface="Cambria"/>
              <a:ea typeface="Cambria" panose="02040503050406030204" pitchFamily="18" charset="0"/>
              <a:cs typeface="Times New Roman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chápanie investičných rizík: 66 % respondentov v EÚ správne spája vyššie výnosy s väčšími rizikami; 56 % správne uvádza, že investovanie do rôznych spoločností bude pravdepodobne menej riskantné ako investovanie do jednej spoločnosti;20 % respondentov ukázalo, že rozumie tomu, ako úrokové sadzby ovplyvňujú ceny dlhopisov.</a:t>
            </a:r>
          </a:p>
          <a:p>
            <a:pPr lvl="1"/>
            <a:endParaRPr lang="sk" sz="2200" b="1" dirty="0">
              <a:solidFill>
                <a:srgbClr val="0067AC"/>
              </a:solidFill>
              <a:latin typeface="Cambria"/>
              <a:ea typeface="Cambria" panose="02040503050406030204" pitchFamily="18" charset="0"/>
              <a:cs typeface="Times New Roman"/>
            </a:endParaRPr>
          </a:p>
          <a:p>
            <a:pPr lvl="1"/>
            <a:r>
              <a:rPr lang="sk" sz="2200" i="1" dirty="0">
                <a:solidFill>
                  <a:srgbClr val="0067AC"/>
                </a:solidFill>
                <a:highlight>
                  <a:srgbClr val="A6835A"/>
                </a:highlight>
                <a:latin typeface="Cambria"/>
                <a:ea typeface="Cambria" panose="02040503050406030204" pitchFamily="18" charset="0"/>
                <a:cs typeface="Times New Roman"/>
              </a:rPr>
              <a:t>  </a:t>
            </a:r>
            <a:endParaRPr lang="sk-SK" sz="2400" i="1" dirty="0">
              <a:solidFill>
                <a:srgbClr val="0067AC"/>
              </a:solidFill>
              <a:highlight>
                <a:srgbClr val="A6835A"/>
              </a:highlight>
              <a:latin typeface="Cambria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6A2EFF-D437-692B-875A-23D0BE8C7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6" y="2787587"/>
            <a:ext cx="10594019" cy="35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13D08043-0F79-823F-9446-D6EB0B441070}"/>
              </a:ext>
            </a:extLst>
          </p:cNvPr>
          <p:cNvSpPr/>
          <p:nvPr/>
        </p:nvSpPr>
        <p:spPr>
          <a:xfrm>
            <a:off x="4246740" y="2672179"/>
            <a:ext cx="733634" cy="370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035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58F915-DD34-5188-BB8C-AEF709AE2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58" y="1606896"/>
            <a:ext cx="6593293" cy="481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931A9034-747B-8A84-984E-4B7B87BBD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234922"/>
              </p:ext>
            </p:extLst>
          </p:nvPr>
        </p:nvGraphicFramePr>
        <p:xfrm>
          <a:off x="-97849" y="1568535"/>
          <a:ext cx="5690576" cy="4855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9AB1F-752F-8ABB-4070-AD5650FAB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58" y="259365"/>
            <a:ext cx="9191400" cy="687119"/>
          </a:xfrm>
        </p:spPr>
        <p:txBody>
          <a:bodyPr>
            <a:normAutofit/>
          </a:bodyPr>
          <a:lstStyle/>
          <a:p>
            <a:r>
              <a:rPr lang="sk-SK" sz="2400" b="1" dirty="0"/>
              <a:t>Sú slovenskí investori dostatočne vzdelaní?</a:t>
            </a:r>
            <a:endParaRPr lang="en-US" sz="2400" b="1" dirty="0"/>
          </a:p>
          <a:p>
            <a:endParaRPr lang="en-US" sz="2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4A7-93C1-7223-4EB4-90D1505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741" y="6423563"/>
            <a:ext cx="1478493" cy="365125"/>
          </a:xfrm>
        </p:spPr>
        <p:txBody>
          <a:bodyPr/>
          <a:lstStyle/>
          <a:p>
            <a:fld id="{5DD979C4-B72D-9549-BD86-64D2882017CF}" type="slidenum">
              <a:rPr lang="sk-SK" smtClean="0"/>
              <a:pPr/>
              <a:t>3</a:t>
            </a:fld>
            <a:endParaRPr lang="sk-SK" dirty="0"/>
          </a:p>
        </p:txBody>
      </p:sp>
      <p:pic>
        <p:nvPicPr>
          <p:cNvPr id="5" name="Picture 4" descr="A picture containing sitting, drawing, plate, parked&#10;&#10;Description automatically generated">
            <a:extLst>
              <a:ext uri="{FF2B5EF4-FFF2-40B4-BE49-F238E27FC236}">
                <a16:creationId xmlns:a16="http://schemas.microsoft.com/office/drawing/2014/main" id="{50ADFEB5-28A7-95BA-DE96-A4BC7AF18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24" y="6304399"/>
            <a:ext cx="819700" cy="315373"/>
          </a:xfrm>
          <a:prstGeom prst="rect">
            <a:avLst/>
          </a:prstGeom>
        </p:spPr>
      </p:pic>
      <p:sp>
        <p:nvSpPr>
          <p:cNvPr id="6" name="BlokTextu 1">
            <a:extLst>
              <a:ext uri="{FF2B5EF4-FFF2-40B4-BE49-F238E27FC236}">
                <a16:creationId xmlns:a16="http://schemas.microsoft.com/office/drawing/2014/main" id="{D0CAD765-5F1F-A7D7-C71B-C15150E2DECA}"/>
              </a:ext>
            </a:extLst>
          </p:cNvPr>
          <p:cNvSpPr txBox="1"/>
          <p:nvPr/>
        </p:nvSpPr>
        <p:spPr>
          <a:xfrm>
            <a:off x="-97850" y="1559741"/>
            <a:ext cx="1108979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sk-SK" sz="1400" b="1" i="1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Finančný majetok slovenských domácností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1078932-D7EF-F821-1D16-EA6CF7DB1628}"/>
              </a:ext>
            </a:extLst>
          </p:cNvPr>
          <p:cNvSpPr/>
          <p:nvPr/>
        </p:nvSpPr>
        <p:spPr>
          <a:xfrm>
            <a:off x="3302804" y="2707948"/>
            <a:ext cx="914145" cy="743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3EBE252-6E54-111D-3F15-F94E4D57AC35}"/>
              </a:ext>
            </a:extLst>
          </p:cNvPr>
          <p:cNvSpPr txBox="1"/>
          <p:nvPr/>
        </p:nvSpPr>
        <p:spPr>
          <a:xfrm>
            <a:off x="2130833" y="1015080"/>
            <a:ext cx="96924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0067AC"/>
                </a:solidFill>
              </a:rPr>
              <a:t>Vedia Slováci rozumne spravovať svoj majetok?</a:t>
            </a:r>
            <a:endParaRPr lang="en-US" sz="2800" b="1" dirty="0">
              <a:solidFill>
                <a:srgbClr val="0067AC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0468A83-972B-60B0-0CF4-11F987BD1183}"/>
              </a:ext>
            </a:extLst>
          </p:cNvPr>
          <p:cNvSpPr txBox="1"/>
          <p:nvPr/>
        </p:nvSpPr>
        <p:spPr>
          <a:xfrm rot="946077">
            <a:off x="1957256" y="4721150"/>
            <a:ext cx="158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var(--artdeco-reset-typography-font-family-sans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sk-SK" i="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var(--artdeco-reset-typography-font-family-sans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PalihoGrafy</a:t>
            </a:r>
            <a:endParaRPr lang="sk-S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BlokTextu 1">
            <a:extLst>
              <a:ext uri="{FF2B5EF4-FFF2-40B4-BE49-F238E27FC236}">
                <a16:creationId xmlns:a16="http://schemas.microsoft.com/office/drawing/2014/main" id="{0128FFCF-B5CB-CCC3-FBC8-91708FE09214}"/>
              </a:ext>
            </a:extLst>
          </p:cNvPr>
          <p:cNvSpPr txBox="1"/>
          <p:nvPr/>
        </p:nvSpPr>
        <p:spPr>
          <a:xfrm>
            <a:off x="1570390" y="5975181"/>
            <a:ext cx="3464827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sk-SK" sz="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/>
                <a:ea typeface="Cambria" panose="02040503050406030204" pitchFamily="18" charset="0"/>
                <a:cs typeface="Times New Roman"/>
              </a:rPr>
              <a:t>Zdroj: podľa údajov NBS spracoval </a:t>
            </a:r>
            <a:r>
              <a:rPr lang="sk-SK" sz="6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/>
                <a:ea typeface="Cambria" panose="02040503050406030204" pitchFamily="18" charset="0"/>
                <a:cs typeface="Times New Roman"/>
              </a:rPr>
              <a:t>DenníkN</a:t>
            </a:r>
            <a:r>
              <a:rPr lang="sk-SK" sz="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/>
                <a:ea typeface="Cambria" panose="02040503050406030204" pitchFamily="18" charset="0"/>
                <a:cs typeface="Times New Roman"/>
              </a:rPr>
              <a:t> a Pavel Škriniar</a:t>
            </a:r>
          </a:p>
        </p:txBody>
      </p:sp>
    </p:spTree>
    <p:extLst>
      <p:ext uri="{BB962C8B-B14F-4D97-AF65-F5344CB8AC3E}">
        <p14:creationId xmlns:p14="http://schemas.microsoft.com/office/powerpoint/2010/main" val="183713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9AB1F-752F-8ABB-4070-AD5650FAB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678" y="252936"/>
            <a:ext cx="9191400" cy="687119"/>
          </a:xfrm>
        </p:spPr>
        <p:txBody>
          <a:bodyPr>
            <a:normAutofit/>
          </a:bodyPr>
          <a:lstStyle/>
          <a:p>
            <a:r>
              <a:rPr lang="sk-SK" sz="2400" b="1" dirty="0"/>
              <a:t>Sú slovenskí investori dostatočne vzdelaní?</a:t>
            </a:r>
            <a:endParaRPr lang="en-US" sz="2400" b="1" dirty="0"/>
          </a:p>
          <a:p>
            <a:endParaRPr lang="en-US" sz="2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4A7-93C1-7223-4EB4-90D1505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4</a:t>
            </a:fld>
            <a:endParaRPr lang="sk-SK" dirty="0"/>
          </a:p>
        </p:txBody>
      </p:sp>
      <p:pic>
        <p:nvPicPr>
          <p:cNvPr id="5" name="Picture 4" descr="A picture containing sitting, drawing, plate, parked&#10;&#10;Description automatically generated">
            <a:extLst>
              <a:ext uri="{FF2B5EF4-FFF2-40B4-BE49-F238E27FC236}">
                <a16:creationId xmlns:a16="http://schemas.microsoft.com/office/drawing/2014/main" id="{50ADFEB5-28A7-95BA-DE96-A4BC7AF1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4" y="6304399"/>
            <a:ext cx="819700" cy="315373"/>
          </a:xfrm>
          <a:prstGeom prst="rect">
            <a:avLst/>
          </a:prstGeom>
        </p:spPr>
      </p:pic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17176C0B-E92B-F173-6721-825CD577B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65935"/>
              </p:ext>
            </p:extLst>
          </p:nvPr>
        </p:nvGraphicFramePr>
        <p:xfrm>
          <a:off x="463652" y="1917577"/>
          <a:ext cx="713232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2FFE56AD-AC8C-8329-6A33-C1A3CA12CF98}"/>
              </a:ext>
            </a:extLst>
          </p:cNvPr>
          <p:cNvSpPr txBox="1"/>
          <p:nvPr/>
        </p:nvSpPr>
        <p:spPr>
          <a:xfrm>
            <a:off x="249326" y="1172215"/>
            <a:ext cx="63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>
                <a:solidFill>
                  <a:srgbClr val="0067AC"/>
                </a:solidFill>
                <a:cs typeface="Arial" pitchFamily="34" charset="0"/>
              </a:rPr>
              <a:t>Počet podaní zameraných na </a:t>
            </a:r>
            <a:r>
              <a:rPr lang="sk-SK" sz="1800" b="1" dirty="0">
                <a:solidFill>
                  <a:srgbClr val="0067AC"/>
                </a:solidFill>
                <a:cs typeface="Arial" pitchFamily="34" charset="0"/>
              </a:rPr>
              <a:t>kapitálový trh </a:t>
            </a:r>
            <a:r>
              <a:rPr lang="sk-SK" sz="1800" dirty="0">
                <a:solidFill>
                  <a:srgbClr val="0067AC"/>
                </a:solidFill>
                <a:cs typeface="Arial" pitchFamily="34" charset="0"/>
              </a:rPr>
              <a:t>(investovanie) je </a:t>
            </a:r>
            <a:r>
              <a:rPr lang="sk-SK" sz="1800" b="1" dirty="0">
                <a:solidFill>
                  <a:srgbClr val="0067AC"/>
                </a:solidFill>
                <a:cs typeface="Arial" pitchFamily="34" charset="0"/>
              </a:rPr>
              <a:t>zanedbateľný </a:t>
            </a:r>
            <a:r>
              <a:rPr lang="sk-SK" sz="1800" dirty="0">
                <a:solidFill>
                  <a:srgbClr val="0067AC"/>
                </a:solidFill>
                <a:cs typeface="Arial" pitchFamily="34" charset="0"/>
              </a:rPr>
              <a:t> (cca 5%) </a:t>
            </a:r>
            <a:endParaRPr lang="sk-SK" dirty="0">
              <a:solidFill>
                <a:srgbClr val="0067AC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7388B6C-C3B1-856B-7DB7-2DB57CE86007}"/>
              </a:ext>
            </a:extLst>
          </p:cNvPr>
          <p:cNvSpPr txBox="1"/>
          <p:nvPr/>
        </p:nvSpPr>
        <p:spPr>
          <a:xfrm>
            <a:off x="6953693" y="1172215"/>
            <a:ext cx="508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>
                <a:solidFill>
                  <a:srgbClr val="0067AC"/>
                </a:solidFill>
                <a:cs typeface="Arial" pitchFamily="34" charset="0"/>
              </a:rPr>
              <a:t>Veľká väčšina </a:t>
            </a:r>
            <a:r>
              <a:rPr lang="sk-SK" b="1" dirty="0">
                <a:solidFill>
                  <a:srgbClr val="0067AC"/>
                </a:solidFill>
                <a:cs typeface="Arial" pitchFamily="34" charset="0"/>
              </a:rPr>
              <a:t>všetkých </a:t>
            </a:r>
            <a:r>
              <a:rPr lang="sk-SK" sz="1800" b="1" dirty="0">
                <a:solidFill>
                  <a:srgbClr val="0067AC"/>
                </a:solidFill>
                <a:cs typeface="Arial" pitchFamily="34" charset="0"/>
              </a:rPr>
              <a:t>podaní neopodstatnená</a:t>
            </a:r>
            <a:r>
              <a:rPr lang="sk-SK" sz="1800" dirty="0">
                <a:solidFill>
                  <a:srgbClr val="0067AC"/>
                </a:solidFill>
                <a:cs typeface="Arial" pitchFamily="34" charset="0"/>
              </a:rPr>
              <a:t>, počet narastá, opodstatnenosť klesá.</a:t>
            </a:r>
            <a:endParaRPr lang="sk-SK" dirty="0">
              <a:solidFill>
                <a:srgbClr val="0067AC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B5C17E9-5B36-1258-FE59-606268CD4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200839"/>
              </p:ext>
            </p:extLst>
          </p:nvPr>
        </p:nvGraphicFramePr>
        <p:xfrm>
          <a:off x="7732659" y="2119872"/>
          <a:ext cx="3995689" cy="418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05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9AB1F-752F-8ABB-4070-AD5650FAB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58" y="259365"/>
            <a:ext cx="9191400" cy="687119"/>
          </a:xfrm>
        </p:spPr>
        <p:txBody>
          <a:bodyPr>
            <a:normAutofit fontScale="92500"/>
          </a:bodyPr>
          <a:lstStyle/>
          <a:p>
            <a:r>
              <a:rPr lang="sk-SK" b="1" dirty="0"/>
              <a:t>Exkluzívny prieskum vzdelávania pre 5peňazí</a:t>
            </a:r>
            <a:endParaRPr lang="en-US" b="1" dirty="0"/>
          </a:p>
          <a:p>
            <a:endParaRPr lang="en-US" sz="26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4A7-93C1-7223-4EB4-90D1505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5</a:t>
            </a:fld>
            <a:endParaRPr lang="sk-SK" dirty="0"/>
          </a:p>
        </p:txBody>
      </p:sp>
      <p:pic>
        <p:nvPicPr>
          <p:cNvPr id="5" name="Picture 4" descr="A picture containing sitting, drawing, plate, parked&#10;&#10;Description automatically generated">
            <a:extLst>
              <a:ext uri="{FF2B5EF4-FFF2-40B4-BE49-F238E27FC236}">
                <a16:creationId xmlns:a16="http://schemas.microsoft.com/office/drawing/2014/main" id="{50ADFEB5-28A7-95BA-DE96-A4BC7AF1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4" y="6304399"/>
            <a:ext cx="819700" cy="315373"/>
          </a:xfrm>
          <a:prstGeom prst="rect">
            <a:avLst/>
          </a:prstGeom>
        </p:spPr>
      </p:pic>
      <p:sp>
        <p:nvSpPr>
          <p:cNvPr id="6" name="BlokTextu 1">
            <a:extLst>
              <a:ext uri="{FF2B5EF4-FFF2-40B4-BE49-F238E27FC236}">
                <a16:creationId xmlns:a16="http://schemas.microsoft.com/office/drawing/2014/main" id="{D0CAD765-5F1F-A7D7-C71B-C15150E2DECA}"/>
              </a:ext>
            </a:extLst>
          </p:cNvPr>
          <p:cNvSpPr txBox="1"/>
          <p:nvPr/>
        </p:nvSpPr>
        <p:spPr>
          <a:xfrm>
            <a:off x="551101" y="1646081"/>
            <a:ext cx="11089798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sk-SK" sz="2400" i="1" dirty="0">
                <a:solidFill>
                  <a:schemeClr val="bg1"/>
                </a:solidFill>
                <a:highlight>
                  <a:srgbClr val="A6835A"/>
                </a:highlight>
                <a:latin typeface="Cambria"/>
                <a:ea typeface="Cambria" panose="02040503050406030204" pitchFamily="18" charset="0"/>
                <a:cs typeface="Times New Roman"/>
              </a:rPr>
              <a:t>  Základné zistenia :</a:t>
            </a:r>
          </a:p>
          <a:p>
            <a:pPr lvl="1"/>
            <a:endParaRPr lang="sk-SK" sz="2400" b="1" dirty="0">
              <a:solidFill>
                <a:srgbClr val="0067AC"/>
              </a:solidFill>
              <a:latin typeface="Cambria"/>
              <a:ea typeface="Cambria" panose="02040503050406030204" pitchFamily="18" charset="0"/>
              <a:cs typeface="Times New Roman"/>
            </a:endParaRPr>
          </a:p>
          <a:p>
            <a:pPr marL="800100" lvl="1" indent="-342900">
              <a:buFontTx/>
              <a:buChar char="-"/>
            </a:pPr>
            <a:r>
              <a:rPr lang="sk-SK" sz="24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Slováci preceňujú svoju vlastnú  finančnú gramotnosť (až 77% ľudí si myslí, že rozumie financiám)</a:t>
            </a:r>
          </a:p>
          <a:p>
            <a:pPr marL="800100" lvl="1" indent="-342900">
              <a:buFontTx/>
              <a:buChar char="-"/>
            </a:pPr>
            <a:r>
              <a:rPr lang="sk-SK" sz="24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O finančnej gramotnosti iných už takú dobrú mienku nemajú (len 50% rozumie financiám)</a:t>
            </a:r>
          </a:p>
          <a:p>
            <a:pPr marL="800100" lvl="1" indent="-342900">
              <a:buFontTx/>
              <a:buChar char="-"/>
            </a:pPr>
            <a:r>
              <a:rPr lang="sk-SK" sz="24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Dôležitosť a význam finančného vzdelávania si uvedomujeme. Máme záujem o finančné vzdelávanie a aj sa mu venujeme.</a:t>
            </a:r>
          </a:p>
          <a:p>
            <a:pPr marL="800100" lvl="1" indent="-342900">
              <a:buFontTx/>
              <a:buChar char="-"/>
            </a:pPr>
            <a:r>
              <a:rPr lang="sk-SK" sz="2400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Slováci investovanie a sporenie považujú za najdôležitejšie témy v oblasti vzdelávania a chcú sa v tejto oblasti dozvedieť viac.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sk" sz="2200" b="1" dirty="0">
              <a:solidFill>
                <a:srgbClr val="0067AC"/>
              </a:solidFill>
              <a:latin typeface="Cambria"/>
              <a:ea typeface="Cambria" panose="02040503050406030204" pitchFamily="18" charset="0"/>
              <a:cs typeface="Times New Roman"/>
            </a:endParaRPr>
          </a:p>
          <a:p>
            <a:pPr lvl="1"/>
            <a:endParaRPr lang="sk" sz="2200" b="1" dirty="0">
              <a:solidFill>
                <a:srgbClr val="0067AC"/>
              </a:solidFill>
              <a:latin typeface="Cambria"/>
              <a:ea typeface="Cambria" panose="02040503050406030204" pitchFamily="18" charset="0"/>
              <a:cs typeface="Times New Roman"/>
            </a:endParaRPr>
          </a:p>
          <a:p>
            <a:pPr lvl="1"/>
            <a:r>
              <a:rPr lang="sk" sz="2200" i="1" dirty="0">
                <a:solidFill>
                  <a:srgbClr val="0067AC"/>
                </a:solidFill>
                <a:highlight>
                  <a:srgbClr val="A6835A"/>
                </a:highlight>
                <a:latin typeface="Cambria"/>
                <a:ea typeface="Cambria" panose="02040503050406030204" pitchFamily="18" charset="0"/>
                <a:cs typeface="Times New Roman"/>
              </a:rPr>
              <a:t>  </a:t>
            </a:r>
            <a:endParaRPr lang="sk-SK" sz="2400" i="1" dirty="0">
              <a:solidFill>
                <a:srgbClr val="0067AC"/>
              </a:solidFill>
              <a:highlight>
                <a:srgbClr val="A6835A"/>
              </a:highlight>
              <a:latin typeface="Cambria"/>
              <a:ea typeface="Cambria" panose="020405030504060302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073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9AB1F-752F-8ABB-4070-AD5650FAB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157" y="259365"/>
            <a:ext cx="9692401" cy="687119"/>
          </a:xfrm>
        </p:spPr>
        <p:txBody>
          <a:bodyPr>
            <a:normAutofit/>
          </a:bodyPr>
          <a:lstStyle/>
          <a:p>
            <a:r>
              <a:rPr lang="sk-SK" sz="2400" b="1" dirty="0"/>
              <a:t>Exkluzívny prieskum vzdelávania pre 5peňazí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4A7-93C1-7223-4EB4-90D1505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5" name="Picture 4" descr="A picture containing sitting, drawing, plate, parked&#10;&#10;Description automatically generated">
            <a:extLst>
              <a:ext uri="{FF2B5EF4-FFF2-40B4-BE49-F238E27FC236}">
                <a16:creationId xmlns:a16="http://schemas.microsoft.com/office/drawing/2014/main" id="{50ADFEB5-28A7-95BA-DE96-A4BC7AF1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4" y="6304399"/>
            <a:ext cx="819700" cy="315373"/>
          </a:xfrm>
          <a:prstGeom prst="rect">
            <a:avLst/>
          </a:prstGeom>
        </p:spPr>
      </p:pic>
      <p:sp>
        <p:nvSpPr>
          <p:cNvPr id="6" name="BlokTextu 1">
            <a:extLst>
              <a:ext uri="{FF2B5EF4-FFF2-40B4-BE49-F238E27FC236}">
                <a16:creationId xmlns:a16="http://schemas.microsoft.com/office/drawing/2014/main" id="{D0CAD765-5F1F-A7D7-C71B-C15150E2DECA}"/>
              </a:ext>
            </a:extLst>
          </p:cNvPr>
          <p:cNvSpPr txBox="1"/>
          <p:nvPr/>
        </p:nvSpPr>
        <p:spPr>
          <a:xfrm>
            <a:off x="-2" y="2137930"/>
            <a:ext cx="63027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sk-SK" sz="2000" b="1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Venovali ste sa finančnému vzdelávaniu počas posledných 2 rokov?</a:t>
            </a:r>
            <a:endParaRPr lang="sk" sz="2000" dirty="0">
              <a:solidFill>
                <a:srgbClr val="0067AC"/>
              </a:solidFill>
              <a:latin typeface="Cambria"/>
              <a:cs typeface="Times New Roman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646E0FE1-DCCB-A0CC-F4DA-34AADAD7C306}"/>
              </a:ext>
            </a:extLst>
          </p:cNvPr>
          <p:cNvGraphicFramePr>
            <a:graphicFrameLocks/>
          </p:cNvGraphicFramePr>
          <p:nvPr/>
        </p:nvGraphicFramePr>
        <p:xfrm>
          <a:off x="301901" y="2931845"/>
          <a:ext cx="5698911" cy="321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BlokTextu 9">
            <a:extLst>
              <a:ext uri="{FF2B5EF4-FFF2-40B4-BE49-F238E27FC236}">
                <a16:creationId xmlns:a16="http://schemas.microsoft.com/office/drawing/2014/main" id="{921027DE-3298-F18D-32C4-DAA9FE6EA1AE}"/>
              </a:ext>
            </a:extLst>
          </p:cNvPr>
          <p:cNvSpPr txBox="1"/>
          <p:nvPr/>
        </p:nvSpPr>
        <p:spPr>
          <a:xfrm>
            <a:off x="3151355" y="6234987"/>
            <a:ext cx="80307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00" dirty="0"/>
              <a:t>Realizoval:</a:t>
            </a:r>
            <a:r>
              <a:rPr lang="sk-SK" sz="800" b="1" dirty="0"/>
              <a:t>Go4Insight. </a:t>
            </a:r>
            <a:r>
              <a:rPr lang="sk-SK" sz="800" i="1" dirty="0"/>
              <a:t>Báza: populácia Slovenska vo veku 16-69 rokov | N=1000 | Q9 [S] Zistenie finančnej gramotnosti obyvateľstva Slovenska 2. Vlna; </a:t>
            </a:r>
            <a:r>
              <a:rPr lang="sk-SK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Kvantitatívny prieskum metódou CAWI (online prieskum) ; Reprezentatívna vzorka populácie SR vo veku 16 až 69 rokov; 16.11. – 26.11.2023</a:t>
            </a:r>
            <a:endParaRPr lang="sk-SK" sz="800" i="1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ACB8558-4873-05B4-8D1E-34206F926E6C}"/>
              </a:ext>
            </a:extLst>
          </p:cNvPr>
          <p:cNvGraphicFramePr/>
          <p:nvPr/>
        </p:nvGraphicFramePr>
        <p:xfrm>
          <a:off x="6486833" y="2845816"/>
          <a:ext cx="5067736" cy="306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BlokTextu 1">
            <a:extLst>
              <a:ext uri="{FF2B5EF4-FFF2-40B4-BE49-F238E27FC236}">
                <a16:creationId xmlns:a16="http://schemas.microsoft.com/office/drawing/2014/main" id="{CA54845E-9454-8EE3-32B2-CA2DBBCBDC24}"/>
              </a:ext>
            </a:extLst>
          </p:cNvPr>
          <p:cNvSpPr txBox="1"/>
          <p:nvPr/>
        </p:nvSpPr>
        <p:spPr>
          <a:xfrm>
            <a:off x="6302713" y="2133009"/>
            <a:ext cx="580240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sk-SK" sz="2000" b="1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Čo najdôležitejšie ste sa dozvedeli z tohto vzdelávania?</a:t>
            </a:r>
            <a:endParaRPr lang="sk" sz="2000" dirty="0">
              <a:solidFill>
                <a:srgbClr val="0067AC"/>
              </a:solidFill>
              <a:latin typeface="Cambria"/>
              <a:cs typeface="Times New Roman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14996A2-9D1B-E32D-72D5-1097CA9BECCB}"/>
              </a:ext>
            </a:extLst>
          </p:cNvPr>
          <p:cNvSpPr txBox="1"/>
          <p:nvPr/>
        </p:nvSpPr>
        <p:spPr>
          <a:xfrm>
            <a:off x="463652" y="1106096"/>
            <a:ext cx="9692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Približne </a:t>
            </a:r>
            <a:r>
              <a:rPr lang="sk-SK" b="1" dirty="0">
                <a:solidFill>
                  <a:srgbClr val="0067A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70% obyvateľov Slovenska sa aktívne a vedome </a:t>
            </a: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nejakým spôsobom venovala finančnému vzdelávaniu. Za vzdelávanie, ale považujú aj stretnutie s poradcom.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Ako</a:t>
            </a:r>
            <a:r>
              <a:rPr lang="sk-SK" b="1" dirty="0">
                <a:solidFill>
                  <a:srgbClr val="0067A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investovať</a:t>
            </a:r>
            <a:r>
              <a:rPr lang="sk-SK" dirty="0">
                <a:solidFill>
                  <a:srgbClr val="0067A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bolo najdôležitejšie čo sa dozvedeli.</a:t>
            </a:r>
            <a:endParaRPr lang="sk-SK" dirty="0">
              <a:solidFill>
                <a:srgbClr val="0067A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6ABB32E0-287B-EF77-36AD-94D1C826F1D9}"/>
              </a:ext>
            </a:extLst>
          </p:cNvPr>
          <p:cNvSpPr/>
          <p:nvPr/>
        </p:nvSpPr>
        <p:spPr>
          <a:xfrm>
            <a:off x="10543594" y="2915203"/>
            <a:ext cx="1195095" cy="6036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9089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9AB1F-752F-8ABB-4070-AD5650FAB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58" y="259365"/>
            <a:ext cx="9191400" cy="687119"/>
          </a:xfrm>
        </p:spPr>
        <p:txBody>
          <a:bodyPr>
            <a:normAutofit/>
          </a:bodyPr>
          <a:lstStyle/>
          <a:p>
            <a:r>
              <a:rPr lang="sk-SK" sz="2400" b="1" dirty="0"/>
              <a:t>Exkluzívny prieskum vzdelávania pre 5peňazí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7F4A7-93C1-7223-4EB4-90D15058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979C4-B72D-9549-BD86-64D2882017CF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5" name="Picture 4" descr="A picture containing sitting, drawing, plate, parked&#10;&#10;Description automatically generated">
            <a:extLst>
              <a:ext uri="{FF2B5EF4-FFF2-40B4-BE49-F238E27FC236}">
                <a16:creationId xmlns:a16="http://schemas.microsoft.com/office/drawing/2014/main" id="{50ADFEB5-28A7-95BA-DE96-A4BC7AF18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24" y="6304399"/>
            <a:ext cx="819700" cy="315373"/>
          </a:xfrm>
          <a:prstGeom prst="rect">
            <a:avLst/>
          </a:prstGeom>
        </p:spPr>
      </p:pic>
      <p:sp>
        <p:nvSpPr>
          <p:cNvPr id="6" name="BlokTextu 1">
            <a:extLst>
              <a:ext uri="{FF2B5EF4-FFF2-40B4-BE49-F238E27FC236}">
                <a16:creationId xmlns:a16="http://schemas.microsoft.com/office/drawing/2014/main" id="{D0CAD765-5F1F-A7D7-C71B-C15150E2DECA}"/>
              </a:ext>
            </a:extLst>
          </p:cNvPr>
          <p:cNvSpPr txBox="1"/>
          <p:nvPr/>
        </p:nvSpPr>
        <p:spPr>
          <a:xfrm>
            <a:off x="35021" y="1239778"/>
            <a:ext cx="1175988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sk-SK" sz="2400" b="1" dirty="0">
                <a:solidFill>
                  <a:srgbClr val="0067AC"/>
                </a:solidFill>
                <a:latin typeface="Cambria"/>
                <a:ea typeface="Cambria" panose="02040503050406030204" pitchFamily="18" charset="0"/>
                <a:cs typeface="Times New Roman"/>
              </a:rPr>
              <a:t>Najdôležitejšie oblasti a témy vzdelávania Top 5</a:t>
            </a:r>
          </a:p>
          <a:p>
            <a:pPr lvl="1"/>
            <a:endParaRPr lang="sk-SK" sz="2400" b="1" dirty="0">
              <a:solidFill>
                <a:srgbClr val="0067AC"/>
              </a:solidFill>
              <a:latin typeface="Cambria"/>
              <a:ea typeface="Cambria" panose="02040503050406030204" pitchFamily="18" charset="0"/>
              <a:cs typeface="Times New Roman"/>
            </a:endParaRPr>
          </a:p>
          <a:p>
            <a:pPr lvl="1"/>
            <a:r>
              <a:rPr lang="sk-SK" dirty="0">
                <a:solidFill>
                  <a:srgbClr val="0067AC"/>
                </a:solidFill>
                <a:latin typeface="Cambria"/>
                <a:cs typeface="Times New Roman"/>
              </a:rPr>
              <a:t>Z ktorej oblasti alebo témy </a:t>
            </a:r>
            <a:r>
              <a:rPr lang="sk-SK" dirty="0">
                <a:solidFill>
                  <a:srgbClr val="0067AC"/>
                </a:solidFill>
                <a:highlight>
                  <a:srgbClr val="FFFF00"/>
                </a:highlight>
                <a:latin typeface="Cambria"/>
                <a:cs typeface="Times New Roman"/>
              </a:rPr>
              <a:t>by ste sa chceli dozvedieť viac</a:t>
            </a:r>
            <a:r>
              <a:rPr lang="sk-SK" dirty="0">
                <a:solidFill>
                  <a:srgbClr val="0067AC"/>
                </a:solidFill>
                <a:latin typeface="Cambria"/>
                <a:cs typeface="Times New Roman"/>
              </a:rPr>
              <a:t>? Prosím, uveďte 5 najdôležitejších tém a zoraďte ich od 1-5 od najdôležitejšieho.</a:t>
            </a:r>
          </a:p>
          <a:p>
            <a:pPr lvl="1"/>
            <a:endParaRPr lang="sk" sz="2400" dirty="0">
              <a:solidFill>
                <a:srgbClr val="0067AC"/>
              </a:solidFill>
              <a:latin typeface="Cambria"/>
              <a:cs typeface="Times New Roman"/>
            </a:endParaRP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0BCBB3CF-CF02-8AA9-F9C1-D7B15E1550A8}"/>
              </a:ext>
            </a:extLst>
          </p:cNvPr>
          <p:cNvGraphicFramePr>
            <a:graphicFrameLocks/>
          </p:cNvGraphicFramePr>
          <p:nvPr/>
        </p:nvGraphicFramePr>
        <p:xfrm>
          <a:off x="552279" y="2705734"/>
          <a:ext cx="8906649" cy="3267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6BC27048-56EA-0B1E-253D-F5A31972F6FF}"/>
              </a:ext>
            </a:extLst>
          </p:cNvPr>
          <p:cNvSpPr/>
          <p:nvPr/>
        </p:nvSpPr>
        <p:spPr>
          <a:xfrm>
            <a:off x="6741116" y="2820572"/>
            <a:ext cx="851255" cy="434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BC27048-56EA-0B1E-253D-F5A31972F6FF}"/>
              </a:ext>
            </a:extLst>
          </p:cNvPr>
          <p:cNvSpPr/>
          <p:nvPr/>
        </p:nvSpPr>
        <p:spPr>
          <a:xfrm>
            <a:off x="6315488" y="3304827"/>
            <a:ext cx="851255" cy="434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C27048-56EA-0B1E-253D-F5A31972F6FF}"/>
              </a:ext>
            </a:extLst>
          </p:cNvPr>
          <p:cNvSpPr/>
          <p:nvPr/>
        </p:nvSpPr>
        <p:spPr>
          <a:xfrm>
            <a:off x="5914965" y="3563441"/>
            <a:ext cx="851255" cy="434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91DD84C-3384-D740-6DD5-E9B0C5511961}"/>
              </a:ext>
            </a:extLst>
          </p:cNvPr>
          <p:cNvSpPr txBox="1"/>
          <p:nvPr/>
        </p:nvSpPr>
        <p:spPr>
          <a:xfrm>
            <a:off x="3151355" y="6234987"/>
            <a:ext cx="80307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00" dirty="0"/>
              <a:t>Realizoval:</a:t>
            </a:r>
            <a:r>
              <a:rPr lang="sk-SK" sz="800" b="1" dirty="0"/>
              <a:t>Go4Insight. </a:t>
            </a:r>
            <a:r>
              <a:rPr lang="sk-SK" sz="800" i="1" dirty="0"/>
              <a:t>Báza: populácia Slovenska vo veku 16-69 rokov | N=1000 | Q9 [S] Zistenie finančnej gramotnosti obyvateľstva Slovenska 2. Vlna; </a:t>
            </a:r>
            <a:r>
              <a:rPr lang="sk-SK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Kvantitatívny prieskum metódou CAWI (online prieskum) ; Reprezentatívna vzorka populácie SR vo veku 16 až 69 rokov; 16.11. – 26.11.2023</a:t>
            </a:r>
            <a:endParaRPr lang="sk-SK" sz="800" i="1" dirty="0"/>
          </a:p>
        </p:txBody>
      </p:sp>
    </p:spTree>
    <p:extLst>
      <p:ext uri="{BB962C8B-B14F-4D97-AF65-F5344CB8AC3E}">
        <p14:creationId xmlns:p14="http://schemas.microsoft.com/office/powerpoint/2010/main" val="346499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O nás - Nadácia Národnej banky Slovenska">
            <a:extLst>
              <a:ext uri="{FF2B5EF4-FFF2-40B4-BE49-F238E27FC236}">
                <a16:creationId xmlns:a16="http://schemas.microsoft.com/office/drawing/2014/main" id="{75FE582C-823F-FF76-0EF8-BB3BFBCBE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2" y="3497529"/>
            <a:ext cx="3320199" cy="18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19402E4-4AEB-E7F3-F7A8-3242169BE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4129" y="227281"/>
            <a:ext cx="9685471" cy="687119"/>
          </a:xfrm>
        </p:spPr>
        <p:txBody>
          <a:bodyPr>
            <a:noAutofit/>
          </a:bodyPr>
          <a:lstStyle/>
          <a:p>
            <a:r>
              <a:rPr lang="sk-SK" sz="2400" b="1" spc="-10" dirty="0">
                <a:cs typeface="Times New Roman" panose="02020603050405020304" pitchFamily="18" charset="0"/>
              </a:rPr>
              <a:t>Ako prispieva NBS ku finančnému vzdelávaniu (aj investorov)</a:t>
            </a:r>
            <a:endParaRPr lang="sk-SK" sz="2400" b="1" dirty="0"/>
          </a:p>
          <a:p>
            <a:endParaRPr lang="sk-SK" sz="2400" b="1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2E7E8C6-CB26-D3BC-D57D-9ADA8ED39BFF}"/>
              </a:ext>
            </a:extLst>
          </p:cNvPr>
          <p:cNvSpPr txBox="1"/>
          <p:nvPr/>
        </p:nvSpPr>
        <p:spPr>
          <a:xfrm>
            <a:off x="463652" y="1233317"/>
            <a:ext cx="107794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Cez program 5peňazí prinášame vzdelávacie projekty a vytvárame sieť partnerov, vďaka ktorým sa vieme priblížiť k tým, čo potrebujú pomoc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0067AC"/>
              </a:solidFill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67AC"/>
                </a:solidFill>
                <a:cs typeface="Arial" pitchFamily="34" charset="0"/>
              </a:rPr>
              <a:t>Tvoríme sieť partnerstiev a zmysluplných spoluprác, vytvárame priestor na nové nápady a prepojenia</a:t>
            </a:r>
            <a:endParaRPr lang="sk-SK" sz="2400" dirty="0">
              <a:solidFill>
                <a:srgbClr val="0067AC"/>
              </a:solidFill>
            </a:endParaRPr>
          </a:p>
        </p:txBody>
      </p:sp>
      <p:pic>
        <p:nvPicPr>
          <p:cNvPr id="1026" name="Picture 2" descr="Omama je cesta von z chudoby">
            <a:extLst>
              <a:ext uri="{FF2B5EF4-FFF2-40B4-BE49-F238E27FC236}">
                <a16:creationId xmlns:a16="http://schemas.microsoft.com/office/drawing/2014/main" id="{E0719A7F-C885-FF24-8730-A5F2E985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08" y="3872284"/>
            <a:ext cx="2985715" cy="29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D4E1D0D9-B261-32C1-8133-798600981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866" y="5635780"/>
            <a:ext cx="2190750" cy="800100"/>
          </a:xfrm>
          <a:prstGeom prst="rect">
            <a:avLst/>
          </a:prstGeom>
        </p:spPr>
      </p:pic>
      <p:pic>
        <p:nvPicPr>
          <p:cNvPr id="1030" name="Picture 6" descr="DofE Slovensko - Medzinárodná cena vojvodu z Edinburghu | Bratislava">
            <a:extLst>
              <a:ext uri="{FF2B5EF4-FFF2-40B4-BE49-F238E27FC236}">
                <a16:creationId xmlns:a16="http://schemas.microsoft.com/office/drawing/2014/main" id="{1FEEC22F-AF85-1539-B26E-D1DD0748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91" y="33023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nQ">
            <a:extLst>
              <a:ext uri="{FF2B5EF4-FFF2-40B4-BE49-F238E27FC236}">
                <a16:creationId xmlns:a16="http://schemas.microsoft.com/office/drawing/2014/main" id="{0576A2E3-173E-3CFA-E469-087B8050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16" y="390223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a Information | Ministerstvo investícií, regionálneho rozvoja a  informatizácie SR">
            <a:extLst>
              <a:ext uri="{FF2B5EF4-FFF2-40B4-BE49-F238E27FC236}">
                <a16:creationId xmlns:a16="http://schemas.microsoft.com/office/drawing/2014/main" id="{3C4BD2BF-2261-3028-4946-332180146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28" y="5527702"/>
            <a:ext cx="4424516" cy="101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astúpenie Európskej komisie na Slovensku | Partnerská dohoda">
            <a:extLst>
              <a:ext uri="{FF2B5EF4-FFF2-40B4-BE49-F238E27FC236}">
                <a16:creationId xmlns:a16="http://schemas.microsoft.com/office/drawing/2014/main" id="{FFA439CC-9AB4-CBAC-2D8E-D8F81679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85" y="3743281"/>
            <a:ext cx="2258048" cy="156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1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BAC4C9-F869-65CC-C419-4E2A846D8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130" y="286950"/>
            <a:ext cx="9191400" cy="687119"/>
          </a:xfrm>
        </p:spPr>
        <p:txBody>
          <a:bodyPr/>
          <a:lstStyle/>
          <a:p>
            <a:r>
              <a:rPr lang="sk-SK" b="1" dirty="0"/>
              <a:t>Hlavné projekty roka 2024</a:t>
            </a:r>
          </a:p>
        </p:txBody>
      </p:sp>
      <p:pic>
        <p:nvPicPr>
          <p:cNvPr id="4" name="Obrázok 3" descr="Obrázok, na ktorom je ošatenie, ľudská tvár, osoba, chlap&#10;&#10;Automaticky generovaný popis">
            <a:extLst>
              <a:ext uri="{FF2B5EF4-FFF2-40B4-BE49-F238E27FC236}">
                <a16:creationId xmlns:a16="http://schemas.microsoft.com/office/drawing/2014/main" id="{C0EE0C9D-D69B-DFA2-E12D-B436D711E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68" y="1452714"/>
            <a:ext cx="2544258" cy="2916984"/>
          </a:xfrm>
          <a:prstGeom prst="rect">
            <a:avLst/>
          </a:prstGeom>
        </p:spPr>
      </p:pic>
      <p:pic>
        <p:nvPicPr>
          <p:cNvPr id="6" name="Obrázok 5" descr="Obrázok, na ktorom je exteriér, rastlina, ošatenie, skupina&#10;&#10;Automaticky generovaný popis">
            <a:extLst>
              <a:ext uri="{FF2B5EF4-FFF2-40B4-BE49-F238E27FC236}">
                <a16:creationId xmlns:a16="http://schemas.microsoft.com/office/drawing/2014/main" id="{2D82EBF9-5F46-D0C8-1E26-98F713B5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766" y="1452714"/>
            <a:ext cx="3765150" cy="2823863"/>
          </a:xfrm>
          <a:prstGeom prst="rect">
            <a:avLst/>
          </a:prstGeom>
        </p:spPr>
      </p:pic>
      <p:pic>
        <p:nvPicPr>
          <p:cNvPr id="8" name="Obrázok 7" descr="Obrázok, na ktorom je ošatenie, úsmev, osoba, stena&#10;&#10;Automaticky generovaný popis">
            <a:extLst>
              <a:ext uri="{FF2B5EF4-FFF2-40B4-BE49-F238E27FC236}">
                <a16:creationId xmlns:a16="http://schemas.microsoft.com/office/drawing/2014/main" id="{65BB6FEA-7F09-E8ED-C9F6-D86E7AEA6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26" y="1452714"/>
            <a:ext cx="3953408" cy="2823863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660D854E-03A0-BC4B-E6C7-1448172B9FC9}"/>
              </a:ext>
            </a:extLst>
          </p:cNvPr>
          <p:cNvSpPr/>
          <p:nvPr/>
        </p:nvSpPr>
        <p:spPr>
          <a:xfrm>
            <a:off x="4526889" y="4020309"/>
            <a:ext cx="3138221" cy="2207181"/>
          </a:xfrm>
          <a:custGeom>
            <a:avLst/>
            <a:gdLst>
              <a:gd name="connsiteX0" fmla="*/ 0 w 3138221"/>
              <a:gd name="connsiteY0" fmla="*/ 1103591 h 2207181"/>
              <a:gd name="connsiteX1" fmla="*/ 1569111 w 3138221"/>
              <a:gd name="connsiteY1" fmla="*/ 0 h 2207181"/>
              <a:gd name="connsiteX2" fmla="*/ 3138222 w 3138221"/>
              <a:gd name="connsiteY2" fmla="*/ 1103591 h 2207181"/>
              <a:gd name="connsiteX3" fmla="*/ 1569111 w 3138221"/>
              <a:gd name="connsiteY3" fmla="*/ 2207182 h 2207181"/>
              <a:gd name="connsiteX4" fmla="*/ 0 w 3138221"/>
              <a:gd name="connsiteY4" fmla="*/ 1103591 h 22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8221" h="2207181" fill="none" extrusionOk="0">
                <a:moveTo>
                  <a:pt x="0" y="1103591"/>
                </a:moveTo>
                <a:cubicBezTo>
                  <a:pt x="-55282" y="461368"/>
                  <a:pt x="680984" y="-97855"/>
                  <a:pt x="1569111" y="0"/>
                </a:cubicBezTo>
                <a:cubicBezTo>
                  <a:pt x="2425231" y="-28939"/>
                  <a:pt x="3047372" y="554390"/>
                  <a:pt x="3138222" y="1103591"/>
                </a:cubicBezTo>
                <a:cubicBezTo>
                  <a:pt x="2982551" y="1717825"/>
                  <a:pt x="2514543" y="2265950"/>
                  <a:pt x="1569111" y="2207182"/>
                </a:cubicBezTo>
                <a:cubicBezTo>
                  <a:pt x="636013" y="2301976"/>
                  <a:pt x="-4439" y="1825605"/>
                  <a:pt x="0" y="1103591"/>
                </a:cubicBezTo>
                <a:close/>
              </a:path>
              <a:path w="3138221" h="2207181" stroke="0" extrusionOk="0">
                <a:moveTo>
                  <a:pt x="0" y="1103591"/>
                </a:moveTo>
                <a:cubicBezTo>
                  <a:pt x="65705" y="374372"/>
                  <a:pt x="798577" y="16621"/>
                  <a:pt x="1569111" y="0"/>
                </a:cubicBezTo>
                <a:cubicBezTo>
                  <a:pt x="2497654" y="17948"/>
                  <a:pt x="3123033" y="400985"/>
                  <a:pt x="3138222" y="1103591"/>
                </a:cubicBezTo>
                <a:cubicBezTo>
                  <a:pt x="3149602" y="1661089"/>
                  <a:pt x="2540479" y="2136871"/>
                  <a:pt x="1569111" y="2207182"/>
                </a:cubicBezTo>
                <a:cubicBezTo>
                  <a:pt x="663431" y="2189496"/>
                  <a:pt x="-29525" y="1791963"/>
                  <a:pt x="0" y="1103591"/>
                </a:cubicBezTo>
                <a:close/>
              </a:path>
            </a:pathLst>
          </a:custGeom>
          <a:solidFill>
            <a:srgbClr val="3385BC"/>
          </a:solidFill>
          <a:ln w="19050">
            <a:solidFill>
              <a:srgbClr val="634F36"/>
            </a:solidFill>
            <a:extLst>
              <a:ext uri="{C807C97D-BFC1-408E-A445-0C87EB9F89A2}">
                <ask:lineSketchStyleProps xmlns:ask="http://schemas.microsoft.com/office/drawing/2018/sketchyshapes" sd="346704324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3600" b="1" spc="-10" dirty="0">
                <a:solidFill>
                  <a:schemeClr val="bg1"/>
                </a:solidFill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Reč peňazí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online kurzy pre verejnosť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pc="-10" dirty="0">
                <a:solidFill>
                  <a:schemeClr val="bg1"/>
                </a:solidFill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5600 absolventov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2EEE43F-0EEA-3F5A-C0A6-A9AE0F30A5EB}"/>
              </a:ext>
            </a:extLst>
          </p:cNvPr>
          <p:cNvSpPr/>
          <p:nvPr/>
        </p:nvSpPr>
        <p:spPr>
          <a:xfrm>
            <a:off x="419955" y="4083571"/>
            <a:ext cx="3500471" cy="2158719"/>
          </a:xfrm>
          <a:custGeom>
            <a:avLst/>
            <a:gdLst>
              <a:gd name="connsiteX0" fmla="*/ 0 w 3500471"/>
              <a:gd name="connsiteY0" fmla="*/ 1079360 h 2158719"/>
              <a:gd name="connsiteX1" fmla="*/ 1750236 w 3500471"/>
              <a:gd name="connsiteY1" fmla="*/ 0 h 2158719"/>
              <a:gd name="connsiteX2" fmla="*/ 3500472 w 3500471"/>
              <a:gd name="connsiteY2" fmla="*/ 1079360 h 2158719"/>
              <a:gd name="connsiteX3" fmla="*/ 1750236 w 3500471"/>
              <a:gd name="connsiteY3" fmla="*/ 2158720 h 2158719"/>
              <a:gd name="connsiteX4" fmla="*/ 0 w 3500471"/>
              <a:gd name="connsiteY4" fmla="*/ 1079360 h 215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71" h="2158719" fill="none" extrusionOk="0">
                <a:moveTo>
                  <a:pt x="0" y="1079360"/>
                </a:moveTo>
                <a:cubicBezTo>
                  <a:pt x="-3388" y="470781"/>
                  <a:pt x="728598" y="25423"/>
                  <a:pt x="1750236" y="0"/>
                </a:cubicBezTo>
                <a:cubicBezTo>
                  <a:pt x="2736723" y="-77833"/>
                  <a:pt x="3482076" y="426474"/>
                  <a:pt x="3500472" y="1079360"/>
                </a:cubicBezTo>
                <a:cubicBezTo>
                  <a:pt x="3611386" y="1755676"/>
                  <a:pt x="2761422" y="2068934"/>
                  <a:pt x="1750236" y="2158720"/>
                </a:cubicBezTo>
                <a:cubicBezTo>
                  <a:pt x="745963" y="2140226"/>
                  <a:pt x="-50196" y="1758061"/>
                  <a:pt x="0" y="1079360"/>
                </a:cubicBezTo>
                <a:close/>
              </a:path>
              <a:path w="3500471" h="2158719" stroke="0" extrusionOk="0">
                <a:moveTo>
                  <a:pt x="0" y="1079360"/>
                </a:moveTo>
                <a:cubicBezTo>
                  <a:pt x="99179" y="439857"/>
                  <a:pt x="682970" y="30407"/>
                  <a:pt x="1750236" y="0"/>
                </a:cubicBezTo>
                <a:cubicBezTo>
                  <a:pt x="2751814" y="66534"/>
                  <a:pt x="3608588" y="510772"/>
                  <a:pt x="3500472" y="1079360"/>
                </a:cubicBezTo>
                <a:cubicBezTo>
                  <a:pt x="3467633" y="1692094"/>
                  <a:pt x="2652335" y="2050184"/>
                  <a:pt x="1750236" y="2158720"/>
                </a:cubicBezTo>
                <a:cubicBezTo>
                  <a:pt x="784347" y="2166492"/>
                  <a:pt x="-13233" y="1617429"/>
                  <a:pt x="0" y="1079360"/>
                </a:cubicBezTo>
                <a:close/>
              </a:path>
            </a:pathLst>
          </a:custGeom>
          <a:solidFill>
            <a:srgbClr val="0866FF">
              <a:alpha val="8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761486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2800" spc="-10" dirty="0">
                <a:effectLst/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Seniorské vzdelávanie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spolupráca so Združením kresťanských seniorov Slovenska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BDD301D-C670-D94D-57DB-0FE15E0B768D}"/>
              </a:ext>
            </a:extLst>
          </p:cNvPr>
          <p:cNvSpPr/>
          <p:nvPr/>
        </p:nvSpPr>
        <p:spPr>
          <a:xfrm>
            <a:off x="8593826" y="4083571"/>
            <a:ext cx="3178219" cy="2154236"/>
          </a:xfrm>
          <a:custGeom>
            <a:avLst/>
            <a:gdLst>
              <a:gd name="connsiteX0" fmla="*/ 0 w 3178219"/>
              <a:gd name="connsiteY0" fmla="*/ 1077118 h 2154236"/>
              <a:gd name="connsiteX1" fmla="*/ 1589110 w 3178219"/>
              <a:gd name="connsiteY1" fmla="*/ 0 h 2154236"/>
              <a:gd name="connsiteX2" fmla="*/ 3178220 w 3178219"/>
              <a:gd name="connsiteY2" fmla="*/ 1077118 h 2154236"/>
              <a:gd name="connsiteX3" fmla="*/ 1589110 w 3178219"/>
              <a:gd name="connsiteY3" fmla="*/ 2154236 h 2154236"/>
              <a:gd name="connsiteX4" fmla="*/ 0 w 3178219"/>
              <a:gd name="connsiteY4" fmla="*/ 1077118 h 215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219" h="2154236" fill="none" extrusionOk="0">
                <a:moveTo>
                  <a:pt x="0" y="1077118"/>
                </a:moveTo>
                <a:cubicBezTo>
                  <a:pt x="108512" y="517579"/>
                  <a:pt x="758297" y="177158"/>
                  <a:pt x="1589110" y="0"/>
                </a:cubicBezTo>
                <a:cubicBezTo>
                  <a:pt x="2409835" y="93142"/>
                  <a:pt x="3193227" y="457545"/>
                  <a:pt x="3178220" y="1077118"/>
                </a:cubicBezTo>
                <a:cubicBezTo>
                  <a:pt x="3282450" y="1673281"/>
                  <a:pt x="2446664" y="2082532"/>
                  <a:pt x="1589110" y="2154236"/>
                </a:cubicBezTo>
                <a:cubicBezTo>
                  <a:pt x="585274" y="2117620"/>
                  <a:pt x="-43146" y="1673102"/>
                  <a:pt x="0" y="1077118"/>
                </a:cubicBezTo>
                <a:close/>
              </a:path>
              <a:path w="3178219" h="2154236" stroke="0" extrusionOk="0">
                <a:moveTo>
                  <a:pt x="0" y="1077118"/>
                </a:moveTo>
                <a:cubicBezTo>
                  <a:pt x="-72212" y="480035"/>
                  <a:pt x="597451" y="-47659"/>
                  <a:pt x="1589110" y="0"/>
                </a:cubicBezTo>
                <a:cubicBezTo>
                  <a:pt x="2508644" y="-36643"/>
                  <a:pt x="3119208" y="382485"/>
                  <a:pt x="3178220" y="1077118"/>
                </a:cubicBezTo>
                <a:cubicBezTo>
                  <a:pt x="3224807" y="1664741"/>
                  <a:pt x="2349837" y="2060225"/>
                  <a:pt x="1589110" y="2154236"/>
                </a:cubicBezTo>
                <a:cubicBezTo>
                  <a:pt x="626057" y="2239334"/>
                  <a:pt x="-43377" y="1657432"/>
                  <a:pt x="0" y="107711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2706818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4000" b="1" spc="-10" dirty="0" err="1">
                <a:latin typeface="5penazi Medium" panose="000006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DoFin</a:t>
            </a:r>
            <a:endParaRPr lang="sk-SK" sz="4000" b="1" spc="-10" dirty="0">
              <a:latin typeface="5penazi Medium" panose="00000600000000000000" pitchFamily="5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spolupráca s </a:t>
            </a:r>
            <a:r>
              <a:rPr lang="sk-SK" sz="1400" spc="-10" dirty="0" err="1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DofE</a:t>
            </a:r>
            <a:r>
              <a:rPr lang="sk-SK" sz="1400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na rozvoji talentu a dobrovoľníctve</a:t>
            </a:r>
          </a:p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sk-SK" spc="-10" dirty="0">
                <a:latin typeface="5penazi" panose="00000500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39 zapojených škôl</a:t>
            </a:r>
          </a:p>
        </p:txBody>
      </p:sp>
    </p:spTree>
    <p:extLst>
      <p:ext uri="{BB962C8B-B14F-4D97-AF65-F5344CB8AC3E}">
        <p14:creationId xmlns:p14="http://schemas.microsoft.com/office/powerpoint/2010/main" val="1154981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787</Words>
  <Application>Microsoft Office PowerPoint</Application>
  <PresentationFormat>Širokouhlá</PresentationFormat>
  <Paragraphs>123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6" baseType="lpstr">
      <vt:lpstr>5penazi</vt:lpstr>
      <vt:lpstr>5penazi Light</vt:lpstr>
      <vt:lpstr>5penazi Medium</vt:lpstr>
      <vt:lpstr>Arial</vt:lpstr>
      <vt:lpstr>Calibri</vt:lpstr>
      <vt:lpstr>Calibri Light</vt:lpstr>
      <vt:lpstr>Cambria</vt:lpstr>
      <vt:lpstr>Poppins</vt:lpstr>
      <vt:lpstr>Times New Roman</vt:lpstr>
      <vt:lpstr>var(--artdeco-reset-typography-font-family-sans)</vt:lpstr>
      <vt:lpstr>Verdana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Župová Linda</dc:creator>
  <cp:lastModifiedBy>Poklemba Pavol</cp:lastModifiedBy>
  <cp:revision>17</cp:revision>
  <dcterms:created xsi:type="dcterms:W3CDTF">2024-11-04T08:27:33Z</dcterms:created>
  <dcterms:modified xsi:type="dcterms:W3CDTF">2024-11-08T10:18:20Z</dcterms:modified>
</cp:coreProperties>
</file>