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4005" r:id="rId1"/>
  </p:sldMasterIdLst>
  <p:notesMasterIdLst>
    <p:notesMasterId r:id="rId41"/>
  </p:notesMasterIdLst>
  <p:handoutMasterIdLst>
    <p:handoutMasterId r:id="rId42"/>
  </p:handoutMasterIdLst>
  <p:sldIdLst>
    <p:sldId id="558" r:id="rId2"/>
    <p:sldId id="2914" r:id="rId3"/>
    <p:sldId id="489" r:id="rId4"/>
    <p:sldId id="2636" r:id="rId5"/>
    <p:sldId id="2637" r:id="rId6"/>
    <p:sldId id="479" r:id="rId7"/>
    <p:sldId id="2638" r:id="rId8"/>
    <p:sldId id="2639" r:id="rId9"/>
    <p:sldId id="2632" r:id="rId10"/>
    <p:sldId id="2640" r:id="rId11"/>
    <p:sldId id="2518" r:id="rId12"/>
    <p:sldId id="2633" r:id="rId13"/>
    <p:sldId id="2634" r:id="rId14"/>
    <p:sldId id="2641" r:id="rId15"/>
    <p:sldId id="2642" r:id="rId16"/>
    <p:sldId id="2643" r:id="rId17"/>
    <p:sldId id="2910" r:id="rId18"/>
    <p:sldId id="2651" r:id="rId19"/>
    <p:sldId id="2911" r:id="rId20"/>
    <p:sldId id="2912" r:id="rId21"/>
    <p:sldId id="2913" r:id="rId22"/>
    <p:sldId id="2644" r:id="rId23"/>
    <p:sldId id="2646" r:id="rId24"/>
    <p:sldId id="2645" r:id="rId25"/>
    <p:sldId id="2647" r:id="rId26"/>
    <p:sldId id="2648" r:id="rId27"/>
    <p:sldId id="2649" r:id="rId28"/>
    <p:sldId id="2650" r:id="rId29"/>
    <p:sldId id="2621" r:id="rId30"/>
    <p:sldId id="569" r:id="rId31"/>
    <p:sldId id="2897" r:id="rId32"/>
    <p:sldId id="2898" r:id="rId33"/>
    <p:sldId id="2899" r:id="rId34"/>
    <p:sldId id="2900" r:id="rId35"/>
    <p:sldId id="2902" r:id="rId36"/>
    <p:sldId id="2901" r:id="rId37"/>
    <p:sldId id="2908" r:id="rId38"/>
    <p:sldId id="2909" r:id="rId39"/>
    <p:sldId id="2517" r:id="rId40"/>
  </p:sldIdLst>
  <p:sldSz cx="12192000" cy="6858000"/>
  <p:notesSz cx="6858000" cy="9144000"/>
  <p:embeddedFontLst>
    <p:embeddedFont>
      <p:font typeface="Mark Pro" panose="020B0604020202020204" charset="-18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di" initials="M" lastIdx="1" clrIdx="0">
    <p:extLst>
      <p:ext uri="{19B8F6BF-5375-455C-9EA6-DF929625EA0E}">
        <p15:presenceInfo xmlns:p15="http://schemas.microsoft.com/office/powerpoint/2012/main" userId="Mahd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08A"/>
    <a:srgbClr val="EE9C55"/>
    <a:srgbClr val="0D6EB7"/>
    <a:srgbClr val="EEEEEE"/>
    <a:srgbClr val="000000"/>
    <a:srgbClr val="D7DFED"/>
    <a:srgbClr val="0066FF"/>
    <a:srgbClr val="0B30CF"/>
    <a:srgbClr val="6A9A64"/>
    <a:srgbClr val="C5D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redný štýl 2 - zvýrazneni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redný štýl 2 - zvýrazneni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redný štýl 2 - zvýrazneni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95" autoAdjust="0"/>
    <p:restoredTop sz="89266" autoAdjust="0"/>
  </p:normalViewPr>
  <p:slideViewPr>
    <p:cSldViewPr snapToGrid="0" snapToObjects="1" showGuides="1">
      <p:cViewPr varScale="1">
        <p:scale>
          <a:sx n="111" d="100"/>
          <a:sy n="111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1" d="100"/>
          <a:sy n="121" d="100"/>
        </p:scale>
        <p:origin x="4164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1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4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Mark Pro" panose="020B0504020201010104" pitchFamily="34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8781-FBF9-354C-A025-C49C596164BA}" type="datetimeFigureOut">
              <a:rPr lang="en-US" smtClean="0">
                <a:latin typeface="Mark Pro" panose="020B0504020201010104" pitchFamily="34" charset="77"/>
              </a:rPr>
              <a:t>10/31/2025</a:t>
            </a:fld>
            <a:endParaRPr lang="en-US" dirty="0">
              <a:latin typeface="Mark Pro" panose="020B0504020201010104" pitchFamily="34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Mark Pro" panose="020B0504020201010104" pitchFamily="34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F4EF74-8826-BD43-B880-7A8566D08AFF}" type="slidenum">
              <a:rPr lang="en-US" smtClean="0">
                <a:latin typeface="Mark Pro" panose="020B0504020201010104" pitchFamily="34" charset="77"/>
              </a:rPr>
              <a:t>‹#›</a:t>
            </a:fld>
            <a:endParaRPr lang="en-US" dirty="0">
              <a:latin typeface="Mark Pro" panose="020B05040202010101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240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ark Pro" panose="020B05040202010101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ark Pro" panose="020B0504020201010104" pitchFamily="34" charset="77"/>
              </a:defRPr>
            </a:lvl1pPr>
          </a:lstStyle>
          <a:p>
            <a:fld id="{108FFD40-13C9-7B48-A0BE-E251E1E33FE5}" type="datetimeFigureOut">
              <a:rPr lang="en-US" smtClean="0"/>
              <a:pPr/>
              <a:t>10/31/2025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ark Pro" panose="020B05040202010101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ark Pro" panose="020B0504020201010104" pitchFamily="34" charset="77"/>
              </a:defRPr>
            </a:lvl1pPr>
          </a:lstStyle>
          <a:p>
            <a:fld id="{6F8E2375-F1B1-284C-A827-B0E603FDBD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4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ark Pro" panose="020B05040202010101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ark Pro" panose="020B05040202010101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ark Pro" panose="020B05040202010101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ark Pro" panose="020B05040202010101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ark Pro" panose="020B05040202010101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3D344-3E5B-D7A4-325E-0980C5451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D6DDDE65-9BC9-12C0-8222-15212F209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13FBF808-4859-E6DE-FE61-FA6D39D583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977122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69953-3D31-9C80-710F-A7496BDB0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57891F20-2F5E-4477-053B-C18CF30B03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28EAB72-A6A6-1521-DE62-2A0E845F34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12D36286-605C-8372-8B59-7B7CAB51A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30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2812665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2014 /prijaté vládou), 2015 (schválené) a 2016 (účinné): 0 % oslobodenie + Dlhodobé investičné sporenie</a:t>
            </a:r>
          </a:p>
          <a:p>
            <a:endParaRPr lang="sk-SK" dirty="0"/>
          </a:p>
          <a:p>
            <a:r>
              <a:rPr lang="sk-SK" dirty="0"/>
              <a:t>Čiastkové úpravy ako napríklad zavedenie SICAV alebo možnosť investovať aj kvalifikovaným investorom do podlimitných fondov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11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289BC-80FA-F4E4-C761-9F2998104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C41C42F6-5FD9-E224-2807-99AC44E06B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30C8EBF9-2CB9-D5BB-7594-3C2ABEE9F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7A3F960-CBFB-7DC6-D51C-1E108807A1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984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4DD3F-8072-DDB1-0FDA-745FA1954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20CB261-499E-41C4-FC88-748DA1D28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C6153D21-C85B-1C6C-EA56-4F920D7DB0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E3AF7ED-AAC6-C078-1A3E-8257E8D51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9967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83C19-55E2-E50A-9EE8-CEC948694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72CF62F-242F-4D2D-B659-E0A2EE07A1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FB54EA5F-F33D-D809-73D4-22067AFF79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To hovorí aj Rada pre rozpočtovú zodpovednosť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E270F3F-DF21-B982-A5A7-80A9BB2C78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68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6F638-ADC2-2E0F-672D-04BA25D3D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00D0E3-D9E3-95D6-61EF-37F7104053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0E0972-B2E3-D3A5-CED4-C69BE37475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133E7-4AB6-4038-6596-D5A53A5DE8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81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E2375-F1B1-284C-A827-B0E603FDB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k Pro" panose="020B0504020201010104" pitchFamily="34" charset="77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k Pro" panose="020B05040202010101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688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C9BF5-A6E5-EF90-2C10-BA1DB4232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2D34642B-C04B-EAC4-2A2C-0CC5B898A1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0EAA7D64-1514-06C7-D7AB-7BE684D9F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Dokým som nevidel zákon o dani z finančných transakcií, myslel som si, že absencia verejných politík napríklad v oblasti investovania je systémový problém.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k-SK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dirty="0"/>
              <a:t>Žiaľ, po transakčnej dani som nadobudol pocit, že nad tým krúžiť akýsi </a:t>
            </a:r>
            <a:r>
              <a:rPr lang="sk-SK" dirty="0" err="1"/>
              <a:t>metaproblém</a:t>
            </a:r>
            <a:r>
              <a:rPr lang="sk-SK" dirty="0"/>
              <a:t>. Akési latentné náznaky som videl pri zdaňovaní ESOP alebo implementácií </a:t>
            </a:r>
            <a:r>
              <a:rPr lang="sk-SK" dirty="0" err="1"/>
              <a:t>MiCA</a:t>
            </a:r>
            <a:r>
              <a:rPr lang="sk-SK" dirty="0"/>
              <a:t> na min fin. Príklad s daňovníkom + </a:t>
            </a:r>
            <a:r>
              <a:rPr lang="sk-SK" dirty="0" err="1"/>
              <a:t>buletin</a:t>
            </a:r>
            <a:r>
              <a:rPr lang="sk-SK" dirty="0"/>
              <a:t>. Prečítať. </a:t>
            </a:r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0A1858C-A24A-B1D0-A849-A6A5718E9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E2375-F1B1-284C-A827-B0E603FDB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k Pro" panose="020B0504020201010104" pitchFamily="34" charset="77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k Pro" panose="020B05040202010101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2093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9F73E-A62A-0521-869C-94A994AF2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831E9A12-AA28-36A5-327A-28739A609C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AAF07079-00E2-1AA7-D28E-485E3AB2F7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Intiutívne</a:t>
            </a:r>
            <a:r>
              <a:rPr lang="sk-SK" dirty="0"/>
              <a:t> ma vedie k týmto dôsledkom. </a:t>
            </a:r>
            <a:r>
              <a:rPr lang="sk-SK" dirty="0" err="1"/>
              <a:t>Lwex</a:t>
            </a:r>
            <a:r>
              <a:rPr lang="sk-SK" dirty="0"/>
              <a:t> a podobne. </a:t>
            </a:r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E816387-35B7-9D5B-58F6-802C1B2EE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8E2375-F1B1-284C-A827-B0E603FDBD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rk Pro" panose="020B0504020201010104" pitchFamily="34" charset="77"/>
                <a:ea typeface="+mn-ea"/>
                <a:cs typeface="+mn-cs"/>
              </a:rPr>
              <a:pPr marL="0" marR="0" lvl="0" indent="0" algn="r" defTabSz="9143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rk Pro" panose="020B05040202010101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6516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Novinka od 2023, po 3 rokoch od vydania oslobodené, ale teda sa to neuskutočnilo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9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200" b="0" i="0" kern="1200" dirty="0">
                <a:solidFill>
                  <a:schemeClr val="tx1"/>
                </a:solidFill>
                <a:effectLst/>
                <a:latin typeface="Mark Pro" panose="020B0504020201010104" pitchFamily="34" charset="77"/>
                <a:ea typeface="+mn-ea"/>
                <a:cs typeface="+mn-cs"/>
              </a:rPr>
              <a:t>Investovanie slovenských podielových fondov priamo do nehnuteľností nie je na Slovensku štandardné z dôvodov ako je napríklad (i) právna neistota ohľadom pokračovania nájomných vzťahov s existujúcimi nájomcami na príslušnej nehnuteľnosti, (ii) kontinuita v zmluvných vzťahoch s dodávateľmi služieb alebo (iii) komplikovaný prevod všetkých práv a povinnosti v prípade správy budovy, ak by nehnuteľnosť vlastnil priamo podielový fond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32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Tých 21 % je len ilustratívnych. Je to jednoducho lokálna </a:t>
            </a:r>
            <a:r>
              <a:rPr lang="sk-SK" dirty="0" err="1"/>
              <a:t>korporátna</a:t>
            </a:r>
            <a:r>
              <a:rPr lang="sk-SK" dirty="0"/>
              <a:t> daň, ktorá pre účely zjednodušenia predpokladajme, že je všade rovnaká.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95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Mám tu 19 % sadzbu dane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8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Emisia dlhopisov – veľkorysé metodické usmernenie. </a:t>
            </a:r>
          </a:p>
          <a:p>
            <a:endParaRPr lang="sk-SK" dirty="0"/>
          </a:p>
          <a:p>
            <a:r>
              <a:rPr lang="sk-SK" dirty="0"/>
              <a:t>Vzhľadom na to, že vrátenie istiny je závislé od úspechu/</a:t>
            </a:r>
            <a:r>
              <a:rPr lang="sk-SK" dirty="0" err="1"/>
              <a:t>neúscpehu</a:t>
            </a:r>
            <a:r>
              <a:rPr lang="sk-SK" dirty="0"/>
              <a:t> obchodu, ekonomicky je to tá istá pozícia ako pri fonde.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550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Ktoé</a:t>
            </a:r>
            <a:r>
              <a:rPr lang="sk-SK" dirty="0"/>
              <a:t> fondy vedia investovať do cenných papierov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195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D82F0-14B0-7845-9C95-C661D327B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91CD467C-2C52-1188-55CC-85BD10338F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55773532-47DF-4DCE-8288-578605DA5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60180CD-8039-690B-F154-C15CD58DE2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8E2375-F1B1-284C-A827-B0E603FDBDD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1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9ECC12-B80E-E59E-B6E3-C368EFA60B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05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Invest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A94849-A328-D86E-733E-9AF48E551E0B}"/>
              </a:ext>
            </a:extLst>
          </p:cNvPr>
          <p:cNvSpPr/>
          <p:nvPr userDrawn="1"/>
        </p:nvSpPr>
        <p:spPr>
          <a:xfrm>
            <a:off x="1" y="4884256"/>
            <a:ext cx="2331720" cy="1973744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1784248-3279-FE28-8A38-E858C406E4C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9174" y="2705101"/>
            <a:ext cx="2630806" cy="35687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CA618B-18A6-CA81-F48A-BBE532AFFE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72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ing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ABA1CB-F6AF-CD6C-F6FE-CD279E472D92}"/>
              </a:ext>
            </a:extLst>
          </p:cNvPr>
          <p:cNvSpPr/>
          <p:nvPr userDrawn="1"/>
        </p:nvSpPr>
        <p:spPr>
          <a:xfrm>
            <a:off x="4085836" y="0"/>
            <a:ext cx="8106163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17C9A98-E9D0-DE4D-DA21-9AC2461E253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53649" y="1928812"/>
            <a:ext cx="2158436" cy="397830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F4859E85-8BF7-8892-004B-7B026C25DB8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784019" y="1928812"/>
            <a:ext cx="2158436" cy="397830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8BE168A-5656-2A96-213F-9640BEF4D8E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14389" y="1928812"/>
            <a:ext cx="2158436" cy="397830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E4824B-DBEB-0D6D-3A37-F0F77A779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6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nue Mode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312FA4-494A-97DF-5CBF-FC3C6432244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72519" y="1747540"/>
            <a:ext cx="3738860" cy="3738860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F02E3C-F3E7-5C3B-F0A5-4E67B12415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6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nue Mod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0C7E9C7-1940-5F71-C3A0-865EE80CB18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686800" y="0"/>
            <a:ext cx="35052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1327F8B-041C-C846-99E6-7E3D34F904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0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BBF3D31-21DD-D36D-58D5-826035A5A4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586349" y="0"/>
            <a:ext cx="2531948" cy="269244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AD0A86E-6D14-E7EB-C030-F58DB8A6AFC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18297" y="0"/>
            <a:ext cx="2531948" cy="269244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43F6CBE8-6311-75F4-B251-0A3D6526131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650245" y="0"/>
            <a:ext cx="2531948" cy="269244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A1AA44-268B-5BC2-319D-A522D3B2E8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018537-25EA-1F80-647D-2FE0621951BE}"/>
              </a:ext>
            </a:extLst>
          </p:cNvPr>
          <p:cNvSpPr/>
          <p:nvPr userDrawn="1"/>
        </p:nvSpPr>
        <p:spPr>
          <a:xfrm>
            <a:off x="1" y="4391024"/>
            <a:ext cx="2876550" cy="246697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7E6CF75-1CB0-B708-9293-79E02E54FCD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263405" y="2278380"/>
            <a:ext cx="3585268" cy="39954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212BFB-0EFF-6232-678F-5E944ECC9A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0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7FB2E6D-584F-494F-AD1B-EF6E05172C56}"/>
              </a:ext>
            </a:extLst>
          </p:cNvPr>
          <p:cNvSpPr/>
          <p:nvPr userDrawn="1"/>
        </p:nvSpPr>
        <p:spPr>
          <a:xfrm>
            <a:off x="-2" y="7541"/>
            <a:ext cx="12192001" cy="342146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CD6C308-F096-4F1C-DA74-BF4D9A4F4C5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5083"/>
            <a:ext cx="6095999" cy="342145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9B2633-621F-DBA3-CF29-9E9FC85658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72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3DF7E9-1A9E-2E00-2369-E9B22CB9BC89}"/>
              </a:ext>
            </a:extLst>
          </p:cNvPr>
          <p:cNvSpPr/>
          <p:nvPr userDrawn="1"/>
        </p:nvSpPr>
        <p:spPr>
          <a:xfrm>
            <a:off x="5783580" y="1800224"/>
            <a:ext cx="6408420" cy="505777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6EAAA38-9169-CC4A-E05E-BEFEC286312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793385" y="1800224"/>
            <a:ext cx="2385410" cy="124984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EC1222F-157E-66E1-CB94-3DDA905C680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793385" y="3277202"/>
            <a:ext cx="2385410" cy="124984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71D7C82-BBAA-2F62-7307-5582755A395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793385" y="4682699"/>
            <a:ext cx="2385410" cy="124984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024AC-7352-5927-A67B-E9AF3E39FB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13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or Analysi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C8B491-B6FD-3F15-1088-E8132D96565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33C5EDEB-1F13-C9FA-0D78-C990053743E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96150" y="1553829"/>
            <a:ext cx="3876675" cy="47337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E9D9F-516C-2EE5-65DB-A57E48695C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4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1387708-0396-7194-B77A-56E4820BF1E9}"/>
              </a:ext>
            </a:extLst>
          </p:cNvPr>
          <p:cNvSpPr/>
          <p:nvPr userDrawn="1"/>
        </p:nvSpPr>
        <p:spPr>
          <a:xfrm>
            <a:off x="0" y="2557945"/>
            <a:ext cx="3324224" cy="430005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4C3541E-9009-F36C-8B09-1E47531C3BD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45518" y="1973744"/>
            <a:ext cx="4305299" cy="430005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FFA341-E9E5-AEEA-677A-98D3EF7E5B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5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95BAB3-6FCB-7BC6-68A7-C84A1EAF99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iz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C159EA-2A94-D0F1-0066-F2EB35923C9A}"/>
              </a:ext>
            </a:extLst>
          </p:cNvPr>
          <p:cNvSpPr/>
          <p:nvPr userDrawn="1"/>
        </p:nvSpPr>
        <p:spPr>
          <a:xfrm>
            <a:off x="13335" y="0"/>
            <a:ext cx="12178665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7396232F-0854-B0DD-6580-BAA3251BC05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663979" y="2823786"/>
            <a:ext cx="3508846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1FAB78-D337-621B-9C06-DC8AC68FD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4480792-ED6B-A02C-637C-EED496CD1DC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433560" y="0"/>
            <a:ext cx="2758440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AB31EB-F4F3-C751-418B-B83E7C6029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ark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441851-5996-D36A-5411-C022C0952F21}"/>
              </a:ext>
            </a:extLst>
          </p:cNvPr>
          <p:cNvSpPr/>
          <p:nvPr userDrawn="1"/>
        </p:nvSpPr>
        <p:spPr>
          <a:xfrm>
            <a:off x="13335" y="0"/>
            <a:ext cx="6349365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73EC7B3-787B-4603-98EB-6DF7398C0D7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4260" y="2766060"/>
            <a:ext cx="2758440" cy="40919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3221D-3B66-7D70-043D-5E080D9264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0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ark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EEE6957-1599-5A2D-384B-7CE101FF08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3384550"/>
            <a:ext cx="2889250" cy="34734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C776E3-30F7-AA0A-0F8C-7D7B7C02D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84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B05B5B2-8E47-DD46-E8F3-E9BD6C7DD5EA}"/>
              </a:ext>
            </a:extLst>
          </p:cNvPr>
          <p:cNvSpPr/>
          <p:nvPr userDrawn="1"/>
        </p:nvSpPr>
        <p:spPr>
          <a:xfrm>
            <a:off x="-1" y="3429000"/>
            <a:ext cx="2712721" cy="3429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73406D4-6E60-78BE-AC20-B09223C2402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9175" y="2158999"/>
            <a:ext cx="3429000" cy="411480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66CCA6-B324-5D98-A3CB-CB52E24AEE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E22EC06-CD0D-2D23-BEA9-7CC6E751CC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418370" y="1714537"/>
            <a:ext cx="3973338" cy="244792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4115127-F1D2-C590-6FCD-311E18AC3DE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18370" y="4410075"/>
            <a:ext cx="3973338" cy="244792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7F961B-588F-FAC9-2D00-3CE124A88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2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F251C80-7F1F-AA64-FC70-07909B1BA10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418370" y="1130337"/>
            <a:ext cx="3973338" cy="244792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54C819-403E-A2C4-42C6-0B41F01877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418370" y="3825874"/>
            <a:ext cx="3973338" cy="244792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4365D7-2408-14F3-A5E2-C40F26DA4B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6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Go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496B4-C4B2-9D38-65C4-9DE881130269}"/>
              </a:ext>
            </a:extLst>
          </p:cNvPr>
          <p:cNvSpPr/>
          <p:nvPr userDrawn="1"/>
        </p:nvSpPr>
        <p:spPr>
          <a:xfrm>
            <a:off x="0" y="2125980"/>
            <a:ext cx="12159615" cy="4715895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92922215-2F3C-735A-15F9-612F5BA61C3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841746" y="0"/>
            <a:ext cx="3350254" cy="62738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80BE1-A028-4A88-6423-88898B4F09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D50BE3-C861-02D5-97B2-268686B0BFDB}"/>
              </a:ext>
            </a:extLst>
          </p:cNvPr>
          <p:cNvSpPr/>
          <p:nvPr userDrawn="1"/>
        </p:nvSpPr>
        <p:spPr>
          <a:xfrm>
            <a:off x="0" y="3429000"/>
            <a:ext cx="12191999" cy="3429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CC2A613-A90C-B173-1294-56AC75AE0A9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23200" y="3429000"/>
            <a:ext cx="4739425" cy="28448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F67343E-7145-7B83-3EA6-FEACF5B1728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29375" y="3429000"/>
            <a:ext cx="4739425" cy="28448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021E4-8D21-E6D4-3A6C-09A8AC25E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7" grpId="0" animBg="1"/>
      <p:bldP spid="7" grpId="1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DE61B68-7B3D-EF00-E742-D84D9EB1A51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23200" y="723900"/>
            <a:ext cx="4453675" cy="55499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348BF46A-DF6E-C5B6-57AD-51A3DACB82A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391276" y="723900"/>
            <a:ext cx="4781550" cy="322897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D3354B-1770-7D4B-1A5A-118E72248B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1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182D19-9CF5-C36A-995A-E4A1541143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88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0DB48FC-EC42-D86F-A182-3CE548174B95}"/>
              </a:ext>
            </a:extLst>
          </p:cNvPr>
          <p:cNvSpPr/>
          <p:nvPr userDrawn="1"/>
        </p:nvSpPr>
        <p:spPr>
          <a:xfrm>
            <a:off x="1942" y="3429000"/>
            <a:ext cx="5236058" cy="3429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9A88C2A8-301B-E1C9-CAA0-69321315A21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1" y="1341449"/>
            <a:ext cx="1699260" cy="119955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F0CDAC5-A5B1-4A7C-20E6-CF122FB2DE1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6001" y="3205739"/>
            <a:ext cx="1699260" cy="119955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C86FD9E2-21BF-68DA-55D1-9C5AE8302C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096001" y="5075470"/>
            <a:ext cx="1699260" cy="119955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B5F201EC-33C6-6A06-942B-AC5DB3D7CE2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9175" y="1973745"/>
            <a:ext cx="3533775" cy="430005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FF9782-F465-A329-5841-48C27F19CD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2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1" grpId="0" animBg="1"/>
      <p:bldP spid="11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0BE98FD6-9573-1EF7-908D-8C81CD7BA0C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23200" y="1891747"/>
            <a:ext cx="4358425" cy="20955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5F53E28-4C96-9747-4EFD-3BE7349660F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23200" y="4178300"/>
            <a:ext cx="4358425" cy="20955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C6879-2749-94BC-2DF2-22E215D5B5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15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6548DE-F0C4-2187-42D8-46C5A07EE881}"/>
              </a:ext>
            </a:extLst>
          </p:cNvPr>
          <p:cNvSpPr/>
          <p:nvPr userDrawn="1"/>
        </p:nvSpPr>
        <p:spPr>
          <a:xfrm>
            <a:off x="0" y="8914"/>
            <a:ext cx="12191999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8FC18B1-9B90-35D1-372A-3DA635CB0E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23201" y="1891746"/>
            <a:ext cx="2818572" cy="307450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5C7A873-6AEC-4F7C-FE83-0E991D73B0C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86159" y="1891745"/>
            <a:ext cx="1409286" cy="154616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AE4ECF7-6C8C-F749-F0BE-A32CF5748CB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7846" y="1891745"/>
            <a:ext cx="1409286" cy="154616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200381A-65FB-907E-C608-14418B8543C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501516" y="1891745"/>
            <a:ext cx="1409286" cy="154616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67A5D-2A78-EF71-A670-A0DB1D37C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C9D5BC-C1B4-C27B-7A41-068C863009B8}"/>
              </a:ext>
            </a:extLst>
          </p:cNvPr>
          <p:cNvSpPr/>
          <p:nvPr userDrawn="1"/>
        </p:nvSpPr>
        <p:spPr>
          <a:xfrm>
            <a:off x="0" y="0"/>
            <a:ext cx="5794125" cy="685799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AF92E7DA-3DC5-160F-B73A-0009AC8A71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9175" y="2171699"/>
            <a:ext cx="4162425" cy="46862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7916F9-41B2-DE0A-7D0C-BD5062D00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76630E99-CCC0-F259-DD4F-E31F00EBD6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9175" y="2278380"/>
            <a:ext cx="4299584" cy="399542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B04B29-01E8-A276-327B-A3C6115B7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6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62D742-F294-F23F-0514-5BB71E0EE246}"/>
              </a:ext>
            </a:extLst>
          </p:cNvPr>
          <p:cNvSpPr/>
          <p:nvPr userDrawn="1"/>
        </p:nvSpPr>
        <p:spPr>
          <a:xfrm>
            <a:off x="1019175" y="2805430"/>
            <a:ext cx="3470910" cy="405257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3C3A2DE2-6CFC-5DFF-2402-7370AD424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905001" y="2221230"/>
            <a:ext cx="3470910" cy="405257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0D537D0-4248-D4B1-21AC-BCCFFAD015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43059" y="4884255"/>
            <a:ext cx="1929765" cy="138954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548E9-6ACD-E62F-583E-CEB5D7DB1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7" grpId="0" animBg="1"/>
      <p:bldP spid="7" grpId="1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A48712A-05C6-2D5A-9577-B915A780F1B6}"/>
              </a:ext>
            </a:extLst>
          </p:cNvPr>
          <p:cNvSpPr/>
          <p:nvPr userDrawn="1"/>
        </p:nvSpPr>
        <p:spPr>
          <a:xfrm>
            <a:off x="6217183" y="1186321"/>
            <a:ext cx="4973864" cy="4973864"/>
          </a:xfrm>
          <a:prstGeom prst="ellipse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0" tIns="91440" rIns="274320" bIns="0" rtlCol="0" anchor="ctr"/>
          <a:lstStyle/>
          <a:p>
            <a:pPr lvl="0"/>
            <a:endParaRPr lang="en-US" sz="1000" b="0" i="0" dirty="0">
              <a:solidFill>
                <a:schemeClr val="tx1">
                  <a:alpha val="70000"/>
                </a:schemeClr>
              </a:solidFill>
              <a:latin typeface="Mark Pro" panose="020B0504020201010104" pitchFamily="34" charset="77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639FD2F-BEF5-A2E0-F75A-F9B2FC74A5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37695" y="2306286"/>
            <a:ext cx="3150416" cy="6248324"/>
          </a:xfrm>
          <a:prstGeom prst="rect">
            <a:avLst/>
          </a:prstGeom>
        </p:spPr>
      </p:pic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F2640AEF-AFE9-0131-2766-AFD01F6F885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75401" y="2429772"/>
            <a:ext cx="2887618" cy="5992244"/>
          </a:xfrm>
          <a:custGeom>
            <a:avLst/>
            <a:gdLst>
              <a:gd name="connsiteX0" fmla="*/ 401822 w 2630979"/>
              <a:gd name="connsiteY0" fmla="*/ 0 h 5459680"/>
              <a:gd name="connsiteX1" fmla="*/ 604329 w 2630979"/>
              <a:gd name="connsiteY1" fmla="*/ 0 h 5459680"/>
              <a:gd name="connsiteX2" fmla="*/ 717540 w 2630979"/>
              <a:gd name="connsiteY2" fmla="*/ 78133 h 5459680"/>
              <a:gd name="connsiteX3" fmla="*/ 738270 w 2630979"/>
              <a:gd name="connsiteY3" fmla="*/ 132347 h 5459680"/>
              <a:gd name="connsiteX4" fmla="*/ 851481 w 2630979"/>
              <a:gd name="connsiteY4" fmla="*/ 210478 h 5459680"/>
              <a:gd name="connsiteX5" fmla="*/ 1779499 w 2630979"/>
              <a:gd name="connsiteY5" fmla="*/ 210478 h 5459680"/>
              <a:gd name="connsiteX6" fmla="*/ 1892711 w 2630979"/>
              <a:gd name="connsiteY6" fmla="*/ 132347 h 5459680"/>
              <a:gd name="connsiteX7" fmla="*/ 1913439 w 2630979"/>
              <a:gd name="connsiteY7" fmla="*/ 78133 h 5459680"/>
              <a:gd name="connsiteX8" fmla="*/ 2026652 w 2630979"/>
              <a:gd name="connsiteY8" fmla="*/ 0 h 5459680"/>
              <a:gd name="connsiteX9" fmla="*/ 2229157 w 2630979"/>
              <a:gd name="connsiteY9" fmla="*/ 0 h 5459680"/>
              <a:gd name="connsiteX10" fmla="*/ 2630979 w 2630979"/>
              <a:gd name="connsiteY10" fmla="*/ 401822 h 5459680"/>
              <a:gd name="connsiteX11" fmla="*/ 2630979 w 2630979"/>
              <a:gd name="connsiteY11" fmla="*/ 5057858 h 5459680"/>
              <a:gd name="connsiteX12" fmla="*/ 2229157 w 2630979"/>
              <a:gd name="connsiteY12" fmla="*/ 5459680 h 5459680"/>
              <a:gd name="connsiteX13" fmla="*/ 401822 w 2630979"/>
              <a:gd name="connsiteY13" fmla="*/ 5459680 h 5459680"/>
              <a:gd name="connsiteX14" fmla="*/ 0 w 2630979"/>
              <a:gd name="connsiteY14" fmla="*/ 5057858 h 5459680"/>
              <a:gd name="connsiteX15" fmla="*/ 0 w 2630979"/>
              <a:gd name="connsiteY15" fmla="*/ 401822 h 5459680"/>
              <a:gd name="connsiteX16" fmla="*/ 401822 w 2630979"/>
              <a:gd name="connsiteY16" fmla="*/ 0 h 5459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30979" h="5459680">
                <a:moveTo>
                  <a:pt x="401822" y="0"/>
                </a:moveTo>
                <a:lnTo>
                  <a:pt x="604329" y="0"/>
                </a:lnTo>
                <a:cubicBezTo>
                  <a:pt x="655354" y="0"/>
                  <a:pt x="700001" y="30297"/>
                  <a:pt x="717540" y="78133"/>
                </a:cubicBezTo>
                <a:lnTo>
                  <a:pt x="738270" y="132347"/>
                </a:lnTo>
                <a:cubicBezTo>
                  <a:pt x="755809" y="180183"/>
                  <a:pt x="800456" y="210478"/>
                  <a:pt x="851481" y="210478"/>
                </a:cubicBezTo>
                <a:lnTo>
                  <a:pt x="1779499" y="210478"/>
                </a:lnTo>
                <a:cubicBezTo>
                  <a:pt x="1828930" y="210478"/>
                  <a:pt x="1875171" y="178588"/>
                  <a:pt x="1892711" y="132347"/>
                </a:cubicBezTo>
                <a:lnTo>
                  <a:pt x="1913439" y="78133"/>
                </a:lnTo>
                <a:cubicBezTo>
                  <a:pt x="1932574" y="30297"/>
                  <a:pt x="1977221" y="0"/>
                  <a:pt x="2026652" y="0"/>
                </a:cubicBezTo>
                <a:lnTo>
                  <a:pt x="2229157" y="0"/>
                </a:lnTo>
                <a:cubicBezTo>
                  <a:pt x="2450798" y="0"/>
                  <a:pt x="2630979" y="180183"/>
                  <a:pt x="2630979" y="401822"/>
                </a:cubicBezTo>
                <a:lnTo>
                  <a:pt x="2630979" y="5057858"/>
                </a:lnTo>
                <a:cubicBezTo>
                  <a:pt x="2630979" y="5279499"/>
                  <a:pt x="2450798" y="5459680"/>
                  <a:pt x="2229157" y="5459680"/>
                </a:cubicBezTo>
                <a:lnTo>
                  <a:pt x="401822" y="5459680"/>
                </a:lnTo>
                <a:cubicBezTo>
                  <a:pt x="180183" y="5459680"/>
                  <a:pt x="0" y="5279499"/>
                  <a:pt x="0" y="5057858"/>
                </a:cubicBezTo>
                <a:lnTo>
                  <a:pt x="0" y="401822"/>
                </a:lnTo>
                <a:cubicBezTo>
                  <a:pt x="0" y="180183"/>
                  <a:pt x="180183" y="0"/>
                  <a:pt x="401822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1E1F8F-08BB-E549-8235-05A1AC3D8A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26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9650385-FF5D-7D57-6708-79E128BEE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34905" y="2261711"/>
            <a:ext cx="2226140" cy="2226140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CFFA3A8E-224C-8A52-707C-305D0A273D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82930" y="2261711"/>
            <a:ext cx="2226140" cy="2226140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8C56BA40-DB3D-111A-31F2-2FD27B3B9E1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30950" y="2261711"/>
            <a:ext cx="2226140" cy="2226140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1C83F4-F4CB-FBC0-2D21-48E49FD0FE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3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6" presetClass="emp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5325779-1319-45AD-BCC2-7BF6D6A3E6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9175" y="1973745"/>
            <a:ext cx="5076825" cy="430005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B856DA-775C-9612-9B37-EF4E489512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53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D074BEC-D31E-49CD-85EB-6CBDB25A90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24500" y="1778000"/>
            <a:ext cx="6667500" cy="5080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82E01AB-FF3B-4CDA-B308-758011EC762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7026" y="3634991"/>
            <a:ext cx="1266825" cy="1266825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00599A45-4A78-423E-904D-5CF4E0256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2446363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FA7A80-70F2-8BAC-2015-302E5E0E16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7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3F8D054-0DDC-2E28-60AD-5CC6C93D0D1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57600" y="0"/>
            <a:ext cx="85344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E9452-3E88-5F6C-3C98-F127143DF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37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4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lcome Lya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8CEFA74-C0A6-4327-8B81-F37F8326BF5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865590"/>
            <a:ext cx="4790248" cy="367161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779176D1-A947-4A9A-BA96-E895A0DD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B66536-C574-56B5-D3F2-61DD822977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2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D23E4B1A-FFEE-440A-A06A-2FCE609BEED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95059" y="1257302"/>
            <a:ext cx="4977765" cy="478155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19FA23-EDE7-AE7F-10DE-88EDA4E008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8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E7FC3A-24A0-4905-B9AF-C68ABA1ADF06}"/>
              </a:ext>
            </a:extLst>
          </p:cNvPr>
          <p:cNvSpPr/>
          <p:nvPr userDrawn="1"/>
        </p:nvSpPr>
        <p:spPr>
          <a:xfrm>
            <a:off x="7734300" y="0"/>
            <a:ext cx="4457700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548640" rIns="274320" bIns="0" rtlCol="0" anchor="ctr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0" i="0" dirty="0">
              <a:solidFill>
                <a:schemeClr val="tx1">
                  <a:alpha val="70000"/>
                </a:schemeClr>
              </a:solidFill>
              <a:latin typeface="Mark Pro" panose="020B0504020201010104" pitchFamily="34" charset="77"/>
            </a:endParaRP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5A17296-BDBD-480B-9840-F640A61A0E8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43675" y="0"/>
            <a:ext cx="4276724" cy="572452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5FA841-659A-F1FA-0D24-994F089033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7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0B8933-CE85-4C52-8F7B-CB5D85649F11}"/>
              </a:ext>
            </a:extLst>
          </p:cNvPr>
          <p:cNvSpPr/>
          <p:nvPr userDrawn="1"/>
        </p:nvSpPr>
        <p:spPr>
          <a:xfrm>
            <a:off x="6561895" y="0"/>
            <a:ext cx="5630105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934719E-4360-438E-8AF0-E218594155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62993" y="2697647"/>
            <a:ext cx="1783867" cy="1783867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AC2FEA4-C4FB-482F-AFE0-0B36F09778B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14092" y="2697647"/>
            <a:ext cx="1783867" cy="1783867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4D495C4-DE0D-45BD-8BFF-988165A870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352491" y="2697647"/>
            <a:ext cx="1783867" cy="1783867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EE91B9-DD1A-43B1-9584-9D7EAB2846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Testimon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74A404FF-256A-4A46-974A-4D72C3735F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72681" y="4833455"/>
            <a:ext cx="1046640" cy="1046640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FF6C368-C6A1-43AA-8D60-AF9CDD48BFB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72531" y="5011257"/>
            <a:ext cx="792644" cy="792644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4996241-9592-4337-B8AF-F16DF61D7EC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172382" y="5011257"/>
            <a:ext cx="792644" cy="792644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F4689930-7BB3-48C5-B45B-2D3C582509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226975" y="5011257"/>
            <a:ext cx="792644" cy="792644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EAE7B4F-CA94-45C7-B4E8-7A33456B9A2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26826" y="5011257"/>
            <a:ext cx="792644" cy="792644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1ABD6D-C1CF-2488-9855-00EE01BF76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2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mph" presetSubtype="0" accel="50000" decel="50000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Testimonial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E8418FE9-14C0-45E0-8A07-A97671C313E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94224" y="2179154"/>
            <a:ext cx="1249846" cy="1249846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B71BCC4C-3549-492E-A7FA-BB9C9EE4D52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14932" y="2179154"/>
            <a:ext cx="1249846" cy="1249846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459B1BA2-3CAD-4120-8832-653DD1E3646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030924" y="2179154"/>
            <a:ext cx="1249846" cy="1249846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32121F-5613-2E21-36A1-7A6254EDE8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0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Testimonial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D4D8CD81-A7BA-4628-9581-036932CDA1B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0386061" y="2758454"/>
            <a:ext cx="484344" cy="484344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 w="127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5DFCC0F-7853-443D-9483-ED57571989D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386061" y="769214"/>
            <a:ext cx="484344" cy="484344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 w="127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43E07954-A145-4FC8-A3FC-C0385C2DC6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386061" y="4729063"/>
            <a:ext cx="484344" cy="484344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 w="12700">
            <a:solidFill>
              <a:schemeClr val="bg1"/>
            </a:solidFill>
          </a:ln>
        </p:spPr>
        <p:txBody>
          <a:bodyPr wrap="square" anchor="ctr">
            <a:noAutofit/>
          </a:bodyPr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9D2BAA-0082-9BF7-C527-454C73DA1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the found will be 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14CFBFA-DC59-4492-98E7-80C36DF6300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61220" y="0"/>
            <a:ext cx="243078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731460-7050-5AE0-583D-4FAA616DC1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C723A4-5F12-91CC-6746-7E4CB2C9AB3B}"/>
              </a:ext>
            </a:extLst>
          </p:cNvPr>
          <p:cNvSpPr/>
          <p:nvPr userDrawn="1"/>
        </p:nvSpPr>
        <p:spPr>
          <a:xfrm>
            <a:off x="5646420" y="0"/>
            <a:ext cx="6545581" cy="685799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548640" rIns="274320" bIns="0" rtlCol="0" anchor="ctr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0" i="0" dirty="0">
              <a:solidFill>
                <a:schemeClr val="tx1">
                  <a:alpha val="70000"/>
                </a:schemeClr>
              </a:solidFill>
              <a:latin typeface="Mark Pro" panose="020B0504020201010104" pitchFamily="34" charset="77"/>
            </a:endParaRP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EC1050BF-6F28-E588-551A-708E20D33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4148" y="2379222"/>
            <a:ext cx="5730123" cy="3251266"/>
          </a:xfrm>
          <a:custGeom>
            <a:avLst/>
            <a:gdLst>
              <a:gd name="connsiteX0" fmla="*/ 0 w 12086735"/>
              <a:gd name="connsiteY0" fmla="*/ 0 h 6858000"/>
              <a:gd name="connsiteX1" fmla="*/ 12086735 w 12086735"/>
              <a:gd name="connsiteY1" fmla="*/ 0 h 6858000"/>
              <a:gd name="connsiteX2" fmla="*/ 12086735 w 12086735"/>
              <a:gd name="connsiteY2" fmla="*/ 6858000 h 6858000"/>
              <a:gd name="connsiteX3" fmla="*/ 0 w 1208673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6735" h="6858000">
                <a:moveTo>
                  <a:pt x="0" y="0"/>
                </a:moveTo>
                <a:lnTo>
                  <a:pt x="12086735" y="0"/>
                </a:lnTo>
                <a:lnTo>
                  <a:pt x="1208673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72C51F56-57C1-A5BF-62B3-350EB117514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30682" y="2574603"/>
            <a:ext cx="4422299" cy="273082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98D401-A015-486A-34B9-8ECE470E2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9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3DC61BE-BD95-C956-EF02-B8500C0B2D9D}"/>
              </a:ext>
            </a:extLst>
          </p:cNvPr>
          <p:cNvSpPr/>
          <p:nvPr userDrawn="1"/>
        </p:nvSpPr>
        <p:spPr>
          <a:xfrm>
            <a:off x="0" y="3787140"/>
            <a:ext cx="12192000" cy="307086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548640" rIns="274320" bIns="0" rtlCol="0" anchor="ctr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0" i="0" dirty="0">
              <a:solidFill>
                <a:schemeClr val="tx1">
                  <a:alpha val="70000"/>
                </a:schemeClr>
              </a:solidFill>
              <a:latin typeface="Mark Pro" panose="020B0504020201010104" pitchFamily="34" charset="77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B27F4EF-5A75-5BDE-AF99-FB385BCEC40C}"/>
              </a:ext>
            </a:extLst>
          </p:cNvPr>
          <p:cNvSpPr/>
          <p:nvPr userDrawn="1"/>
        </p:nvSpPr>
        <p:spPr>
          <a:xfrm>
            <a:off x="2662239" y="2024063"/>
            <a:ext cx="1919286" cy="4058967"/>
          </a:xfrm>
          <a:prstGeom prst="roundRect">
            <a:avLst>
              <a:gd name="adj" fmla="val 15448"/>
            </a:avLst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F11BD3-CB2B-F5D4-2399-324C5638C91C}"/>
              </a:ext>
            </a:extLst>
          </p:cNvPr>
          <p:cNvSpPr/>
          <p:nvPr userDrawn="1"/>
        </p:nvSpPr>
        <p:spPr>
          <a:xfrm>
            <a:off x="7628664" y="2024063"/>
            <a:ext cx="1919286" cy="4058967"/>
          </a:xfrm>
          <a:prstGeom prst="roundRect">
            <a:avLst>
              <a:gd name="adj" fmla="val 15200"/>
            </a:avLst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381C819-B9CF-0AB3-8578-F5AC21EBD5A4}"/>
              </a:ext>
            </a:extLst>
          </p:cNvPr>
          <p:cNvSpPr/>
          <p:nvPr userDrawn="1"/>
        </p:nvSpPr>
        <p:spPr>
          <a:xfrm>
            <a:off x="5025957" y="1757363"/>
            <a:ext cx="2117185" cy="4516438"/>
          </a:xfrm>
          <a:prstGeom prst="roundRect">
            <a:avLst>
              <a:gd name="adj" fmla="val 15659"/>
            </a:avLst>
          </a:prstGeom>
          <a:solidFill>
            <a:schemeClr val="tx1">
              <a:alpha val="90000"/>
            </a:schemeClr>
          </a:soli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/>
            <a:endParaRPr lang="en-US" sz="1400" b="0" i="0" dirty="0">
              <a:latin typeface="Mark Pro" panose="020B0504020201010104" pitchFamily="34" charset="77"/>
              <a:ea typeface="Open Sans" charset="0"/>
              <a:cs typeface="Open Sans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A5847FE-BA16-8C3B-E4C2-208CC053763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02191" y="2085848"/>
            <a:ext cx="1838194" cy="3938717"/>
          </a:xfrm>
          <a:custGeom>
            <a:avLst/>
            <a:gdLst>
              <a:gd name="connsiteX0" fmla="*/ 394489 w 1838194"/>
              <a:gd name="connsiteY0" fmla="*/ 53 h 3978577"/>
              <a:gd name="connsiteX1" fmla="*/ 442821 w 1838194"/>
              <a:gd name="connsiteY1" fmla="*/ 38689 h 3978577"/>
              <a:gd name="connsiteX2" fmla="*/ 461095 w 1838194"/>
              <a:gd name="connsiteY2" fmla="*/ 113872 h 3978577"/>
              <a:gd name="connsiteX3" fmla="*/ 534414 w 1838194"/>
              <a:gd name="connsiteY3" fmla="*/ 164964 h 3978577"/>
              <a:gd name="connsiteX4" fmla="*/ 1303924 w 1838194"/>
              <a:gd name="connsiteY4" fmla="*/ 164591 h 3978577"/>
              <a:gd name="connsiteX5" fmla="*/ 1382687 w 1838194"/>
              <a:gd name="connsiteY5" fmla="*/ 104922 h 3978577"/>
              <a:gd name="connsiteX6" fmla="*/ 1397157 w 1838194"/>
              <a:gd name="connsiteY6" fmla="*/ 40106 h 3978577"/>
              <a:gd name="connsiteX7" fmla="*/ 1447204 w 1838194"/>
              <a:gd name="connsiteY7" fmla="*/ 351 h 3978577"/>
              <a:gd name="connsiteX8" fmla="*/ 1621887 w 1838194"/>
              <a:gd name="connsiteY8" fmla="*/ 351 h 3978577"/>
              <a:gd name="connsiteX9" fmla="*/ 1838188 w 1838194"/>
              <a:gd name="connsiteY9" fmla="*/ 214862 h 3978577"/>
              <a:gd name="connsiteX10" fmla="*/ 1836323 w 1838194"/>
              <a:gd name="connsiteY10" fmla="*/ 1986369 h 3978577"/>
              <a:gd name="connsiteX11" fmla="*/ 1837367 w 1838194"/>
              <a:gd name="connsiteY11" fmla="*/ 3769510 h 3978577"/>
              <a:gd name="connsiteX12" fmla="*/ 1631956 w 1838194"/>
              <a:gd name="connsiteY12" fmla="*/ 3977384 h 3978577"/>
              <a:gd name="connsiteX13" fmla="*/ 219360 w 1838194"/>
              <a:gd name="connsiteY13" fmla="*/ 3978577 h 3978577"/>
              <a:gd name="connsiteX14" fmla="*/ 1 w 1838194"/>
              <a:gd name="connsiteY14" fmla="*/ 3755935 h 3978577"/>
              <a:gd name="connsiteX15" fmla="*/ 1194 w 1838194"/>
              <a:gd name="connsiteY15" fmla="*/ 212028 h 3978577"/>
              <a:gd name="connsiteX16" fmla="*/ 212348 w 1838194"/>
              <a:gd name="connsiteY16" fmla="*/ 725 h 3978577"/>
              <a:gd name="connsiteX17" fmla="*/ 394489 w 1838194"/>
              <a:gd name="connsiteY17" fmla="*/ 53 h 397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8194" h="3978577">
                <a:moveTo>
                  <a:pt x="394489" y="53"/>
                </a:moveTo>
                <a:cubicBezTo>
                  <a:pt x="424324" y="-917"/>
                  <a:pt x="437526" y="11464"/>
                  <a:pt x="442821" y="38689"/>
                </a:cubicBezTo>
                <a:cubicBezTo>
                  <a:pt x="446767" y="64220"/>
                  <a:pt x="452883" y="89378"/>
                  <a:pt x="461095" y="113872"/>
                </a:cubicBezTo>
                <a:cubicBezTo>
                  <a:pt x="473477" y="145944"/>
                  <a:pt x="496896" y="165038"/>
                  <a:pt x="534414" y="164964"/>
                </a:cubicBezTo>
                <a:cubicBezTo>
                  <a:pt x="790917" y="164441"/>
                  <a:pt x="1047421" y="164964"/>
                  <a:pt x="1303924" y="164591"/>
                </a:cubicBezTo>
                <a:cubicBezTo>
                  <a:pt x="1340882" y="165493"/>
                  <a:pt x="1373550" y="140738"/>
                  <a:pt x="1382687" y="104922"/>
                </a:cubicBezTo>
                <a:cubicBezTo>
                  <a:pt x="1389527" y="83814"/>
                  <a:pt x="1394367" y="62116"/>
                  <a:pt x="1397157" y="40106"/>
                </a:cubicBezTo>
                <a:cubicBezTo>
                  <a:pt x="1400364" y="7884"/>
                  <a:pt x="1417594" y="-470"/>
                  <a:pt x="1447204" y="351"/>
                </a:cubicBezTo>
                <a:cubicBezTo>
                  <a:pt x="1505457" y="1843"/>
                  <a:pt x="1563933" y="4081"/>
                  <a:pt x="1621887" y="351"/>
                </a:cubicBezTo>
                <a:cubicBezTo>
                  <a:pt x="1716686" y="-6287"/>
                  <a:pt x="1839232" y="104250"/>
                  <a:pt x="1838188" y="214862"/>
                </a:cubicBezTo>
                <a:cubicBezTo>
                  <a:pt x="1834011" y="805066"/>
                  <a:pt x="1836323" y="1395717"/>
                  <a:pt x="1836323" y="1986369"/>
                </a:cubicBezTo>
                <a:cubicBezTo>
                  <a:pt x="1836323" y="2580749"/>
                  <a:pt x="1835204" y="3175129"/>
                  <a:pt x="1837367" y="3769510"/>
                </a:cubicBezTo>
                <a:cubicBezTo>
                  <a:pt x="1837741" y="3879004"/>
                  <a:pt x="1730709" y="3977308"/>
                  <a:pt x="1631956" y="3977384"/>
                </a:cubicBezTo>
                <a:cubicBezTo>
                  <a:pt x="1161113" y="3977831"/>
                  <a:pt x="690248" y="3978226"/>
                  <a:pt x="219360" y="3978577"/>
                </a:cubicBezTo>
                <a:cubicBezTo>
                  <a:pt x="103005" y="3978577"/>
                  <a:pt x="-149" y="3875274"/>
                  <a:pt x="1" y="3755935"/>
                </a:cubicBezTo>
                <a:cubicBezTo>
                  <a:pt x="1890" y="2574633"/>
                  <a:pt x="2288" y="1393330"/>
                  <a:pt x="1194" y="212028"/>
                </a:cubicBezTo>
                <a:cubicBezTo>
                  <a:pt x="1194" y="101864"/>
                  <a:pt x="102035" y="1022"/>
                  <a:pt x="212348" y="725"/>
                </a:cubicBezTo>
                <a:cubicBezTo>
                  <a:pt x="273062" y="725"/>
                  <a:pt x="333851" y="2141"/>
                  <a:pt x="394489" y="53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3A32997-6AE3-78A8-FFB6-A07FA5A70F6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664716" y="2085848"/>
            <a:ext cx="1838194" cy="3938717"/>
          </a:xfrm>
          <a:custGeom>
            <a:avLst/>
            <a:gdLst>
              <a:gd name="connsiteX0" fmla="*/ 394489 w 1838194"/>
              <a:gd name="connsiteY0" fmla="*/ 53 h 3978577"/>
              <a:gd name="connsiteX1" fmla="*/ 442821 w 1838194"/>
              <a:gd name="connsiteY1" fmla="*/ 38689 h 3978577"/>
              <a:gd name="connsiteX2" fmla="*/ 461095 w 1838194"/>
              <a:gd name="connsiteY2" fmla="*/ 113872 h 3978577"/>
              <a:gd name="connsiteX3" fmla="*/ 534414 w 1838194"/>
              <a:gd name="connsiteY3" fmla="*/ 164964 h 3978577"/>
              <a:gd name="connsiteX4" fmla="*/ 1303924 w 1838194"/>
              <a:gd name="connsiteY4" fmla="*/ 164591 h 3978577"/>
              <a:gd name="connsiteX5" fmla="*/ 1382687 w 1838194"/>
              <a:gd name="connsiteY5" fmla="*/ 104922 h 3978577"/>
              <a:gd name="connsiteX6" fmla="*/ 1397157 w 1838194"/>
              <a:gd name="connsiteY6" fmla="*/ 40106 h 3978577"/>
              <a:gd name="connsiteX7" fmla="*/ 1447204 w 1838194"/>
              <a:gd name="connsiteY7" fmla="*/ 351 h 3978577"/>
              <a:gd name="connsiteX8" fmla="*/ 1621887 w 1838194"/>
              <a:gd name="connsiteY8" fmla="*/ 351 h 3978577"/>
              <a:gd name="connsiteX9" fmla="*/ 1838188 w 1838194"/>
              <a:gd name="connsiteY9" fmla="*/ 214862 h 3978577"/>
              <a:gd name="connsiteX10" fmla="*/ 1836323 w 1838194"/>
              <a:gd name="connsiteY10" fmla="*/ 1986369 h 3978577"/>
              <a:gd name="connsiteX11" fmla="*/ 1837367 w 1838194"/>
              <a:gd name="connsiteY11" fmla="*/ 3769510 h 3978577"/>
              <a:gd name="connsiteX12" fmla="*/ 1631956 w 1838194"/>
              <a:gd name="connsiteY12" fmla="*/ 3977384 h 3978577"/>
              <a:gd name="connsiteX13" fmla="*/ 219360 w 1838194"/>
              <a:gd name="connsiteY13" fmla="*/ 3978577 h 3978577"/>
              <a:gd name="connsiteX14" fmla="*/ 1 w 1838194"/>
              <a:gd name="connsiteY14" fmla="*/ 3755935 h 3978577"/>
              <a:gd name="connsiteX15" fmla="*/ 1194 w 1838194"/>
              <a:gd name="connsiteY15" fmla="*/ 212028 h 3978577"/>
              <a:gd name="connsiteX16" fmla="*/ 212348 w 1838194"/>
              <a:gd name="connsiteY16" fmla="*/ 725 h 3978577"/>
              <a:gd name="connsiteX17" fmla="*/ 394489 w 1838194"/>
              <a:gd name="connsiteY17" fmla="*/ 53 h 397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8194" h="3978577">
                <a:moveTo>
                  <a:pt x="394489" y="53"/>
                </a:moveTo>
                <a:cubicBezTo>
                  <a:pt x="424324" y="-917"/>
                  <a:pt x="437526" y="11464"/>
                  <a:pt x="442821" y="38689"/>
                </a:cubicBezTo>
                <a:cubicBezTo>
                  <a:pt x="446767" y="64220"/>
                  <a:pt x="452883" y="89378"/>
                  <a:pt x="461095" y="113872"/>
                </a:cubicBezTo>
                <a:cubicBezTo>
                  <a:pt x="473477" y="145944"/>
                  <a:pt x="496896" y="165038"/>
                  <a:pt x="534414" y="164964"/>
                </a:cubicBezTo>
                <a:cubicBezTo>
                  <a:pt x="790917" y="164441"/>
                  <a:pt x="1047421" y="164964"/>
                  <a:pt x="1303924" y="164591"/>
                </a:cubicBezTo>
                <a:cubicBezTo>
                  <a:pt x="1340882" y="165493"/>
                  <a:pt x="1373550" y="140738"/>
                  <a:pt x="1382687" y="104922"/>
                </a:cubicBezTo>
                <a:cubicBezTo>
                  <a:pt x="1389527" y="83814"/>
                  <a:pt x="1394367" y="62116"/>
                  <a:pt x="1397157" y="40106"/>
                </a:cubicBezTo>
                <a:cubicBezTo>
                  <a:pt x="1400364" y="7884"/>
                  <a:pt x="1417594" y="-470"/>
                  <a:pt x="1447204" y="351"/>
                </a:cubicBezTo>
                <a:cubicBezTo>
                  <a:pt x="1505457" y="1843"/>
                  <a:pt x="1563933" y="4081"/>
                  <a:pt x="1621887" y="351"/>
                </a:cubicBezTo>
                <a:cubicBezTo>
                  <a:pt x="1716686" y="-6287"/>
                  <a:pt x="1839232" y="104250"/>
                  <a:pt x="1838188" y="214862"/>
                </a:cubicBezTo>
                <a:cubicBezTo>
                  <a:pt x="1834011" y="805066"/>
                  <a:pt x="1836323" y="1395717"/>
                  <a:pt x="1836323" y="1986369"/>
                </a:cubicBezTo>
                <a:cubicBezTo>
                  <a:pt x="1836323" y="2580749"/>
                  <a:pt x="1835204" y="3175129"/>
                  <a:pt x="1837367" y="3769510"/>
                </a:cubicBezTo>
                <a:cubicBezTo>
                  <a:pt x="1837741" y="3879004"/>
                  <a:pt x="1730709" y="3977308"/>
                  <a:pt x="1631956" y="3977384"/>
                </a:cubicBezTo>
                <a:cubicBezTo>
                  <a:pt x="1161113" y="3977831"/>
                  <a:pt x="690248" y="3978226"/>
                  <a:pt x="219360" y="3978577"/>
                </a:cubicBezTo>
                <a:cubicBezTo>
                  <a:pt x="103005" y="3978577"/>
                  <a:pt x="-149" y="3875274"/>
                  <a:pt x="1" y="3755935"/>
                </a:cubicBezTo>
                <a:cubicBezTo>
                  <a:pt x="1890" y="2574633"/>
                  <a:pt x="2288" y="1393330"/>
                  <a:pt x="1194" y="212028"/>
                </a:cubicBezTo>
                <a:cubicBezTo>
                  <a:pt x="1194" y="101864"/>
                  <a:pt x="102035" y="1022"/>
                  <a:pt x="212348" y="725"/>
                </a:cubicBezTo>
                <a:cubicBezTo>
                  <a:pt x="273062" y="725"/>
                  <a:pt x="333851" y="2141"/>
                  <a:pt x="394489" y="53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BA3E3BB-99EE-6A99-E678-74E672E91149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078347" y="1814511"/>
            <a:ext cx="2018892" cy="4407343"/>
          </a:xfrm>
          <a:custGeom>
            <a:avLst/>
            <a:gdLst>
              <a:gd name="connsiteX0" fmla="*/ 394489 w 1838194"/>
              <a:gd name="connsiteY0" fmla="*/ 53 h 3978577"/>
              <a:gd name="connsiteX1" fmla="*/ 442821 w 1838194"/>
              <a:gd name="connsiteY1" fmla="*/ 38689 h 3978577"/>
              <a:gd name="connsiteX2" fmla="*/ 461095 w 1838194"/>
              <a:gd name="connsiteY2" fmla="*/ 113872 h 3978577"/>
              <a:gd name="connsiteX3" fmla="*/ 534414 w 1838194"/>
              <a:gd name="connsiteY3" fmla="*/ 164964 h 3978577"/>
              <a:gd name="connsiteX4" fmla="*/ 1303924 w 1838194"/>
              <a:gd name="connsiteY4" fmla="*/ 164591 h 3978577"/>
              <a:gd name="connsiteX5" fmla="*/ 1382687 w 1838194"/>
              <a:gd name="connsiteY5" fmla="*/ 104922 h 3978577"/>
              <a:gd name="connsiteX6" fmla="*/ 1397157 w 1838194"/>
              <a:gd name="connsiteY6" fmla="*/ 40106 h 3978577"/>
              <a:gd name="connsiteX7" fmla="*/ 1447204 w 1838194"/>
              <a:gd name="connsiteY7" fmla="*/ 351 h 3978577"/>
              <a:gd name="connsiteX8" fmla="*/ 1621887 w 1838194"/>
              <a:gd name="connsiteY8" fmla="*/ 351 h 3978577"/>
              <a:gd name="connsiteX9" fmla="*/ 1838188 w 1838194"/>
              <a:gd name="connsiteY9" fmla="*/ 214862 h 3978577"/>
              <a:gd name="connsiteX10" fmla="*/ 1836323 w 1838194"/>
              <a:gd name="connsiteY10" fmla="*/ 1986369 h 3978577"/>
              <a:gd name="connsiteX11" fmla="*/ 1837367 w 1838194"/>
              <a:gd name="connsiteY11" fmla="*/ 3769510 h 3978577"/>
              <a:gd name="connsiteX12" fmla="*/ 1631956 w 1838194"/>
              <a:gd name="connsiteY12" fmla="*/ 3977384 h 3978577"/>
              <a:gd name="connsiteX13" fmla="*/ 219360 w 1838194"/>
              <a:gd name="connsiteY13" fmla="*/ 3978577 h 3978577"/>
              <a:gd name="connsiteX14" fmla="*/ 1 w 1838194"/>
              <a:gd name="connsiteY14" fmla="*/ 3755935 h 3978577"/>
              <a:gd name="connsiteX15" fmla="*/ 1194 w 1838194"/>
              <a:gd name="connsiteY15" fmla="*/ 212028 h 3978577"/>
              <a:gd name="connsiteX16" fmla="*/ 212348 w 1838194"/>
              <a:gd name="connsiteY16" fmla="*/ 725 h 3978577"/>
              <a:gd name="connsiteX17" fmla="*/ 394489 w 1838194"/>
              <a:gd name="connsiteY17" fmla="*/ 53 h 397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38194" h="3978577">
                <a:moveTo>
                  <a:pt x="394489" y="53"/>
                </a:moveTo>
                <a:cubicBezTo>
                  <a:pt x="424324" y="-917"/>
                  <a:pt x="437526" y="11464"/>
                  <a:pt x="442821" y="38689"/>
                </a:cubicBezTo>
                <a:cubicBezTo>
                  <a:pt x="446767" y="64220"/>
                  <a:pt x="452883" y="89378"/>
                  <a:pt x="461095" y="113872"/>
                </a:cubicBezTo>
                <a:cubicBezTo>
                  <a:pt x="473477" y="145944"/>
                  <a:pt x="496896" y="165038"/>
                  <a:pt x="534414" y="164964"/>
                </a:cubicBezTo>
                <a:cubicBezTo>
                  <a:pt x="790917" y="164441"/>
                  <a:pt x="1047421" y="164964"/>
                  <a:pt x="1303924" y="164591"/>
                </a:cubicBezTo>
                <a:cubicBezTo>
                  <a:pt x="1340882" y="165493"/>
                  <a:pt x="1373550" y="140738"/>
                  <a:pt x="1382687" y="104922"/>
                </a:cubicBezTo>
                <a:cubicBezTo>
                  <a:pt x="1389527" y="83814"/>
                  <a:pt x="1394367" y="62116"/>
                  <a:pt x="1397157" y="40106"/>
                </a:cubicBezTo>
                <a:cubicBezTo>
                  <a:pt x="1400364" y="7884"/>
                  <a:pt x="1417594" y="-470"/>
                  <a:pt x="1447204" y="351"/>
                </a:cubicBezTo>
                <a:cubicBezTo>
                  <a:pt x="1505457" y="1843"/>
                  <a:pt x="1563933" y="4081"/>
                  <a:pt x="1621887" y="351"/>
                </a:cubicBezTo>
                <a:cubicBezTo>
                  <a:pt x="1716686" y="-6287"/>
                  <a:pt x="1839232" y="104250"/>
                  <a:pt x="1838188" y="214862"/>
                </a:cubicBezTo>
                <a:cubicBezTo>
                  <a:pt x="1834011" y="805066"/>
                  <a:pt x="1836323" y="1395717"/>
                  <a:pt x="1836323" y="1986369"/>
                </a:cubicBezTo>
                <a:cubicBezTo>
                  <a:pt x="1836323" y="2580749"/>
                  <a:pt x="1835204" y="3175129"/>
                  <a:pt x="1837367" y="3769510"/>
                </a:cubicBezTo>
                <a:cubicBezTo>
                  <a:pt x="1837741" y="3879004"/>
                  <a:pt x="1730709" y="3977308"/>
                  <a:pt x="1631956" y="3977384"/>
                </a:cubicBezTo>
                <a:cubicBezTo>
                  <a:pt x="1161113" y="3977831"/>
                  <a:pt x="690248" y="3978226"/>
                  <a:pt x="219360" y="3978577"/>
                </a:cubicBezTo>
                <a:cubicBezTo>
                  <a:pt x="103005" y="3978577"/>
                  <a:pt x="-149" y="3875274"/>
                  <a:pt x="1" y="3755935"/>
                </a:cubicBezTo>
                <a:cubicBezTo>
                  <a:pt x="1890" y="2574633"/>
                  <a:pt x="2288" y="1393330"/>
                  <a:pt x="1194" y="212028"/>
                </a:cubicBezTo>
                <a:cubicBezTo>
                  <a:pt x="1194" y="101864"/>
                  <a:pt x="102035" y="1022"/>
                  <a:pt x="212348" y="725"/>
                </a:cubicBezTo>
                <a:cubicBezTo>
                  <a:pt x="273062" y="725"/>
                  <a:pt x="333851" y="2141"/>
                  <a:pt x="394489" y="53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C8DAD37-4408-9693-F28B-5203ABBB3F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48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ng Nee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CB44EB3-557B-D0B0-84F7-76E669DD2A6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562975" y="1752600"/>
            <a:ext cx="3629025" cy="45212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E7DCC1-ECC9-00BA-94C3-43BA83F2AD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457510-5F05-B7C6-19F3-CB4025E13B7A}"/>
              </a:ext>
            </a:extLst>
          </p:cNvPr>
          <p:cNvSpPr/>
          <p:nvPr userDrawn="1"/>
        </p:nvSpPr>
        <p:spPr>
          <a:xfrm>
            <a:off x="5593080" y="0"/>
            <a:ext cx="6598920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14D4844-49C3-C1DE-D0D7-63A7D29F45F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1069023"/>
            <a:ext cx="2292350" cy="4725352"/>
          </a:xfrm>
          <a:prstGeom prst="roundRect">
            <a:avLst>
              <a:gd name="adj" fmla="val 10739"/>
            </a:avLst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C37D3E0E-94A4-F211-C3C1-C606B30410F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880475" y="3695224"/>
            <a:ext cx="2292350" cy="4725352"/>
          </a:xfrm>
          <a:prstGeom prst="roundRect">
            <a:avLst>
              <a:gd name="adj" fmla="val 10739"/>
            </a:avLst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395E582-B42A-A600-948F-4040C522865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80475" y="-1562576"/>
            <a:ext cx="2292350" cy="4725352"/>
          </a:xfrm>
          <a:prstGeom prst="roundRect">
            <a:avLst>
              <a:gd name="adj" fmla="val 10739"/>
            </a:avLst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BCBA87-176B-DE29-4931-606BD368CE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34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Graphic 2">
            <a:extLst>
              <a:ext uri="{FF2B5EF4-FFF2-40B4-BE49-F238E27FC236}">
                <a16:creationId xmlns:a16="http://schemas.microsoft.com/office/drawing/2014/main" id="{6FF36183-5937-26AC-F050-9929E448CA3B}"/>
              </a:ext>
            </a:extLst>
          </p:cNvPr>
          <p:cNvSpPr/>
          <p:nvPr userDrawn="1"/>
        </p:nvSpPr>
        <p:spPr>
          <a:xfrm>
            <a:off x="2511424" y="4588556"/>
            <a:ext cx="7212542" cy="1323782"/>
          </a:xfrm>
          <a:custGeom>
            <a:avLst/>
            <a:gdLst>
              <a:gd name="connsiteX0" fmla="*/ 6897630 w 7212542"/>
              <a:gd name="connsiteY0" fmla="*/ 199584 h 1323782"/>
              <a:gd name="connsiteX1" fmla="*/ 6867543 w 7212542"/>
              <a:gd name="connsiteY1" fmla="*/ 141064 h 1323782"/>
              <a:gd name="connsiteX2" fmla="*/ 6854171 w 7212542"/>
              <a:gd name="connsiteY2" fmla="*/ 121968 h 1323782"/>
              <a:gd name="connsiteX3" fmla="*/ 6663619 w 7212542"/>
              <a:gd name="connsiteY3" fmla="*/ 33880 h 1323782"/>
              <a:gd name="connsiteX4" fmla="*/ 6628183 w 7212542"/>
              <a:gd name="connsiteY4" fmla="*/ 27104 h 1323782"/>
              <a:gd name="connsiteX5" fmla="*/ 6470392 w 7212542"/>
              <a:gd name="connsiteY5" fmla="*/ 6776 h 1323782"/>
              <a:gd name="connsiteX6" fmla="*/ 6413561 w 7212542"/>
              <a:gd name="connsiteY6" fmla="*/ 0 h 1323782"/>
              <a:gd name="connsiteX7" fmla="*/ 6150131 w 7212542"/>
              <a:gd name="connsiteY7" fmla="*/ 0 h 1323782"/>
              <a:gd name="connsiteX8" fmla="*/ 6099986 w 7212542"/>
              <a:gd name="connsiteY8" fmla="*/ 3696 h 1323782"/>
              <a:gd name="connsiteX9" fmla="*/ 860138 w 7212542"/>
              <a:gd name="connsiteY9" fmla="*/ 8624 h 1323782"/>
              <a:gd name="connsiteX10" fmla="*/ 525167 w 7212542"/>
              <a:gd name="connsiteY10" fmla="*/ 48664 h 1323782"/>
              <a:gd name="connsiteX11" fmla="*/ 501766 w 7212542"/>
              <a:gd name="connsiteY11" fmla="*/ 56056 h 1323782"/>
              <a:gd name="connsiteX12" fmla="*/ 369382 w 7212542"/>
              <a:gd name="connsiteY12" fmla="*/ 129360 h 1323782"/>
              <a:gd name="connsiteX13" fmla="*/ 355342 w 7212542"/>
              <a:gd name="connsiteY13" fmla="*/ 148456 h 1323782"/>
              <a:gd name="connsiteX14" fmla="*/ 325923 w 7212542"/>
              <a:gd name="connsiteY14" fmla="*/ 205744 h 1323782"/>
              <a:gd name="connsiteX15" fmla="*/ 22377 w 7212542"/>
              <a:gd name="connsiteY15" fmla="*/ 940015 h 1323782"/>
              <a:gd name="connsiteX16" fmla="*/ 176156 w 7212542"/>
              <a:gd name="connsiteY16" fmla="*/ 1269575 h 1323782"/>
              <a:gd name="connsiteX17" fmla="*/ 498423 w 7212542"/>
              <a:gd name="connsiteY17" fmla="*/ 1323783 h 1323782"/>
              <a:gd name="connsiteX18" fmla="*/ 2886676 w 7212542"/>
              <a:gd name="connsiteY18" fmla="*/ 1321319 h 1323782"/>
              <a:gd name="connsiteX19" fmla="*/ 6684346 w 7212542"/>
              <a:gd name="connsiteY19" fmla="*/ 1317623 h 1323782"/>
              <a:gd name="connsiteX20" fmla="*/ 6935741 w 7212542"/>
              <a:gd name="connsiteY20" fmla="*/ 1293599 h 1323782"/>
              <a:gd name="connsiteX21" fmla="*/ 7212542 w 7212542"/>
              <a:gd name="connsiteY21" fmla="*/ 1068143 h 1323782"/>
              <a:gd name="connsiteX22" fmla="*/ 7212542 w 7212542"/>
              <a:gd name="connsiteY22" fmla="*/ 1000383 h 1323782"/>
              <a:gd name="connsiteX23" fmla="*/ 6897630 w 7212542"/>
              <a:gd name="connsiteY23" fmla="*/ 199584 h 1323782"/>
              <a:gd name="connsiteX24" fmla="*/ 6995246 w 7212542"/>
              <a:gd name="connsiteY24" fmla="*/ 1020095 h 1323782"/>
              <a:gd name="connsiteX25" fmla="*/ 6755886 w 7212542"/>
              <a:gd name="connsiteY25" fmla="*/ 1060135 h 1323782"/>
              <a:gd name="connsiteX26" fmla="*/ 4611674 w 7212542"/>
              <a:gd name="connsiteY26" fmla="*/ 1060751 h 1323782"/>
              <a:gd name="connsiteX27" fmla="*/ 3590716 w 7212542"/>
              <a:gd name="connsiteY27" fmla="*/ 1060751 h 1323782"/>
              <a:gd name="connsiteX28" fmla="*/ 438917 w 7212542"/>
              <a:gd name="connsiteY28" fmla="*/ 1059519 h 1323782"/>
              <a:gd name="connsiteX29" fmla="*/ 230981 w 7212542"/>
              <a:gd name="connsiteY29" fmla="*/ 1034879 h 1323782"/>
              <a:gd name="connsiteX30" fmla="*/ 178162 w 7212542"/>
              <a:gd name="connsiteY30" fmla="*/ 1013935 h 1323782"/>
              <a:gd name="connsiteX31" fmla="*/ 143394 w 7212542"/>
              <a:gd name="connsiteY31" fmla="*/ 925847 h 1323782"/>
              <a:gd name="connsiteX32" fmla="*/ 423539 w 7212542"/>
              <a:gd name="connsiteY32" fmla="*/ 170632 h 1323782"/>
              <a:gd name="connsiteX33" fmla="*/ 458975 w 7212542"/>
              <a:gd name="connsiteY33" fmla="*/ 120120 h 1323782"/>
              <a:gd name="connsiteX34" fmla="*/ 491737 w 7212542"/>
              <a:gd name="connsiteY34" fmla="*/ 85624 h 1323782"/>
              <a:gd name="connsiteX35" fmla="*/ 507783 w 7212542"/>
              <a:gd name="connsiteY35" fmla="*/ 75768 h 1323782"/>
              <a:gd name="connsiteX36" fmla="*/ 524499 w 7212542"/>
              <a:gd name="connsiteY36" fmla="*/ 68376 h 1323782"/>
              <a:gd name="connsiteX37" fmla="*/ 788597 w 7212542"/>
              <a:gd name="connsiteY37" fmla="*/ 25256 h 1323782"/>
              <a:gd name="connsiteX38" fmla="*/ 2460775 w 7212542"/>
              <a:gd name="connsiteY38" fmla="*/ 25872 h 1323782"/>
              <a:gd name="connsiteX39" fmla="*/ 5317719 w 7212542"/>
              <a:gd name="connsiteY39" fmla="*/ 25872 h 1323782"/>
              <a:gd name="connsiteX40" fmla="*/ 6394840 w 7212542"/>
              <a:gd name="connsiteY40" fmla="*/ 27720 h 1323782"/>
              <a:gd name="connsiteX41" fmla="*/ 6424927 w 7212542"/>
              <a:gd name="connsiteY41" fmla="*/ 28336 h 1323782"/>
              <a:gd name="connsiteX42" fmla="*/ 6436293 w 7212542"/>
              <a:gd name="connsiteY42" fmla="*/ 28336 h 1323782"/>
              <a:gd name="connsiteX43" fmla="*/ 6451672 w 7212542"/>
              <a:gd name="connsiteY43" fmla="*/ 30184 h 1323782"/>
              <a:gd name="connsiteX44" fmla="*/ 6541933 w 7212542"/>
              <a:gd name="connsiteY44" fmla="*/ 41272 h 1323782"/>
              <a:gd name="connsiteX45" fmla="*/ 6631526 w 7212542"/>
              <a:gd name="connsiteY45" fmla="*/ 56056 h 1323782"/>
              <a:gd name="connsiteX46" fmla="*/ 6699723 w 7212542"/>
              <a:gd name="connsiteY46" fmla="*/ 83776 h 1323782"/>
              <a:gd name="connsiteX47" fmla="*/ 6732485 w 7212542"/>
              <a:gd name="connsiteY47" fmla="*/ 118888 h 1323782"/>
              <a:gd name="connsiteX48" fmla="*/ 6775944 w 7212542"/>
              <a:gd name="connsiteY48" fmla="*/ 187880 h 1323782"/>
              <a:gd name="connsiteX49" fmla="*/ 7043386 w 7212542"/>
              <a:gd name="connsiteY49" fmla="*/ 917839 h 1323782"/>
              <a:gd name="connsiteX50" fmla="*/ 6995246 w 7212542"/>
              <a:gd name="connsiteY50" fmla="*/ 1020095 h 1323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7212542" h="1323782">
                <a:moveTo>
                  <a:pt x="6897630" y="199584"/>
                </a:moveTo>
                <a:cubicBezTo>
                  <a:pt x="6889607" y="178024"/>
                  <a:pt x="6878910" y="158928"/>
                  <a:pt x="6867543" y="141064"/>
                </a:cubicBezTo>
                <a:cubicBezTo>
                  <a:pt x="6863531" y="134288"/>
                  <a:pt x="6858852" y="128128"/>
                  <a:pt x="6854171" y="121968"/>
                </a:cubicBezTo>
                <a:cubicBezTo>
                  <a:pt x="6803357" y="77616"/>
                  <a:pt x="6737834" y="50512"/>
                  <a:pt x="6663619" y="33880"/>
                </a:cubicBezTo>
                <a:cubicBezTo>
                  <a:pt x="6652253" y="31416"/>
                  <a:pt x="6640218" y="28952"/>
                  <a:pt x="6628183" y="27104"/>
                </a:cubicBezTo>
                <a:cubicBezTo>
                  <a:pt x="6576032" y="18480"/>
                  <a:pt x="6523212" y="14168"/>
                  <a:pt x="6470392" y="6776"/>
                </a:cubicBezTo>
                <a:cubicBezTo>
                  <a:pt x="6451672" y="4312"/>
                  <a:pt x="6432950" y="2464"/>
                  <a:pt x="6413561" y="0"/>
                </a:cubicBezTo>
                <a:cubicBezTo>
                  <a:pt x="6325974" y="0"/>
                  <a:pt x="6237718" y="0"/>
                  <a:pt x="6150131" y="0"/>
                </a:cubicBezTo>
                <a:cubicBezTo>
                  <a:pt x="6133416" y="1232"/>
                  <a:pt x="6116701" y="3696"/>
                  <a:pt x="6099986" y="3696"/>
                </a:cubicBezTo>
                <a:cubicBezTo>
                  <a:pt x="4354261" y="5544"/>
                  <a:pt x="2607199" y="7392"/>
                  <a:pt x="860138" y="8624"/>
                </a:cubicBezTo>
                <a:cubicBezTo>
                  <a:pt x="746475" y="8624"/>
                  <a:pt x="634150" y="16632"/>
                  <a:pt x="525167" y="48664"/>
                </a:cubicBezTo>
                <a:cubicBezTo>
                  <a:pt x="517144" y="51128"/>
                  <a:pt x="509121" y="53592"/>
                  <a:pt x="501766" y="56056"/>
                </a:cubicBezTo>
                <a:cubicBezTo>
                  <a:pt x="449615" y="73304"/>
                  <a:pt x="405487" y="97328"/>
                  <a:pt x="369382" y="129360"/>
                </a:cubicBezTo>
                <a:cubicBezTo>
                  <a:pt x="364702" y="135520"/>
                  <a:pt x="360022" y="141680"/>
                  <a:pt x="355342" y="148456"/>
                </a:cubicBezTo>
                <a:cubicBezTo>
                  <a:pt x="343976" y="165704"/>
                  <a:pt x="333946" y="184800"/>
                  <a:pt x="325923" y="205744"/>
                </a:cubicBezTo>
                <a:cubicBezTo>
                  <a:pt x="227638" y="451528"/>
                  <a:pt x="127348" y="696695"/>
                  <a:pt x="22377" y="940015"/>
                </a:cubicBezTo>
                <a:cubicBezTo>
                  <a:pt x="-44483" y="1094631"/>
                  <a:pt x="47784" y="1215983"/>
                  <a:pt x="176156" y="1269575"/>
                </a:cubicBezTo>
                <a:cubicBezTo>
                  <a:pt x="279121" y="1312079"/>
                  <a:pt x="387435" y="1323783"/>
                  <a:pt x="498423" y="1323783"/>
                </a:cubicBezTo>
                <a:cubicBezTo>
                  <a:pt x="1294730" y="1323167"/>
                  <a:pt x="2090369" y="1321935"/>
                  <a:pt x="2886676" y="1321319"/>
                </a:cubicBezTo>
                <a:cubicBezTo>
                  <a:pt x="4152343" y="1320087"/>
                  <a:pt x="5418010" y="1320087"/>
                  <a:pt x="6684346" y="1317623"/>
                </a:cubicBezTo>
                <a:cubicBezTo>
                  <a:pt x="6767921" y="1317623"/>
                  <a:pt x="6853502" y="1310231"/>
                  <a:pt x="6935741" y="1293599"/>
                </a:cubicBezTo>
                <a:cubicBezTo>
                  <a:pt x="7071467" y="1266495"/>
                  <a:pt x="7178444" y="1203047"/>
                  <a:pt x="7212542" y="1068143"/>
                </a:cubicBezTo>
                <a:cubicBezTo>
                  <a:pt x="7212542" y="1045351"/>
                  <a:pt x="7212542" y="1023175"/>
                  <a:pt x="7212542" y="1000383"/>
                </a:cubicBezTo>
                <a:cubicBezTo>
                  <a:pt x="7106903" y="733655"/>
                  <a:pt x="6999927" y="467544"/>
                  <a:pt x="6897630" y="199584"/>
                </a:cubicBezTo>
                <a:close/>
                <a:moveTo>
                  <a:pt x="6995246" y="1020095"/>
                </a:moveTo>
                <a:cubicBezTo>
                  <a:pt x="6919694" y="1052743"/>
                  <a:pt x="6838125" y="1060135"/>
                  <a:pt x="6755886" y="1060135"/>
                </a:cubicBezTo>
                <a:cubicBezTo>
                  <a:pt x="6041149" y="1060135"/>
                  <a:pt x="5326411" y="1060751"/>
                  <a:pt x="4611674" y="1060751"/>
                </a:cubicBezTo>
                <a:cubicBezTo>
                  <a:pt x="4271354" y="1060751"/>
                  <a:pt x="3931035" y="1060751"/>
                  <a:pt x="3590716" y="1060751"/>
                </a:cubicBezTo>
                <a:cubicBezTo>
                  <a:pt x="2540339" y="1060751"/>
                  <a:pt x="1489294" y="1061367"/>
                  <a:pt x="438917" y="1059519"/>
                </a:cubicBezTo>
                <a:cubicBezTo>
                  <a:pt x="369382" y="1059519"/>
                  <a:pt x="299848" y="1045351"/>
                  <a:pt x="230981" y="1034879"/>
                </a:cubicBezTo>
                <a:cubicBezTo>
                  <a:pt x="212929" y="1032415"/>
                  <a:pt x="194877" y="1023175"/>
                  <a:pt x="178162" y="1013935"/>
                </a:cubicBezTo>
                <a:cubicBezTo>
                  <a:pt x="134703" y="991143"/>
                  <a:pt x="126679" y="968967"/>
                  <a:pt x="143394" y="925847"/>
                </a:cubicBezTo>
                <a:cubicBezTo>
                  <a:pt x="236999" y="674520"/>
                  <a:pt x="331272" y="423192"/>
                  <a:pt x="423539" y="170632"/>
                </a:cubicBezTo>
                <a:cubicBezTo>
                  <a:pt x="431563" y="149072"/>
                  <a:pt x="442929" y="133056"/>
                  <a:pt x="458975" y="120120"/>
                </a:cubicBezTo>
                <a:cubicBezTo>
                  <a:pt x="467667" y="105952"/>
                  <a:pt x="478365" y="94864"/>
                  <a:pt x="491737" y="85624"/>
                </a:cubicBezTo>
                <a:cubicBezTo>
                  <a:pt x="496417" y="81928"/>
                  <a:pt x="502435" y="78848"/>
                  <a:pt x="507783" y="75768"/>
                </a:cubicBezTo>
                <a:cubicBezTo>
                  <a:pt x="513132" y="73304"/>
                  <a:pt x="518481" y="70840"/>
                  <a:pt x="524499" y="68376"/>
                </a:cubicBezTo>
                <a:cubicBezTo>
                  <a:pt x="608743" y="35728"/>
                  <a:pt x="697667" y="25256"/>
                  <a:pt x="788597" y="25256"/>
                </a:cubicBezTo>
                <a:cubicBezTo>
                  <a:pt x="1346213" y="25872"/>
                  <a:pt x="1903828" y="25872"/>
                  <a:pt x="2460775" y="25872"/>
                </a:cubicBezTo>
                <a:cubicBezTo>
                  <a:pt x="3412867" y="25872"/>
                  <a:pt x="4364959" y="25872"/>
                  <a:pt x="5317719" y="25872"/>
                </a:cubicBezTo>
                <a:cubicBezTo>
                  <a:pt x="5676760" y="25872"/>
                  <a:pt x="6035800" y="24640"/>
                  <a:pt x="6394840" y="27720"/>
                </a:cubicBezTo>
                <a:cubicBezTo>
                  <a:pt x="6404869" y="27720"/>
                  <a:pt x="6414898" y="28336"/>
                  <a:pt x="6424927" y="28336"/>
                </a:cubicBezTo>
                <a:cubicBezTo>
                  <a:pt x="6428939" y="28336"/>
                  <a:pt x="6432282" y="28336"/>
                  <a:pt x="6436293" y="28336"/>
                </a:cubicBezTo>
                <a:cubicBezTo>
                  <a:pt x="6441643" y="28952"/>
                  <a:pt x="6446322" y="29568"/>
                  <a:pt x="6451672" y="30184"/>
                </a:cubicBezTo>
                <a:cubicBezTo>
                  <a:pt x="6481759" y="32648"/>
                  <a:pt x="6511846" y="36960"/>
                  <a:pt x="6541933" y="41272"/>
                </a:cubicBezTo>
                <a:cubicBezTo>
                  <a:pt x="6572020" y="46200"/>
                  <a:pt x="6601439" y="51128"/>
                  <a:pt x="6631526" y="56056"/>
                </a:cubicBezTo>
                <a:cubicBezTo>
                  <a:pt x="6658939" y="60984"/>
                  <a:pt x="6681003" y="69608"/>
                  <a:pt x="6699723" y="83776"/>
                </a:cubicBezTo>
                <a:cubicBezTo>
                  <a:pt x="6712427" y="93016"/>
                  <a:pt x="6723125" y="104720"/>
                  <a:pt x="6732485" y="118888"/>
                </a:cubicBezTo>
                <a:cubicBezTo>
                  <a:pt x="6751874" y="135520"/>
                  <a:pt x="6765915" y="158312"/>
                  <a:pt x="6775944" y="187880"/>
                </a:cubicBezTo>
                <a:cubicBezTo>
                  <a:pt x="6861525" y="432432"/>
                  <a:pt x="6953793" y="674520"/>
                  <a:pt x="7043386" y="917839"/>
                </a:cubicBezTo>
                <a:cubicBezTo>
                  <a:pt x="7062776" y="971431"/>
                  <a:pt x="7052747" y="996071"/>
                  <a:pt x="6995246" y="1020095"/>
                </a:cubicBezTo>
                <a:close/>
              </a:path>
            </a:pathLst>
          </a:custGeom>
          <a:solidFill>
            <a:srgbClr val="000000"/>
          </a:solidFill>
          <a:ln w="7404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3" name="Picture Placeholder 27">
            <a:extLst>
              <a:ext uri="{FF2B5EF4-FFF2-40B4-BE49-F238E27FC236}">
                <a16:creationId xmlns:a16="http://schemas.microsoft.com/office/drawing/2014/main" id="{1A2AF4F9-E375-FFB2-99E6-99A556033E4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 rot="16200000">
            <a:off x="5584771" y="1667613"/>
            <a:ext cx="1035831" cy="6928518"/>
          </a:xfrm>
          <a:custGeom>
            <a:avLst/>
            <a:gdLst>
              <a:gd name="connsiteX0" fmla="*/ 1035189 w 1035831"/>
              <a:gd name="connsiteY0" fmla="*/ 5663317 h 6903790"/>
              <a:gd name="connsiteX1" fmla="*/ 1029570 w 1035831"/>
              <a:gd name="connsiteY1" fmla="*/ 6276536 h 6903790"/>
              <a:gd name="connsiteX2" fmla="*/ 997851 w 1035831"/>
              <a:gd name="connsiteY2" fmla="*/ 6501326 h 6903790"/>
              <a:gd name="connsiteX3" fmla="*/ 854976 w 1035831"/>
              <a:gd name="connsiteY3" fmla="*/ 6634676 h 6903790"/>
              <a:gd name="connsiteX4" fmla="*/ 234422 w 1035831"/>
              <a:gd name="connsiteY4" fmla="*/ 6862514 h 6903790"/>
              <a:gd name="connsiteX5" fmla="*/ 141363 w 1035831"/>
              <a:gd name="connsiteY5" fmla="*/ 6896804 h 6903790"/>
              <a:gd name="connsiteX6" fmla="*/ 44018 w 1035831"/>
              <a:gd name="connsiteY6" fmla="*/ 6851560 h 6903790"/>
              <a:gd name="connsiteX7" fmla="*/ 298 w 1035831"/>
              <a:gd name="connsiteY7" fmla="*/ 6596290 h 6903790"/>
              <a:gd name="connsiteX8" fmla="*/ 107 w 1035831"/>
              <a:gd name="connsiteY8" fmla="*/ 3456660 h 6903790"/>
              <a:gd name="connsiteX9" fmla="*/ 1250 w 1035831"/>
              <a:gd name="connsiteY9" fmla="*/ 369607 h 6903790"/>
              <a:gd name="connsiteX10" fmla="*/ 28302 w 1035831"/>
              <a:gd name="connsiteY10" fmla="*/ 91572 h 6903790"/>
              <a:gd name="connsiteX11" fmla="*/ 163842 w 1035831"/>
              <a:gd name="connsiteY11" fmla="*/ 12705 h 6903790"/>
              <a:gd name="connsiteX12" fmla="*/ 871740 w 1035831"/>
              <a:gd name="connsiteY12" fmla="*/ 276929 h 6903790"/>
              <a:gd name="connsiteX13" fmla="*/ 1000709 w 1035831"/>
              <a:gd name="connsiteY13" fmla="*/ 416280 h 6903790"/>
              <a:gd name="connsiteX14" fmla="*/ 1034046 w 1035831"/>
              <a:gd name="connsiteY14" fmla="*/ 678503 h 6903790"/>
              <a:gd name="connsiteX15" fmla="*/ 1035189 w 1035831"/>
              <a:gd name="connsiteY15" fmla="*/ 5663317 h 690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5831" h="6903790">
                <a:moveTo>
                  <a:pt x="1035189" y="5663317"/>
                </a:moveTo>
                <a:cubicBezTo>
                  <a:pt x="1035189" y="5867819"/>
                  <a:pt x="1035189" y="6072225"/>
                  <a:pt x="1029570" y="6276536"/>
                </a:cubicBezTo>
                <a:cubicBezTo>
                  <a:pt x="1026626" y="6352346"/>
                  <a:pt x="1015996" y="6427660"/>
                  <a:pt x="997851" y="6501326"/>
                </a:cubicBezTo>
                <a:cubicBezTo>
                  <a:pt x="980802" y="6573716"/>
                  <a:pt x="921651" y="6610006"/>
                  <a:pt x="854976" y="6634676"/>
                </a:cubicBezTo>
                <a:cubicBezTo>
                  <a:pt x="648093" y="6710876"/>
                  <a:pt x="441239" y="6786819"/>
                  <a:pt x="234422" y="6862514"/>
                </a:cubicBezTo>
                <a:cubicBezTo>
                  <a:pt x="203371" y="6873849"/>
                  <a:pt x="172796" y="6886898"/>
                  <a:pt x="141363" y="6896804"/>
                </a:cubicBezTo>
                <a:cubicBezTo>
                  <a:pt x="88976" y="6913092"/>
                  <a:pt x="66497" y="6902043"/>
                  <a:pt x="44018" y="6851560"/>
                </a:cubicBezTo>
                <a:cubicBezTo>
                  <a:pt x="7918" y="6770217"/>
                  <a:pt x="298" y="6683540"/>
                  <a:pt x="298" y="6596290"/>
                </a:cubicBezTo>
                <a:cubicBezTo>
                  <a:pt x="-17" y="5549684"/>
                  <a:pt x="-83" y="4503143"/>
                  <a:pt x="107" y="3456660"/>
                </a:cubicBezTo>
                <a:cubicBezTo>
                  <a:pt x="107" y="2427960"/>
                  <a:pt x="488" y="1398943"/>
                  <a:pt x="1250" y="369607"/>
                </a:cubicBezTo>
                <a:cubicBezTo>
                  <a:pt x="1250" y="276834"/>
                  <a:pt x="14871" y="183584"/>
                  <a:pt x="28302" y="91572"/>
                </a:cubicBezTo>
                <a:cubicBezTo>
                  <a:pt x="41065" y="4609"/>
                  <a:pt x="83261" y="-17298"/>
                  <a:pt x="163842" y="12705"/>
                </a:cubicBezTo>
                <a:cubicBezTo>
                  <a:pt x="399872" y="100907"/>
                  <a:pt x="635835" y="188982"/>
                  <a:pt x="871740" y="276929"/>
                </a:cubicBezTo>
                <a:cubicBezTo>
                  <a:pt x="938415" y="301694"/>
                  <a:pt x="987755" y="345414"/>
                  <a:pt x="1000709" y="416280"/>
                </a:cubicBezTo>
                <a:cubicBezTo>
                  <a:pt x="1016615" y="502862"/>
                  <a:pt x="1033856" y="590968"/>
                  <a:pt x="1034046" y="678503"/>
                </a:cubicBezTo>
                <a:cubicBezTo>
                  <a:pt x="1035951" y="2340168"/>
                  <a:pt x="1036332" y="4001776"/>
                  <a:pt x="1035189" y="5663317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9953-9075-2059-A90A-48034B1AC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2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8BA998E0-0A1A-87F2-AFE6-B50848DADD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2117" y="1022005"/>
            <a:ext cx="9143999" cy="5188296"/>
          </a:xfrm>
          <a:custGeom>
            <a:avLst/>
            <a:gdLst>
              <a:gd name="connsiteX0" fmla="*/ 0 w 12086735"/>
              <a:gd name="connsiteY0" fmla="*/ 0 h 6858000"/>
              <a:gd name="connsiteX1" fmla="*/ 12086735 w 12086735"/>
              <a:gd name="connsiteY1" fmla="*/ 0 h 6858000"/>
              <a:gd name="connsiteX2" fmla="*/ 12086735 w 12086735"/>
              <a:gd name="connsiteY2" fmla="*/ 6858000 h 6858000"/>
              <a:gd name="connsiteX3" fmla="*/ 0 w 1208673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86735" h="6858000">
                <a:moveTo>
                  <a:pt x="0" y="0"/>
                </a:moveTo>
                <a:lnTo>
                  <a:pt x="12086735" y="0"/>
                </a:lnTo>
                <a:lnTo>
                  <a:pt x="1208673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B50356CF-5101-8FC8-4565-146CF888FA2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335996" y="1325010"/>
            <a:ext cx="7046754" cy="436617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41927-F023-CCFD-3FBE-BD32BC57D7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A214DA88-3914-46A4-846F-FE77380EDCA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19175" y="3528992"/>
            <a:ext cx="4208145" cy="332900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02BC0F-87DB-0DB9-C2E6-711E5C80B0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7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75894E9-5C90-4FF2-AB7C-6A7164AE4B7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4024294"/>
            <a:ext cx="6096000" cy="283370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A1DFED-5224-5057-EF14-9EA74AEED3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3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eds /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BD7BFD9E-2F79-4D75-8576-C512FEF4D12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79822" y="3429001"/>
            <a:ext cx="2411289" cy="283370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A5998CC-8D1E-4336-BB6A-B2CC680DEA5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761536" y="3429001"/>
            <a:ext cx="2411289" cy="283370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E56A34-435C-1F46-DE8D-B97DF2500C1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6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ining Probl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CC0262-2061-40EF-A2F2-8907E24644B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280" tIns="91440" rIns="274320" bIns="0" rtlCol="0" anchor="ctr"/>
          <a:lstStyle/>
          <a:p>
            <a:endParaRPr lang="en-US" sz="1000" b="0" i="0" dirty="0">
              <a:solidFill>
                <a:schemeClr val="tx1">
                  <a:alpha val="70000"/>
                </a:schemeClr>
              </a:solidFill>
              <a:latin typeface="Mark Pro" panose="020B0504020201010104" pitchFamily="34" charset="77"/>
            </a:endParaRP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144A52A-1D02-44EC-A63C-D7C4B0BD9C4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747125" y="4691831"/>
            <a:ext cx="3444875" cy="158196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56A87E8-D43E-0BA9-3CEA-52470C1815E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747125" y="3109862"/>
            <a:ext cx="3444875" cy="158196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C038BF93-5F5D-BF14-0671-BC0DCE2A3894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747125" y="1527893"/>
            <a:ext cx="3444875" cy="158196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5357B8-EC55-4206-8FA1-C6F2AE3B70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4" grpId="0" animBg="1"/>
      <p:bldP spid="4" grpId="1" animBg="1"/>
      <p:bldP spid="5" grpId="0" animBg="1"/>
      <p:bldP spid="5" grpId="1" animBg="1"/>
    </p:bld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719EAD34-DF37-4FAE-BA01-C1F7696BC73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86549" y="0"/>
            <a:ext cx="5505451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CCED6A-B7A7-D9A4-C223-8E544D381A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5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venue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039072D2-FA16-475B-AE6A-8D9601F805C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753299" y="2019300"/>
            <a:ext cx="2438701" cy="4309827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120B4-1580-BACA-7F8C-638E108387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0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DD261494-57AF-4640-8971-2DC43AAE01C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698899" y="4481689"/>
            <a:ext cx="2473926" cy="179210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36FDACF-CF1A-4C12-BA4D-195ACCAD80C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5999" y="4481689"/>
            <a:ext cx="2473926" cy="179210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E8EE75-018C-58ED-AE23-47D1FA810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4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 Fac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6C0467B-F510-B489-662E-B1227FD6206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75306" y="1973744"/>
            <a:ext cx="2790825" cy="421521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52A8BD-01BA-EE75-0AA7-1829887A97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C1FFA86-BC68-4E4E-92B3-B22A227735C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82100" y="2285999"/>
            <a:ext cx="3009900" cy="39877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919A39-824E-3212-EA51-9658952E74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1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97400F3-CC67-4905-966D-38F16864116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9174" y="4318000"/>
            <a:ext cx="5076825" cy="2540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E90B15-68F4-0762-56F8-AC58E8106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2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 and Achievem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96F5308-D9FC-4F5A-A132-16E20AFBF32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71894" y="2270044"/>
            <a:ext cx="3533856" cy="3533856"/>
          </a:xfrm>
          <a:custGeom>
            <a:avLst/>
            <a:gdLst>
              <a:gd name="connsiteX0" fmla="*/ 2438400 w 4876800"/>
              <a:gd name="connsiteY0" fmla="*/ 0 h 4876800"/>
              <a:gd name="connsiteX1" fmla="*/ 4876800 w 4876800"/>
              <a:gd name="connsiteY1" fmla="*/ 2438400 h 4876800"/>
              <a:gd name="connsiteX2" fmla="*/ 2438400 w 4876800"/>
              <a:gd name="connsiteY2" fmla="*/ 4876800 h 4876800"/>
              <a:gd name="connsiteX3" fmla="*/ 0 w 4876800"/>
              <a:gd name="connsiteY3" fmla="*/ 2438400 h 4876800"/>
              <a:gd name="connsiteX4" fmla="*/ 2438400 w 4876800"/>
              <a:gd name="connsiteY4" fmla="*/ 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2438400" y="0"/>
                </a:moveTo>
                <a:cubicBezTo>
                  <a:pt x="3785091" y="0"/>
                  <a:pt x="4876800" y="1091709"/>
                  <a:pt x="4876800" y="2438400"/>
                </a:cubicBezTo>
                <a:cubicBezTo>
                  <a:pt x="4876800" y="3785091"/>
                  <a:pt x="3785091" y="4876800"/>
                  <a:pt x="2438400" y="4876800"/>
                </a:cubicBezTo>
                <a:cubicBezTo>
                  <a:pt x="1091709" y="4876800"/>
                  <a:pt x="0" y="3785091"/>
                  <a:pt x="0" y="2438400"/>
                </a:cubicBezTo>
                <a:cubicBezTo>
                  <a:pt x="0" y="1091709"/>
                  <a:pt x="1091709" y="0"/>
                  <a:pt x="2438400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9CDE7F-C4B7-7FE8-4721-D87879E14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duc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18E4E92-29C7-4D0B-BDC5-72ABB8435F90}"/>
              </a:ext>
            </a:extLst>
          </p:cNvPr>
          <p:cNvSpPr/>
          <p:nvPr userDrawn="1"/>
        </p:nvSpPr>
        <p:spPr>
          <a:xfrm>
            <a:off x="6591301" y="0"/>
            <a:ext cx="5600699" cy="685799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548640" rIns="274320" bIns="0" rtlCol="0" anchor="ctr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0" i="0" dirty="0">
              <a:solidFill>
                <a:schemeClr val="tx1">
                  <a:alpha val="70000"/>
                </a:schemeClr>
              </a:solidFill>
              <a:latin typeface="Mark Pro" panose="020B0504020201010104" pitchFamily="34" charset="77"/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B2B92F0-CAA8-3BA2-5A87-20468DA47A6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135731" y="1092232"/>
            <a:ext cx="7815677" cy="5166328"/>
          </a:xfrm>
          <a:prstGeom prst="roundRect">
            <a:avLst>
              <a:gd name="adj" fmla="val 8509"/>
            </a:avLst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F808DE-053D-FAFD-6149-412AAEBB8F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4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6D3CD0-A24F-4B54-939E-44D1119AF853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9CDCF84-0629-487E-B689-D1E7CDC29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9673" y="1864819"/>
            <a:ext cx="2223016" cy="4408981"/>
          </a:xfrm>
          <a:prstGeom prst="rect">
            <a:avLst/>
          </a:prstGeom>
        </p:spPr>
      </p:pic>
      <p:sp>
        <p:nvSpPr>
          <p:cNvPr id="5" name="Picture Placeholder 120">
            <a:extLst>
              <a:ext uri="{FF2B5EF4-FFF2-40B4-BE49-F238E27FC236}">
                <a16:creationId xmlns:a16="http://schemas.microsoft.com/office/drawing/2014/main" id="{0737F010-CE5F-4730-A19B-3C8B8537BE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047939" y="1953775"/>
            <a:ext cx="2042008" cy="4237476"/>
          </a:xfrm>
          <a:custGeom>
            <a:avLst/>
            <a:gdLst>
              <a:gd name="connsiteX0" fmla="*/ 411054 w 2691423"/>
              <a:gd name="connsiteY0" fmla="*/ 0 h 5585110"/>
              <a:gd name="connsiteX1" fmla="*/ 618212 w 2691423"/>
              <a:gd name="connsiteY1" fmla="*/ 0 h 5585110"/>
              <a:gd name="connsiteX2" fmla="*/ 734025 w 2691423"/>
              <a:gd name="connsiteY2" fmla="*/ 79927 h 5585110"/>
              <a:gd name="connsiteX3" fmla="*/ 755230 w 2691423"/>
              <a:gd name="connsiteY3" fmla="*/ 135387 h 5585110"/>
              <a:gd name="connsiteX4" fmla="*/ 871042 w 2691423"/>
              <a:gd name="connsiteY4" fmla="*/ 215314 h 5585110"/>
              <a:gd name="connsiteX5" fmla="*/ 1820381 w 2691423"/>
              <a:gd name="connsiteY5" fmla="*/ 215314 h 5585110"/>
              <a:gd name="connsiteX6" fmla="*/ 1936194 w 2691423"/>
              <a:gd name="connsiteY6" fmla="*/ 135387 h 5585110"/>
              <a:gd name="connsiteX7" fmla="*/ 1957399 w 2691423"/>
              <a:gd name="connsiteY7" fmla="*/ 79927 h 5585110"/>
              <a:gd name="connsiteX8" fmla="*/ 2073211 w 2691423"/>
              <a:gd name="connsiteY8" fmla="*/ 0 h 5585110"/>
              <a:gd name="connsiteX9" fmla="*/ 2280370 w 2691423"/>
              <a:gd name="connsiteY9" fmla="*/ 0 h 5585110"/>
              <a:gd name="connsiteX10" fmla="*/ 2691423 w 2691423"/>
              <a:gd name="connsiteY10" fmla="*/ 411054 h 5585110"/>
              <a:gd name="connsiteX11" fmla="*/ 2691423 w 2691423"/>
              <a:gd name="connsiteY11" fmla="*/ 5174056 h 5585110"/>
              <a:gd name="connsiteX12" fmla="*/ 2280370 w 2691423"/>
              <a:gd name="connsiteY12" fmla="*/ 5585110 h 5585110"/>
              <a:gd name="connsiteX13" fmla="*/ 411054 w 2691423"/>
              <a:gd name="connsiteY13" fmla="*/ 5585110 h 5585110"/>
              <a:gd name="connsiteX14" fmla="*/ 0 w 2691423"/>
              <a:gd name="connsiteY14" fmla="*/ 5174056 h 5585110"/>
              <a:gd name="connsiteX15" fmla="*/ 0 w 2691423"/>
              <a:gd name="connsiteY15" fmla="*/ 411054 h 5585110"/>
              <a:gd name="connsiteX16" fmla="*/ 411054 w 2691423"/>
              <a:gd name="connsiteY16" fmla="*/ 0 h 5585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1423" h="5585110">
                <a:moveTo>
                  <a:pt x="411054" y="0"/>
                </a:moveTo>
                <a:lnTo>
                  <a:pt x="618212" y="0"/>
                </a:lnTo>
                <a:cubicBezTo>
                  <a:pt x="670409" y="0"/>
                  <a:pt x="716082" y="32623"/>
                  <a:pt x="734025" y="79927"/>
                </a:cubicBezTo>
                <a:lnTo>
                  <a:pt x="755230" y="135387"/>
                </a:lnTo>
                <a:cubicBezTo>
                  <a:pt x="773173" y="184322"/>
                  <a:pt x="818845" y="215314"/>
                  <a:pt x="871042" y="215314"/>
                </a:cubicBezTo>
                <a:lnTo>
                  <a:pt x="1820381" y="215314"/>
                </a:lnTo>
                <a:cubicBezTo>
                  <a:pt x="1870947" y="215314"/>
                  <a:pt x="1918251" y="182691"/>
                  <a:pt x="1936194" y="135387"/>
                </a:cubicBezTo>
                <a:lnTo>
                  <a:pt x="1957399" y="79927"/>
                </a:lnTo>
                <a:cubicBezTo>
                  <a:pt x="1976973" y="30992"/>
                  <a:pt x="2022645" y="0"/>
                  <a:pt x="2073211" y="0"/>
                </a:cubicBezTo>
                <a:lnTo>
                  <a:pt x="2280370" y="0"/>
                </a:lnTo>
                <a:cubicBezTo>
                  <a:pt x="2507102" y="0"/>
                  <a:pt x="2691423" y="184322"/>
                  <a:pt x="2691423" y="411054"/>
                </a:cubicBezTo>
                <a:lnTo>
                  <a:pt x="2691423" y="5174056"/>
                </a:lnTo>
                <a:cubicBezTo>
                  <a:pt x="2691423" y="5400789"/>
                  <a:pt x="2507102" y="5585110"/>
                  <a:pt x="2280370" y="5585110"/>
                </a:cubicBezTo>
                <a:lnTo>
                  <a:pt x="411054" y="5585110"/>
                </a:lnTo>
                <a:cubicBezTo>
                  <a:pt x="184322" y="5585110"/>
                  <a:pt x="0" y="5400789"/>
                  <a:pt x="0" y="5174056"/>
                </a:cubicBezTo>
                <a:lnTo>
                  <a:pt x="0" y="411054"/>
                </a:lnTo>
                <a:cubicBezTo>
                  <a:pt x="0" y="184322"/>
                  <a:pt x="184322" y="0"/>
                  <a:pt x="411054" y="0"/>
                </a:cubicBez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FC2F29-8653-A4E8-D44C-8C908CAFE74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3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autoRev="1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E1FE76-251F-452C-F03A-7C97ADD5720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415361" y="1475789"/>
            <a:ext cx="2057955" cy="4344572"/>
          </a:xfrm>
          <a:prstGeom prst="roundRect">
            <a:avLst>
              <a:gd name="adj" fmla="val 10721"/>
            </a:avLst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5CB02FC-5A2A-7DE5-EFC3-D234EC96649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701360" y="1475789"/>
            <a:ext cx="2057955" cy="4344572"/>
          </a:xfrm>
          <a:prstGeom prst="roundRect">
            <a:avLst>
              <a:gd name="adj" fmla="val 10721"/>
            </a:avLst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B4FBFAA-6E1B-08F2-C0FB-0B25D0312E9B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987360" y="1475789"/>
            <a:ext cx="2057955" cy="4344572"/>
          </a:xfrm>
          <a:prstGeom prst="roundRect">
            <a:avLst>
              <a:gd name="adj" fmla="val 10721"/>
            </a:avLst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FF2334-4D45-06ED-12DD-338BE2CA82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9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App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CAC51F5-C20F-4EE7-8792-848CDF411CAD}"/>
              </a:ext>
            </a:extLst>
          </p:cNvPr>
          <p:cNvSpPr/>
          <p:nvPr userDrawn="1"/>
        </p:nvSpPr>
        <p:spPr>
          <a:xfrm>
            <a:off x="0" y="3429000"/>
            <a:ext cx="5692140" cy="3429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548640" rIns="274320" bIns="0" rtlCol="0" anchor="ctr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0" i="0" dirty="0">
              <a:solidFill>
                <a:schemeClr val="tx1">
                  <a:alpha val="70000"/>
                </a:schemeClr>
              </a:solidFill>
              <a:latin typeface="Mark Pro" panose="020B0504020201010104" pitchFamily="34" charset="77"/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4D58BDB-F8B2-A786-9002-399F25830A48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628098" y="2213581"/>
            <a:ext cx="2691423" cy="5681892"/>
          </a:xfrm>
          <a:prstGeom prst="roundRect">
            <a:avLst>
              <a:gd name="adj" fmla="val 10721"/>
            </a:avLst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F58DD2-3AB9-6A3B-9D2A-72677F546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8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ar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946639C-B915-4992-A7CC-36D94ED6AF8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0" y="2077156"/>
            <a:ext cx="3352800" cy="478084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01FA47-F53C-B0C8-06DC-5CAD7125D6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4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8B6BA3A-A9DB-4A1F-8A31-FC4E0335BB6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019173" y="2370105"/>
            <a:ext cx="3032125" cy="228600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2BC7F08-F7FB-4E18-BFFE-66DD5B7B2063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579936" y="2370105"/>
            <a:ext cx="3032125" cy="228600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2C2AEF5-084F-4324-8706-BA194FD8197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140697" y="2370105"/>
            <a:ext cx="3032125" cy="228600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9E2C28-2C59-8E80-7F65-008842E88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70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DDBA22BF-37BD-419D-97CE-DE811B86F8C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5998" y="1348823"/>
            <a:ext cx="5076825" cy="208017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54FB495D-A2D7-4D3D-84F8-238BE2F9672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6096000" y="3428998"/>
            <a:ext cx="2538409" cy="284480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F6FF73-4237-0CD5-AD4D-4BDD28CA95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48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11AACB4-D0DA-9E87-299C-F076DAA061A8}"/>
              </a:ext>
            </a:extLst>
          </p:cNvPr>
          <p:cNvSpPr/>
          <p:nvPr userDrawn="1"/>
        </p:nvSpPr>
        <p:spPr>
          <a:xfrm>
            <a:off x="1" y="4884256"/>
            <a:ext cx="2331720" cy="1973744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B8E076D-1104-8616-6784-486B278122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9175" y="2616202"/>
            <a:ext cx="2630805" cy="365759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FB9769-67D9-25B5-6C8D-DA4F151940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EED97AB-E7C5-4830-B727-0DF13DFDAE9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842934" y="1715910"/>
            <a:ext cx="3019635" cy="455788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EE88C5-3B97-4B4A-84B1-A8554D838C3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153189" y="1715911"/>
            <a:ext cx="3019635" cy="209409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756990F-1209-4CC0-BE32-E5490A1BF7C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153189" y="4234593"/>
            <a:ext cx="3019635" cy="2039208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9EFD0A-ADE1-8698-B0F0-32D9E54E0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9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43F09C5-1FA8-4A1E-96A0-C6466F8AA4E3}"/>
              </a:ext>
            </a:extLst>
          </p:cNvPr>
          <p:cNvSpPr/>
          <p:nvPr userDrawn="1"/>
        </p:nvSpPr>
        <p:spPr>
          <a:xfrm>
            <a:off x="0" y="2110155"/>
            <a:ext cx="12192000" cy="4747846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FF15DF3-B15A-4EE3-BB54-EBE43C06D56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19174" y="2771530"/>
            <a:ext cx="2443165" cy="173697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647DB86-9EEC-4C23-8965-8BAEEC2CE64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581402" y="2771530"/>
            <a:ext cx="2443165" cy="173697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C451EA4-6EBE-425F-950C-7DF3875B44D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57912" y="2771530"/>
            <a:ext cx="2443165" cy="173697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FC094D1-9BA5-41E0-8CD5-93DADEF837C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729660" y="2771530"/>
            <a:ext cx="2443165" cy="173697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2F1DB24-B06A-D109-009E-4B19C2837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6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2C553AE7-FD3C-4C90-BD29-17B7E8FC54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9174" y="731306"/>
            <a:ext cx="10153651" cy="269769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3DE79BB2-796F-4930-A929-06EF9A45B62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858713" y="3547533"/>
            <a:ext cx="3314112" cy="269769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4E37C27E-CE27-4B00-9E39-44B070C9A44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19174" y="3547533"/>
            <a:ext cx="3314112" cy="269769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135F5F-76AE-FCEB-49B7-05776A6826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51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F838D11A-B744-42EA-878E-FC0796B0DB1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9174" y="731306"/>
            <a:ext cx="3314111" cy="269769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E782D41A-0AF1-4773-B0FE-4F02F24B882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38942" y="731306"/>
            <a:ext cx="3314111" cy="269769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8C3A83EF-20D6-4A4D-83F4-8929814B2497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438942" y="3561820"/>
            <a:ext cx="3314111" cy="269769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0AEF7C1-0A1D-49F9-953A-9A14E688B96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7858714" y="3561820"/>
            <a:ext cx="3314111" cy="269769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2A5EAC-D7B6-0465-AC10-CF4707D763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6694DA-6688-4179-8459-95DEEDE38A10}"/>
              </a:ext>
            </a:extLst>
          </p:cNvPr>
          <p:cNvSpPr/>
          <p:nvPr userDrawn="1"/>
        </p:nvSpPr>
        <p:spPr>
          <a:xfrm>
            <a:off x="0" y="2280357"/>
            <a:ext cx="12192000" cy="4577644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B30A122-C06B-4292-A60B-7272FB32032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" y="2280357"/>
            <a:ext cx="3048000" cy="26038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8798CE61-08F3-4F8D-82DC-2B33597822D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47999" y="2280357"/>
            <a:ext cx="3048000" cy="26038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4BF92AE-E476-42AB-A150-331E696F992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096002" y="2280357"/>
            <a:ext cx="3048000" cy="26038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B369651A-67B5-4455-96B2-77B01F0DE80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44000" y="2280357"/>
            <a:ext cx="3048000" cy="26038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C54FE6-8977-B980-F97A-97DECE616D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617DD6FF-7EE4-43EB-8345-FB0B29DDFEE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857068" y="0"/>
            <a:ext cx="4334932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4EC277-322A-E53C-97FF-44AE275E89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5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859A74-6EBD-05E3-A915-CAFB1A4937A7}"/>
              </a:ext>
            </a:extLst>
          </p:cNvPr>
          <p:cNvSpPr/>
          <p:nvPr userDrawn="1"/>
        </p:nvSpPr>
        <p:spPr>
          <a:xfrm>
            <a:off x="23387" y="0"/>
            <a:ext cx="6072613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57969BE-FEA8-46B6-98C2-C79FB59316B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95785" y="3429001"/>
            <a:ext cx="5123603" cy="285458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C121DA-DC4A-53DE-29C7-CD5AD3E44D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67DAD3-BBC4-606A-CCEF-470DBE0843D6}"/>
              </a:ext>
            </a:extLst>
          </p:cNvPr>
          <p:cNvSpPr/>
          <p:nvPr userDrawn="1"/>
        </p:nvSpPr>
        <p:spPr>
          <a:xfrm>
            <a:off x="-6" y="2517566"/>
            <a:ext cx="12192000" cy="4340433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76070F60-C909-405D-8452-C9EBD6D2872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5997" y="2517566"/>
            <a:ext cx="2538411" cy="375623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9B351BB5-1D52-47B7-9F7D-E354FE2453E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634410" y="2517567"/>
            <a:ext cx="2538411" cy="375623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D0C9DF-4546-D926-53EF-BE8CC5238B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  <p:bldP spid="8" grpId="1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157F95-162A-48BE-BF5D-A02B13168E92}"/>
              </a:ext>
            </a:extLst>
          </p:cNvPr>
          <p:cNvSpPr/>
          <p:nvPr userDrawn="1"/>
        </p:nvSpPr>
        <p:spPr>
          <a:xfrm>
            <a:off x="0" y="4343399"/>
            <a:ext cx="2720622" cy="2514601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tIns="0" rIns="45720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06F54C2-4D20-4F3B-9273-45F6B0A91D1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9174" y="2158999"/>
            <a:ext cx="3870326" cy="411479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E25C21-0325-DC4A-B3BA-A25472A849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Port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AD38F0-2B72-497A-B123-FD3CABDFB890}"/>
              </a:ext>
            </a:extLst>
          </p:cNvPr>
          <p:cNvSpPr/>
          <p:nvPr userDrawn="1"/>
        </p:nvSpPr>
        <p:spPr>
          <a:xfrm>
            <a:off x="6095999" y="-1"/>
            <a:ext cx="6096001" cy="6858001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27432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en-US" sz="1000" b="0" i="0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8C0E1B2B-1D1D-42DE-ADEB-4F9E3F21B74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034971" y="723900"/>
            <a:ext cx="7137854" cy="40513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941F3-89BE-4494-D727-6916ECFDF8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9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2" grpId="1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E48E79B-F58D-51F9-C90B-49E134CC87D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537700" y="1623694"/>
            <a:ext cx="2654300" cy="15163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A2ACD00-2B2D-F44E-5BCD-18A6B8AD877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37700" y="4761076"/>
            <a:ext cx="2654300" cy="15163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9B1E10-FAEE-B34B-130A-A5208DC6568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537700" y="3186901"/>
            <a:ext cx="2654300" cy="151638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09E500-DE06-9E2F-F01C-97483BD8BFEE}"/>
              </a:ext>
            </a:extLst>
          </p:cNvPr>
          <p:cNvSpPr/>
          <p:nvPr userDrawn="1"/>
        </p:nvSpPr>
        <p:spPr>
          <a:xfrm>
            <a:off x="0" y="0"/>
            <a:ext cx="6096001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548640" rIns="274320" bIns="0" rtlCol="0" anchor="ctr"/>
          <a:lstStyle/>
          <a:p>
            <a:pPr>
              <a:lnSpc>
                <a:spcPct val="130000"/>
              </a:lnSpc>
              <a:spcBef>
                <a:spcPts val="1000"/>
              </a:spcBef>
            </a:pPr>
            <a:endParaRPr lang="en-US" sz="1000" b="0" i="0" dirty="0">
              <a:solidFill>
                <a:schemeClr val="tx1">
                  <a:alpha val="70000"/>
                </a:schemeClr>
              </a:solidFill>
              <a:latin typeface="Mark Pro" panose="020B0504020201010104" pitchFamily="34" charset="77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6A97C-5675-38F7-B1C1-B2FCD3AB22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3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2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70D19DE2-8F50-4006-8CA2-5B172C622C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21400" y="744056"/>
            <a:ext cx="4027911" cy="552974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61505E-2FAC-FA43-EF8E-88DE61AB86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3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83232E-AE12-4ED3-B98E-862C7D257A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37922" y="3965610"/>
            <a:ext cx="2701925" cy="230818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1047ACA-F351-4CCB-BD29-794C3CCAFDA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845931" y="3965610"/>
            <a:ext cx="2701925" cy="230818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6A4C05F7-3B79-4BED-8C18-F1F911F15C2F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653942" y="3965610"/>
            <a:ext cx="2701925" cy="230818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3179745-2BE7-47C9-9697-17575D1C598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471326" y="3965610"/>
            <a:ext cx="2701925" cy="2308189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69DAFA-BCFB-A15B-C18A-138673AE91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59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4672595-331B-413D-9801-74AF7DAE307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92321" y="2376464"/>
            <a:ext cx="2701925" cy="231165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C11081A-B423-4D18-AED9-69570932C71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884737" y="2376464"/>
            <a:ext cx="2701925" cy="231165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90EE48D-7397-41BF-A814-08F20F41E6B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470898" y="2376464"/>
            <a:ext cx="2701925" cy="231165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A55950-D295-AC2E-774D-8A34DE1644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trate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04A6CE23-60A0-4682-9F2D-A8802FB5F84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19174" y="1973745"/>
            <a:ext cx="5026025" cy="430005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7ABD09-0BD1-2916-0F3B-318ED56438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A8C400BC-C19A-400B-970A-1AA3EF4063AE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85956" y="0"/>
            <a:ext cx="3206044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56F681-34AA-BB0C-B480-B35204B1C6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4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4DF86D1-F6F0-4965-833F-2A2FC97C9C1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9176" y="4594578"/>
            <a:ext cx="1679222" cy="167922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767AECE-C896-475A-A014-E4814086FE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757134" y="4594578"/>
            <a:ext cx="1679222" cy="167922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4C3A54C-8DA9-497E-8B65-7161F840EB3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95093" y="4594578"/>
            <a:ext cx="1679222" cy="167922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272DECA-DE8C-BB2E-1971-031B6EEDAA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1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A15C8F-E867-49E9-A916-E5CFFD9FB9F1}"/>
              </a:ext>
            </a:extLst>
          </p:cNvPr>
          <p:cNvSpPr/>
          <p:nvPr userDrawn="1"/>
        </p:nvSpPr>
        <p:spPr>
          <a:xfrm>
            <a:off x="1" y="3369939"/>
            <a:ext cx="5168900" cy="3488062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60881659-94CF-496B-BD47-D4A5DDAD0B2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19174" y="1957417"/>
            <a:ext cx="4149725" cy="4316381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EB4D2-3815-785C-0065-5F524D3E22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5" grpId="1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6008F1F-23DB-4915-8957-B36FE585A82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1713" y="2275651"/>
            <a:ext cx="1628790" cy="186443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D22D4B1E-1F05-4CFD-B102-453A40C475C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640503" y="2275651"/>
            <a:ext cx="1628790" cy="186443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A35651-49AC-49B3-BDC5-A295888A8E0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9293" y="2275651"/>
            <a:ext cx="1628790" cy="186443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FA0C837-F3A3-070B-9240-B940E939A7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3DB7383E-6D41-4380-B443-F7EA434F994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9176" y="2161270"/>
            <a:ext cx="2747774" cy="327733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7288B964-949F-4DB8-91D0-B3F74FF3CD9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25051" y="2161270"/>
            <a:ext cx="2747774" cy="327733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7A9DAA6-BFED-4AE2-BEDE-3D9FC24CFF8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22112" y="2161270"/>
            <a:ext cx="2747774" cy="3277333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1CCEC5-5E66-39BB-53C9-557D721787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7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</p:bld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DE057-715C-46DD-9A4E-C98D9A2160E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74F0D3C8-6CF3-4F0D-B1F4-04577D2E725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19176" y="2122327"/>
            <a:ext cx="2587624" cy="244585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E8E23B-D7B4-478E-8DCC-66153C702BC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02188" y="2122327"/>
            <a:ext cx="2587624" cy="244585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F47C82C-B171-4442-86BC-BEE77519217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585201" y="2122327"/>
            <a:ext cx="2587624" cy="244585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335B53-8658-5448-816D-534B1B58E8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6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ing Investment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4017885E-0C23-43ED-1C54-04E3501A7D3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9177" y="1889760"/>
            <a:ext cx="2424616" cy="438404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305B3C-2712-6446-6A9C-2C8360768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C402D9-DBD1-4310-8BA7-62A9101ADB01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545499BF-8EDA-40B9-AD70-38993227D24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5999" y="3429000"/>
            <a:ext cx="3567289" cy="3429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B392E8-E88C-DAE8-4368-008CE604CC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4" grpId="1" animBg="1"/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49FBC78-13FF-4586-911D-47CECBDBCC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131805" y="2291644"/>
            <a:ext cx="1945746" cy="398215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4776D418-F5B3-4FD2-B973-F086C58540F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175677" y="2291644"/>
            <a:ext cx="1945746" cy="398215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1429767-7EF9-4269-8646-38AF6A2ADE3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202193" y="2291644"/>
            <a:ext cx="1945746" cy="3982156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3153E0-1DD4-2F53-8F98-347181FB7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90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Welcome Lya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8BEDA4-C247-70D2-9856-DA21F8B9BBE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7FFF8CBD-2E03-7B36-D645-96388CF2478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281333" y="723900"/>
            <a:ext cx="3891492" cy="55499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779176D1-A947-4A9A-BA96-E895A0DD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334548-3FCA-2AC3-2DD7-A8656B6B7F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3286F46B-5CE0-486A-AAFD-FF9BD0DCA5C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810000" y="0"/>
            <a:ext cx="3810000" cy="68580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588AB4-372B-E59F-4076-8636DE7FF5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3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L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8953A01A-D3BD-4758-877A-617FFC42FCC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95104" y="2280356"/>
            <a:ext cx="4477722" cy="3993444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2EE727-490A-9206-A14C-1923AF9322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7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337F94E-59FF-4876-A20E-ACB1434DD91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840089"/>
            <a:ext cx="5556708" cy="2027062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E317AC-7C35-D2DB-780E-558B97BA3D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42DAE1-74C2-42C2-B243-5CD8CEE96A6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37992CB7-7A55-4632-AF8A-B4F9F9AA02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723900"/>
            <a:ext cx="5076825" cy="55499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DB29B3-A5C8-0CD6-979D-C73883B7E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3" grpId="1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3F70DA-5A59-4E59-9F9B-57AE5DF5DBD3}"/>
              </a:ext>
            </a:extLst>
          </p:cNvPr>
          <p:cNvSpPr/>
          <p:nvPr userDrawn="1"/>
        </p:nvSpPr>
        <p:spPr>
          <a:xfrm>
            <a:off x="0" y="3186390"/>
            <a:ext cx="4790248" cy="3671610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8CEFA74-C0A6-4327-8B81-F37F8326BF5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9175" y="2602190"/>
            <a:ext cx="4790248" cy="367161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779176D1-A947-4A9A-BA96-E895A0DD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058D96-504E-7664-A199-84139A1A0F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3F70DA-5A59-4E59-9F9B-57AE5DF5DBD3}"/>
              </a:ext>
            </a:extLst>
          </p:cNvPr>
          <p:cNvSpPr/>
          <p:nvPr userDrawn="1"/>
        </p:nvSpPr>
        <p:spPr>
          <a:xfrm>
            <a:off x="6096000" y="2336800"/>
            <a:ext cx="6096000" cy="4521200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E8CEFA74-C0A6-4327-8B81-F37F8326BF5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336800"/>
            <a:ext cx="6096000" cy="4521200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779176D1-A947-4A9A-BA96-E895A0DD6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BDFE7-C511-64EE-E68B-7C01B03E0A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3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2" grpId="1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3A6CD2-96AA-461A-9B53-7F7B4B251555}"/>
              </a:ext>
            </a:extLst>
          </p:cNvPr>
          <p:cNvSpPr/>
          <p:nvPr userDrawn="1"/>
        </p:nvSpPr>
        <p:spPr>
          <a:xfrm>
            <a:off x="0" y="1"/>
            <a:ext cx="6096000" cy="6857999"/>
          </a:xfrm>
          <a:prstGeom prst="rect">
            <a:avLst/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Mark Pro" panose="020B0504020201010104" pitchFamily="34" charset="77"/>
            </a:endParaRPr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269F4D53-C60E-4F9F-B036-76A261DB8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9176" y="1973745"/>
            <a:ext cx="4230158" cy="4300055"/>
          </a:xfrm>
          <a:prstGeom prst="rect">
            <a:avLst/>
          </a:prstGeom>
          <a:gradFill>
            <a:gsLst>
              <a:gs pos="0">
                <a:schemeClr val="tx1">
                  <a:alpha val="40000"/>
                </a:schemeClr>
              </a:gs>
              <a:gs pos="99000">
                <a:schemeClr val="tx1">
                  <a:alpha val="20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2673C61-F7E5-4CBF-A9BF-410290140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>
            <a:lvl1pPr>
              <a:defRPr b="0" i="0">
                <a:latin typeface="Mark Pro" panose="020B05040202010101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A9693F-E396-AFC9-656E-EC12711DF4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28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4" grpId="1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4" y="946702"/>
            <a:ext cx="9152697" cy="1249845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28824" y="2514600"/>
            <a:ext cx="9152698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26" name="Slide Number Placeholder 24"/>
          <p:cNvSpPr txBox="1">
            <a:spLocks/>
          </p:cNvSpPr>
          <p:nvPr userDrawn="1"/>
        </p:nvSpPr>
        <p:spPr>
          <a:xfrm>
            <a:off x="11161674" y="6376228"/>
            <a:ext cx="1003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3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55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0" algn="l" defTabSz="91433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6C48702-E445-134E-B960-6F692773524F}" type="slidenum">
              <a:rPr lang="en-US" sz="1000" b="1" i="0" smtClean="0">
                <a:solidFill>
                  <a:schemeClr val="tx1"/>
                </a:solidFill>
                <a:latin typeface="Mark Pro" panose="020B0504020201010104" pitchFamily="34" charset="77"/>
                <a:ea typeface="Open Sans Semibold" charset="0"/>
                <a:cs typeface="Open Sans Semibold" charset="0"/>
              </a:rPr>
              <a:pPr algn="ctr"/>
              <a:t>‹#›</a:t>
            </a:fld>
            <a:endParaRPr lang="en-US" sz="800" b="1" i="0" dirty="0">
              <a:solidFill>
                <a:schemeClr val="tx1"/>
              </a:solidFill>
              <a:latin typeface="Mark Pro" panose="020B0504020201010104" pitchFamily="34" charset="77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33" r:id="rId2"/>
    <p:sldLayoutId id="2147484076" r:id="rId3"/>
    <p:sldLayoutId id="2147484224" r:id="rId4"/>
    <p:sldLayoutId id="2147484219" r:id="rId5"/>
    <p:sldLayoutId id="2147484220" r:id="rId6"/>
    <p:sldLayoutId id="2147484221" r:id="rId7"/>
    <p:sldLayoutId id="2147484222" r:id="rId8"/>
    <p:sldLayoutId id="2147484223" r:id="rId9"/>
    <p:sldLayoutId id="2147484214" r:id="rId10"/>
    <p:sldLayoutId id="2147484215" r:id="rId11"/>
    <p:sldLayoutId id="2147484216" r:id="rId12"/>
    <p:sldLayoutId id="2147484217" r:id="rId13"/>
    <p:sldLayoutId id="2147484218" r:id="rId14"/>
    <p:sldLayoutId id="2147484209" r:id="rId15"/>
    <p:sldLayoutId id="2147484210" r:id="rId16"/>
    <p:sldLayoutId id="2147484211" r:id="rId17"/>
    <p:sldLayoutId id="2147484212" r:id="rId18"/>
    <p:sldLayoutId id="2147484213" r:id="rId19"/>
    <p:sldLayoutId id="2147484204" r:id="rId20"/>
    <p:sldLayoutId id="2147484205" r:id="rId21"/>
    <p:sldLayoutId id="2147484206" r:id="rId22"/>
    <p:sldLayoutId id="2147484207" r:id="rId23"/>
    <p:sldLayoutId id="2147484208" r:id="rId24"/>
    <p:sldLayoutId id="2147484201" r:id="rId25"/>
    <p:sldLayoutId id="2147484202" r:id="rId26"/>
    <p:sldLayoutId id="2147484203" r:id="rId27"/>
    <p:sldLayoutId id="2147484198" r:id="rId28"/>
    <p:sldLayoutId id="2147484199" r:id="rId29"/>
    <p:sldLayoutId id="2147484200" r:id="rId30"/>
    <p:sldLayoutId id="2147484197" r:id="rId31"/>
    <p:sldLayoutId id="2147484196" r:id="rId32"/>
    <p:sldLayoutId id="2147484195" r:id="rId33"/>
    <p:sldLayoutId id="2147484194" r:id="rId34"/>
    <p:sldLayoutId id="2147484193" r:id="rId35"/>
    <p:sldLayoutId id="2147484189" r:id="rId36"/>
    <p:sldLayoutId id="2147484188" r:id="rId37"/>
    <p:sldLayoutId id="2147484121" r:id="rId38"/>
    <p:sldLayoutId id="2147484120" r:id="rId39"/>
    <p:sldLayoutId id="2147484123" r:id="rId40"/>
    <p:sldLayoutId id="2147484185" r:id="rId41"/>
    <p:sldLayoutId id="2147484184" r:id="rId42"/>
    <p:sldLayoutId id="2147484186" r:id="rId43"/>
    <p:sldLayoutId id="2147484181" r:id="rId44"/>
    <p:sldLayoutId id="2147484182" r:id="rId45"/>
    <p:sldLayoutId id="2147484183" r:id="rId46"/>
    <p:sldLayoutId id="2147484178" r:id="rId47"/>
    <p:sldLayoutId id="2147484179" r:id="rId48"/>
    <p:sldLayoutId id="2147484192" r:id="rId49"/>
    <p:sldLayoutId id="2147484191" r:id="rId50"/>
    <p:sldLayoutId id="2147484190" r:id="rId51"/>
    <p:sldLayoutId id="2147484180" r:id="rId52"/>
    <p:sldLayoutId id="2147484176" r:id="rId53"/>
    <p:sldLayoutId id="2147484175" r:id="rId54"/>
    <p:sldLayoutId id="2147484174" r:id="rId55"/>
    <p:sldLayoutId id="2147484172" r:id="rId56"/>
    <p:sldLayoutId id="2147484173" r:id="rId57"/>
    <p:sldLayoutId id="2147484171" r:id="rId58"/>
    <p:sldLayoutId id="2147484167" r:id="rId59"/>
    <p:sldLayoutId id="2147484165" r:id="rId60"/>
    <p:sldLayoutId id="2147484164" r:id="rId61"/>
    <p:sldLayoutId id="2147484163" r:id="rId62"/>
    <p:sldLayoutId id="2147484162" r:id="rId63"/>
    <p:sldLayoutId id="2147484161" r:id="rId64"/>
    <p:sldLayoutId id="2147484160" r:id="rId65"/>
    <p:sldLayoutId id="2147484159" r:id="rId66"/>
    <p:sldLayoutId id="2147484158" r:id="rId67"/>
    <p:sldLayoutId id="2147484157" r:id="rId68"/>
    <p:sldLayoutId id="2147484156" r:id="rId69"/>
    <p:sldLayoutId id="2147484155" r:id="rId70"/>
    <p:sldLayoutId id="2147484154" r:id="rId71"/>
    <p:sldLayoutId id="2147484153" r:id="rId72"/>
    <p:sldLayoutId id="2147484152" r:id="rId73"/>
    <p:sldLayoutId id="2147484151" r:id="rId74"/>
    <p:sldLayoutId id="2147484149" r:id="rId75"/>
    <p:sldLayoutId id="2147484148" r:id="rId76"/>
    <p:sldLayoutId id="2147484147" r:id="rId77"/>
    <p:sldLayoutId id="2147484146" r:id="rId78"/>
    <p:sldLayoutId id="2147484145" r:id="rId79"/>
    <p:sldLayoutId id="2147484143" r:id="rId80"/>
    <p:sldLayoutId id="2147484142" r:id="rId81"/>
    <p:sldLayoutId id="2147484141" r:id="rId82"/>
    <p:sldLayoutId id="2147484140" r:id="rId83"/>
    <p:sldLayoutId id="2147484139" r:id="rId84"/>
    <p:sldLayoutId id="2147484138" r:id="rId85"/>
    <p:sldLayoutId id="2147484137" r:id="rId86"/>
    <p:sldLayoutId id="2147484136" r:id="rId87"/>
    <p:sldLayoutId id="2147484135" r:id="rId88"/>
    <p:sldLayoutId id="2147484134" r:id="rId89"/>
    <p:sldLayoutId id="2147484133" r:id="rId90"/>
    <p:sldLayoutId id="2147484132" r:id="rId91"/>
    <p:sldLayoutId id="2147484187" r:id="rId92"/>
    <p:sldLayoutId id="2147484130" r:id="rId93"/>
    <p:sldLayoutId id="2147484129" r:id="rId94"/>
    <p:sldLayoutId id="2147484128" r:id="rId95"/>
    <p:sldLayoutId id="2147484125" r:id="rId96"/>
    <p:sldLayoutId id="2147484126" r:id="rId97"/>
    <p:sldLayoutId id="2147484127" r:id="rId98"/>
    <p:sldLayoutId id="2147484124" r:id="rId9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3600" b="0" i="0" kern="1200" spc="-100" baseline="0">
          <a:solidFill>
            <a:schemeClr val="tx1"/>
          </a:solidFill>
          <a:latin typeface="Mark Pro" panose="020B0504020201010104" pitchFamily="34" charset="77"/>
          <a:ea typeface="Montserrat" charset="0"/>
          <a:cs typeface="Montserrat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Mark Pro" panose="020B0504020201010104" pitchFamily="34" charset="77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Mark Pro" panose="020B0504020201010104" pitchFamily="34" charset="77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>
          <a:solidFill>
            <a:schemeClr val="tx1"/>
          </a:solidFill>
          <a:latin typeface="Mark Pro" panose="020B0504020201010104" pitchFamily="34" charset="77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b="0" i="0" kern="1200">
          <a:solidFill>
            <a:schemeClr val="tx1">
              <a:alpha val="70000"/>
            </a:schemeClr>
          </a:solidFill>
          <a:latin typeface="Mark Pro" panose="020B0504020201010104" pitchFamily="34" charset="77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b="0" i="0" kern="1200" baseline="0">
          <a:solidFill>
            <a:schemeClr val="tx1">
              <a:alpha val="50000"/>
            </a:schemeClr>
          </a:solidFill>
          <a:latin typeface="Mark Pro" panose="020B0504020201010104" pitchFamily="34" charset="77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456" userDrawn="1">
          <p15:clr>
            <a:srgbClr val="F26B43"/>
          </p15:clr>
        </p15:guide>
        <p15:guide id="27" orient="horz" pos="3952">
          <p15:clr>
            <a:srgbClr val="F26B43"/>
          </p15:clr>
        </p15:guide>
        <p15:guide id="28" pos="642">
          <p15:clr>
            <a:srgbClr val="F26B43"/>
          </p15:clr>
        </p15:guide>
        <p15:guide id="29" pos="7038">
          <p15:clr>
            <a:srgbClr val="F26B43"/>
          </p15:clr>
        </p15:guide>
        <p15:guide id="44">
          <p15:clr>
            <a:srgbClr val="F26B43"/>
          </p15:clr>
        </p15:guide>
        <p15:guide id="45" pos="7680">
          <p15:clr>
            <a:srgbClr val="F26B43"/>
          </p15:clr>
        </p15:guide>
        <p15:guide id="46" orient="horz">
          <p15:clr>
            <a:srgbClr val="F26B43"/>
          </p15:clr>
        </p15:guide>
        <p15:guide id="47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1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5.svg"/><Relationship Id="rId4" Type="http://schemas.openxmlformats.org/officeDocument/2006/relationships/image" Target="../media/image26.sv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2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6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25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4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objekt pre obrázok 6" descr="Údaje zobrazené na obrazovke">
            <a:extLst>
              <a:ext uri="{FF2B5EF4-FFF2-40B4-BE49-F238E27FC236}">
                <a16:creationId xmlns:a16="http://schemas.microsoft.com/office/drawing/2014/main" id="{65BE63C3-51F0-438E-F8E9-D9D82BA77AE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1" r="8501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0358909-17A2-48C3-A2A3-0A886BCFD49D}"/>
              </a:ext>
            </a:extLst>
          </p:cNvPr>
          <p:cNvSpPr/>
          <p:nvPr/>
        </p:nvSpPr>
        <p:spPr>
          <a:xfrm>
            <a:off x="1019175" y="1447799"/>
            <a:ext cx="10153650" cy="4803847"/>
          </a:xfrm>
          <a:prstGeom prst="rect">
            <a:avLst/>
          </a:prstGeom>
          <a:solidFill>
            <a:srgbClr val="0D6EB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noProof="0" dirty="0">
              <a:solidFill>
                <a:schemeClr val="tx1">
                  <a:lumMod val="50000"/>
                </a:schemeClr>
              </a:solidFill>
              <a:latin typeface="Mark Pro" panose="020B0504020201010104" pitchFamily="34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C25D88-E24C-4935-B806-157DF0ABAA74}"/>
              </a:ext>
            </a:extLst>
          </p:cNvPr>
          <p:cNvSpPr txBox="1"/>
          <p:nvPr/>
        </p:nvSpPr>
        <p:spPr>
          <a:xfrm>
            <a:off x="1655514" y="5567789"/>
            <a:ext cx="2513088" cy="453577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sk-SK" sz="1000" b="1" dirty="0">
                <a:solidFill>
                  <a:schemeClr val="bg1"/>
                </a:solidFill>
                <a:latin typeface="Mark Pro" panose="020B0504020201010104" pitchFamily="34" charset="77"/>
              </a:rPr>
              <a:t>Kolektívne investovanie na Slovensku</a:t>
            </a:r>
            <a:endParaRPr lang="sk-SK" sz="1000" b="1" noProof="0" dirty="0">
              <a:solidFill>
                <a:schemeClr val="bg1"/>
              </a:solidFill>
              <a:latin typeface="Mark Pro" panose="020B0504020201010104" pitchFamily="34" charset="77"/>
            </a:endParaRPr>
          </a:p>
          <a:p>
            <a:pPr>
              <a:lnSpc>
                <a:spcPct val="130000"/>
              </a:lnSpc>
            </a:pPr>
            <a:r>
              <a:rPr lang="sk-SK" sz="1000" b="1" noProof="0" dirty="0">
                <a:solidFill>
                  <a:schemeClr val="bg1"/>
                </a:solidFill>
                <a:latin typeface="Mark Pro" panose="020B0504020201010104" pitchFamily="34" charset="77"/>
              </a:rPr>
              <a:t>6.11.2025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F36A4BE-8FFF-4985-885C-3C9E83A9F985}"/>
              </a:ext>
            </a:extLst>
          </p:cNvPr>
          <p:cNvSpPr txBox="1">
            <a:spLocks/>
          </p:cNvSpPr>
          <p:nvPr/>
        </p:nvSpPr>
        <p:spPr>
          <a:xfrm>
            <a:off x="1525156" y="2011286"/>
            <a:ext cx="8911196" cy="1838437"/>
          </a:xfrm>
          <a:prstGeom prst="rect">
            <a:avLst/>
          </a:prstGeom>
          <a:effectLst/>
        </p:spPr>
        <p:txBody>
          <a:bodyPr/>
          <a:lstStyle>
            <a:lvl1pPr algn="ctr" defTabSz="914318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7600" b="1" i="0" kern="1200" spc="-100" baseline="0">
                <a:solidFill>
                  <a:schemeClr val="tx1"/>
                </a:solidFill>
                <a:latin typeface="Montserrat Black" charset="0"/>
                <a:ea typeface="Montserrat Black" charset="0"/>
                <a:cs typeface="Montserrat Black" charset="0"/>
              </a:defRPr>
            </a:lvl1pPr>
          </a:lstStyle>
          <a:p>
            <a:pPr algn="l">
              <a:lnSpc>
                <a:spcPct val="90000"/>
              </a:lnSpc>
            </a:pPr>
            <a:r>
              <a:rPr lang="sk-SK" sz="3200" spc="0" noProof="0" dirty="0">
                <a:solidFill>
                  <a:schemeClr val="bg1"/>
                </a:solidFill>
                <a:latin typeface="Mark Pro" panose="020B0504020201010104" pitchFamily="34" charset="77"/>
              </a:rPr>
              <a:t>ZDAŇOVANIE INVESTIČNÝCH NÁSTROJOV V SLOVENSKEJ LEGISLATÍVE </a:t>
            </a:r>
            <a:br>
              <a:rPr lang="sk-SK" sz="3200" spc="0" noProof="0" dirty="0">
                <a:solidFill>
                  <a:schemeClr val="bg1"/>
                </a:solidFill>
                <a:latin typeface="Mark Pro" panose="020B0504020201010104" pitchFamily="34" charset="77"/>
              </a:rPr>
            </a:br>
            <a:br>
              <a:rPr lang="sk-SK" sz="3200" spc="0" noProof="0" dirty="0">
                <a:solidFill>
                  <a:schemeClr val="bg1"/>
                </a:solidFill>
                <a:latin typeface="Mark Pro" panose="020B0504020201010104" pitchFamily="34" charset="77"/>
              </a:rPr>
            </a:br>
            <a:r>
              <a:rPr lang="sk-SK" sz="2500" spc="0" noProof="0" dirty="0">
                <a:solidFill>
                  <a:schemeClr val="bg1"/>
                </a:solidFill>
                <a:latin typeface="Mark Pro" panose="020B0504020201010104" pitchFamily="34" charset="77"/>
              </a:rPr>
              <a:t>PREČO SA NEDARÍ NÁJSŤ FÉROVÉ RIEŠENIE?</a:t>
            </a:r>
          </a:p>
        </p:txBody>
      </p:sp>
      <p:sp>
        <p:nvSpPr>
          <p:cNvPr id="8" name="TextBox 21">
            <a:extLst>
              <a:ext uri="{FF2B5EF4-FFF2-40B4-BE49-F238E27FC236}">
                <a16:creationId xmlns:a16="http://schemas.microsoft.com/office/drawing/2014/main" id="{68230DE3-AA7A-E2F0-2887-77C0134E9B95}"/>
              </a:ext>
            </a:extLst>
          </p:cNvPr>
          <p:cNvSpPr txBox="1"/>
          <p:nvPr/>
        </p:nvSpPr>
        <p:spPr>
          <a:xfrm>
            <a:off x="7815892" y="4093571"/>
            <a:ext cx="2513088" cy="1485022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kumimoji="0" lang="sk-SK" sz="105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k Pro" panose="020B0504020201010104" pitchFamily="34" charset="77"/>
              </a:rPr>
              <a:t>Prezentuje</a:t>
            </a:r>
            <a:r>
              <a:rPr kumimoji="0" lang="sk-SK" sz="10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k Pro" panose="020B0504020201010104" pitchFamily="34" charset="77"/>
              </a:rPr>
              <a:t>:</a:t>
            </a:r>
          </a:p>
          <a:p>
            <a:pPr algn="ctr"/>
            <a:endParaRPr lang="sk-SK" sz="1000" u="sng" noProof="0" dirty="0">
              <a:solidFill>
                <a:srgbClr val="FFFFFF"/>
              </a:solidFill>
              <a:latin typeface="Mark Pro" panose="020B0504020201010104" pitchFamily="34" charset="77"/>
            </a:endParaRPr>
          </a:p>
          <a:p>
            <a:pPr algn="ctr"/>
            <a:br>
              <a:rPr kumimoji="0" lang="sk-SK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k Pro" panose="020B0504020201010104" pitchFamily="34" charset="77"/>
              </a:rPr>
            </a:br>
            <a:endParaRPr kumimoji="0" lang="sk-SK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k Pro" panose="020B0504020201010104" pitchFamily="34" charset="77"/>
            </a:endParaRPr>
          </a:p>
          <a:p>
            <a:pPr algn="ctr"/>
            <a:endParaRPr lang="sk-SK" sz="1000" noProof="0" dirty="0">
              <a:solidFill>
                <a:srgbClr val="FFFFFF"/>
              </a:solidFill>
              <a:latin typeface="Mark Pro" panose="020B0504020201010104" pitchFamily="34" charset="77"/>
            </a:endParaRPr>
          </a:p>
          <a:p>
            <a:pPr algn="ctr"/>
            <a:endParaRPr kumimoji="0" lang="sk-SK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k Pro" panose="020B0504020201010104" pitchFamily="34" charset="77"/>
            </a:endParaRPr>
          </a:p>
          <a:p>
            <a:pPr algn="ctr"/>
            <a:endParaRPr lang="sk-SK" sz="1000" b="1" noProof="0" dirty="0">
              <a:solidFill>
                <a:srgbClr val="FFFFFF"/>
              </a:solidFill>
              <a:latin typeface="Mark Pro" panose="020B0504020201010104" pitchFamily="34" charset="77"/>
            </a:endParaRPr>
          </a:p>
          <a:p>
            <a:pPr algn="ctr"/>
            <a:endParaRPr kumimoji="0" lang="sk-SK" sz="1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k Pro" panose="020B0504020201010104" pitchFamily="34" charset="77"/>
            </a:endParaRPr>
          </a:p>
          <a:p>
            <a:pPr algn="ctr"/>
            <a:endParaRPr lang="sk-SK" sz="1000" b="1" noProof="0" dirty="0">
              <a:solidFill>
                <a:srgbClr val="FFFFFF"/>
              </a:solidFill>
              <a:latin typeface="Mark Pro" panose="020B0504020201010104" pitchFamily="34" charset="77"/>
            </a:endParaRPr>
          </a:p>
        </p:txBody>
      </p:sp>
      <p:sp>
        <p:nvSpPr>
          <p:cNvPr id="10" name="TextBox 25">
            <a:extLst>
              <a:ext uri="{FF2B5EF4-FFF2-40B4-BE49-F238E27FC236}">
                <a16:creationId xmlns:a16="http://schemas.microsoft.com/office/drawing/2014/main" id="{D728CFB5-953C-735D-E5DF-391BECF8A734}"/>
              </a:ext>
            </a:extLst>
          </p:cNvPr>
          <p:cNvSpPr txBox="1"/>
          <p:nvPr/>
        </p:nvSpPr>
        <p:spPr>
          <a:xfrm>
            <a:off x="8326894" y="5356368"/>
            <a:ext cx="1519867" cy="400110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kumimoji="0" lang="sk-SK" sz="1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k Pro" panose="020B0504020201010104" pitchFamily="34" charset="77"/>
              </a:rPr>
              <a:t>Peter Varga </a:t>
            </a:r>
          </a:p>
          <a:p>
            <a:pPr algn="ctr"/>
            <a:r>
              <a:rPr kumimoji="0" lang="sk-SK" sz="10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k Pro" panose="020B0504020201010104" pitchFamily="34" charset="77"/>
              </a:rPr>
              <a:t>Highgate Group</a:t>
            </a:r>
            <a:endParaRPr lang="sk-SK" sz="1400" noProof="0" dirty="0"/>
          </a:p>
        </p:txBody>
      </p:sp>
      <p:pic>
        <p:nvPicPr>
          <p:cNvPr id="13" name="Picture 14" descr="Peter Varga - CEO - Highgate Accounting | LinkedIn">
            <a:extLst>
              <a:ext uri="{FF2B5EF4-FFF2-40B4-BE49-F238E27FC236}">
                <a16:creationId xmlns:a16="http://schemas.microsoft.com/office/drawing/2014/main" id="{704E0AF9-1B9C-D51B-2C41-26D0B8DC9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2083" r="6625" b="16238"/>
          <a:stretch>
            <a:fillRect/>
          </a:stretch>
        </p:blipFill>
        <p:spPr bwMode="auto">
          <a:xfrm>
            <a:off x="8620080" y="4402229"/>
            <a:ext cx="904712" cy="904712"/>
          </a:xfrm>
          <a:custGeom>
            <a:avLst/>
            <a:gdLst>
              <a:gd name="connsiteX0" fmla="*/ 628619 w 1257238"/>
              <a:gd name="connsiteY0" fmla="*/ 0 h 1257238"/>
              <a:gd name="connsiteX1" fmla="*/ 1257238 w 1257238"/>
              <a:gd name="connsiteY1" fmla="*/ 628619 h 1257238"/>
              <a:gd name="connsiteX2" fmla="*/ 628619 w 1257238"/>
              <a:gd name="connsiteY2" fmla="*/ 1257238 h 1257238"/>
              <a:gd name="connsiteX3" fmla="*/ 0 w 1257238"/>
              <a:gd name="connsiteY3" fmla="*/ 628619 h 1257238"/>
              <a:gd name="connsiteX4" fmla="*/ 628619 w 1257238"/>
              <a:gd name="connsiteY4" fmla="*/ 0 h 1257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7238" h="1257238">
                <a:moveTo>
                  <a:pt x="628619" y="0"/>
                </a:moveTo>
                <a:cubicBezTo>
                  <a:pt x="975796" y="0"/>
                  <a:pt x="1257238" y="281442"/>
                  <a:pt x="1257238" y="628619"/>
                </a:cubicBezTo>
                <a:cubicBezTo>
                  <a:pt x="1257238" y="975796"/>
                  <a:pt x="975796" y="1257238"/>
                  <a:pt x="628619" y="1257238"/>
                </a:cubicBezTo>
                <a:cubicBezTo>
                  <a:pt x="281442" y="1257238"/>
                  <a:pt x="0" y="975796"/>
                  <a:pt x="0" y="628619"/>
                </a:cubicBezTo>
                <a:cubicBezTo>
                  <a:pt x="0" y="281442"/>
                  <a:pt x="281442" y="0"/>
                  <a:pt x="6286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61678B-8F81-0AC6-B1AD-F59BF18CB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A287-2479-CA6B-798D-6E5D26D3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Alternatíva 1: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704C584B-17B7-524D-C59B-5C01FE100D7E}"/>
              </a:ext>
            </a:extLst>
          </p:cNvPr>
          <p:cNvGrpSpPr/>
          <p:nvPr/>
        </p:nvGrpSpPr>
        <p:grpSpPr>
          <a:xfrm>
            <a:off x="2625106" y="3504296"/>
            <a:ext cx="6774955" cy="1993514"/>
            <a:chOff x="2140084" y="3075124"/>
            <a:chExt cx="6774955" cy="1993514"/>
          </a:xfrm>
        </p:grpSpPr>
        <p:pic>
          <p:nvPicPr>
            <p:cNvPr id="16" name="Grafický objekt 15" descr="Používateľ obrys">
              <a:extLst>
                <a:ext uri="{FF2B5EF4-FFF2-40B4-BE49-F238E27FC236}">
                  <a16:creationId xmlns:a16="http://schemas.microsoft.com/office/drawing/2014/main" id="{3FF83E33-3058-8BE9-5F6E-C0B8F76DD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027166" y="3075124"/>
              <a:ext cx="1287448" cy="1287448"/>
            </a:xfrm>
            <a:prstGeom prst="rect">
              <a:avLst/>
            </a:prstGeom>
          </p:spPr>
        </p:pic>
        <p:sp>
          <p:nvSpPr>
            <p:cNvPr id="18" name="Obdĺžnik: zaoblené rohy 17">
              <a:extLst>
                <a:ext uri="{FF2B5EF4-FFF2-40B4-BE49-F238E27FC236}">
                  <a16:creationId xmlns:a16="http://schemas.microsoft.com/office/drawing/2014/main" id="{5CDB30F9-C494-688E-5930-3FF9BC72C600}"/>
                </a:ext>
              </a:extLst>
            </p:cNvPr>
            <p:cNvSpPr/>
            <p:nvPr/>
          </p:nvSpPr>
          <p:spPr>
            <a:xfrm>
              <a:off x="7621260" y="4353656"/>
              <a:ext cx="1293779" cy="714982"/>
            </a:xfrm>
            <a:prstGeom prst="roundRect">
              <a:avLst/>
            </a:prstGeom>
            <a:solidFill>
              <a:srgbClr val="EC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>
                  <a:latin typeface="Mark Pro" panose="020B0504020201010104" pitchFamily="34" charset="-18"/>
                </a:rPr>
                <a:t>Predávajúci</a:t>
              </a:r>
            </a:p>
          </p:txBody>
        </p:sp>
        <p:sp>
          <p:nvSpPr>
            <p:cNvPr id="19" name="Obdĺžnik: zaoblené rohy 18">
              <a:extLst>
                <a:ext uri="{FF2B5EF4-FFF2-40B4-BE49-F238E27FC236}">
                  <a16:creationId xmlns:a16="http://schemas.microsoft.com/office/drawing/2014/main" id="{B1FB202F-752E-8136-70B5-5DFE34ABE640}"/>
                </a:ext>
              </a:extLst>
            </p:cNvPr>
            <p:cNvSpPr/>
            <p:nvPr/>
          </p:nvSpPr>
          <p:spPr>
            <a:xfrm>
              <a:off x="2140084" y="4298007"/>
              <a:ext cx="1293779" cy="714982"/>
            </a:xfrm>
            <a:prstGeom prst="roundRect">
              <a:avLst/>
            </a:prstGeom>
            <a:solidFill>
              <a:srgbClr val="EC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>
                  <a:latin typeface="Mark Pro" panose="020B0504020201010104" pitchFamily="34" charset="-18"/>
                </a:rPr>
                <a:t>Kupujúci</a:t>
              </a:r>
            </a:p>
          </p:txBody>
        </p:sp>
        <p:cxnSp>
          <p:nvCxnSpPr>
            <p:cNvPr id="21" name="Rovná spojovacia šípka 20">
              <a:extLst>
                <a:ext uri="{FF2B5EF4-FFF2-40B4-BE49-F238E27FC236}">
                  <a16:creationId xmlns:a16="http://schemas.microsoft.com/office/drawing/2014/main" id="{B916C56F-9B1D-633D-6A14-4A6F7F530EE1}"/>
                </a:ext>
              </a:extLst>
            </p:cNvPr>
            <p:cNvCxnSpPr>
              <a:cxnSpLocks/>
            </p:cNvCxnSpPr>
            <p:nvPr/>
          </p:nvCxnSpPr>
          <p:spPr>
            <a:xfrm>
              <a:off x="6259742" y="4689544"/>
              <a:ext cx="1287448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ovacia šípka 22">
              <a:extLst>
                <a:ext uri="{FF2B5EF4-FFF2-40B4-BE49-F238E27FC236}">
                  <a16:creationId xmlns:a16="http://schemas.microsoft.com/office/drawing/2014/main" id="{8EF10E8A-CB25-7C26-8C88-D60415CFB553}"/>
                </a:ext>
              </a:extLst>
            </p:cNvPr>
            <p:cNvCxnSpPr>
              <a:cxnSpLocks/>
            </p:cNvCxnSpPr>
            <p:nvPr/>
          </p:nvCxnSpPr>
          <p:spPr>
            <a:xfrm>
              <a:off x="3572171" y="4655498"/>
              <a:ext cx="1464313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lokTextu 40">
              <a:extLst>
                <a:ext uri="{FF2B5EF4-FFF2-40B4-BE49-F238E27FC236}">
                  <a16:creationId xmlns:a16="http://schemas.microsoft.com/office/drawing/2014/main" id="{1AE71121-E8B2-C687-C853-68CC790A2FE6}"/>
                </a:ext>
              </a:extLst>
            </p:cNvPr>
            <p:cNvSpPr txBox="1"/>
            <p:nvPr/>
          </p:nvSpPr>
          <p:spPr>
            <a:xfrm>
              <a:off x="3724427" y="4189584"/>
              <a:ext cx="1071962" cy="279670"/>
            </a:xfrm>
            <a:prstGeom prst="rect">
              <a:avLst/>
            </a:prstGeom>
            <a:effectLst/>
          </p:spPr>
          <p:txBody>
            <a:bodyPr vert="horz" wrap="square" lIns="0" tIns="192024" rIns="0" bIns="0" rtlCol="0" anchor="t" anchorCtr="0">
              <a:noAutofit/>
            </a:bodyPr>
            <a:lstStyle/>
            <a:p>
              <a:pPr algn="l"/>
              <a:r>
                <a:rPr lang="sk-SK" sz="1200" dirty="0">
                  <a:latin typeface="Mark Pro" panose="020B0504020201010104" pitchFamily="34" charset="-18"/>
                </a:rPr>
                <a:t>1.000,00 EUR</a:t>
              </a:r>
            </a:p>
          </p:txBody>
        </p:sp>
        <p:sp>
          <p:nvSpPr>
            <p:cNvPr id="42" name="BlokTextu 41">
              <a:extLst>
                <a:ext uri="{FF2B5EF4-FFF2-40B4-BE49-F238E27FC236}">
                  <a16:creationId xmlns:a16="http://schemas.microsoft.com/office/drawing/2014/main" id="{4752CB08-C2B6-79BA-7119-97275C39B254}"/>
                </a:ext>
              </a:extLst>
            </p:cNvPr>
            <p:cNvSpPr txBox="1"/>
            <p:nvPr/>
          </p:nvSpPr>
          <p:spPr>
            <a:xfrm>
              <a:off x="6475228" y="4222737"/>
              <a:ext cx="1071962" cy="279670"/>
            </a:xfrm>
            <a:prstGeom prst="rect">
              <a:avLst/>
            </a:prstGeom>
            <a:effectLst/>
          </p:spPr>
          <p:txBody>
            <a:bodyPr vert="horz" wrap="square" lIns="0" tIns="192024" rIns="0" bIns="0" rtlCol="0" anchor="t" anchorCtr="0">
              <a:noAutofit/>
            </a:bodyPr>
            <a:lstStyle/>
            <a:p>
              <a:pPr algn="l"/>
              <a:r>
                <a:rPr lang="sk-SK" sz="1200" dirty="0">
                  <a:latin typeface="Mark Pro" panose="020B0504020201010104" pitchFamily="34" charset="-18"/>
                </a:rPr>
                <a:t>1.200,00 EUR</a:t>
              </a:r>
            </a:p>
          </p:txBody>
        </p:sp>
        <p:pic>
          <p:nvPicPr>
            <p:cNvPr id="49" name="Grafický objekt 48" descr="Peniaze obrys">
              <a:extLst>
                <a:ext uri="{FF2B5EF4-FFF2-40B4-BE49-F238E27FC236}">
                  <a16:creationId xmlns:a16="http://schemas.microsoft.com/office/drawing/2014/main" id="{B560ABDA-D5AE-9064-E506-1DE1E4EE8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203404" y="4249209"/>
              <a:ext cx="809180" cy="809180"/>
            </a:xfrm>
            <a:prstGeom prst="rect">
              <a:avLst/>
            </a:prstGeom>
          </p:spPr>
        </p:pic>
      </p:grpSp>
      <p:sp>
        <p:nvSpPr>
          <p:cNvPr id="72" name="BlokTextu 71">
            <a:extLst>
              <a:ext uri="{FF2B5EF4-FFF2-40B4-BE49-F238E27FC236}">
                <a16:creationId xmlns:a16="http://schemas.microsoft.com/office/drawing/2014/main" id="{9C7CD862-6EDA-8239-4D5A-C59D79E61F27}"/>
              </a:ext>
            </a:extLst>
          </p:cNvPr>
          <p:cNvSpPr txBox="1"/>
          <p:nvPr/>
        </p:nvSpPr>
        <p:spPr>
          <a:xfrm>
            <a:off x="5593404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sp>
        <p:nvSpPr>
          <p:cNvPr id="3" name="TextBox 40">
            <a:extLst>
              <a:ext uri="{FF2B5EF4-FFF2-40B4-BE49-F238E27FC236}">
                <a16:creationId xmlns:a16="http://schemas.microsoft.com/office/drawing/2014/main" id="{806E045A-C2F1-F848-1116-FBBB9ED7B55F}"/>
              </a:ext>
            </a:extLst>
          </p:cNvPr>
          <p:cNvSpPr txBox="1"/>
          <p:nvPr/>
        </p:nvSpPr>
        <p:spPr>
          <a:xfrm>
            <a:off x="988782" y="1475276"/>
            <a:ext cx="9692616" cy="38048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r>
              <a:rPr lang="sk-SK" sz="2000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77"/>
              </a:rPr>
              <a:t>Investor nehnuteľnosť kúpi ako fyzická osoba</a:t>
            </a: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512AF307-7900-FBE3-C1AE-D612F908F63F}"/>
              </a:ext>
            </a:extLst>
          </p:cNvPr>
          <p:cNvCxnSpPr/>
          <p:nvPr/>
        </p:nvCxnSpPr>
        <p:spPr>
          <a:xfrm flipV="1">
            <a:off x="6799636" y="3309257"/>
            <a:ext cx="1029370" cy="1097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>
            <a:extLst>
              <a:ext uri="{FF2B5EF4-FFF2-40B4-BE49-F238E27FC236}">
                <a16:creationId xmlns:a16="http://schemas.microsoft.com/office/drawing/2014/main" id="{87157F3C-83BE-F366-C048-BBC35A70B23F}"/>
              </a:ext>
            </a:extLst>
          </p:cNvPr>
          <p:cNvSpPr txBox="1"/>
          <p:nvPr/>
        </p:nvSpPr>
        <p:spPr>
          <a:xfrm>
            <a:off x="7388487" y="3606530"/>
            <a:ext cx="4363245" cy="27967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1200" b="1" dirty="0">
                <a:latin typeface="Mark Pro" panose="020B0504020201010104" pitchFamily="34" charset="-18"/>
              </a:rPr>
              <a:t>32 EUR – zdravotné poistné; a</a:t>
            </a:r>
          </a:p>
          <a:p>
            <a:pPr algn="l"/>
            <a:r>
              <a:rPr lang="sk-SK" sz="1200" b="1" dirty="0">
                <a:latin typeface="Mark Pro" panose="020B0504020201010104" pitchFamily="34" charset="-18"/>
              </a:rPr>
              <a:t>32 EUR – daň z príjmov (ak 19 %* sadzba dane)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B811FA4C-64E4-512D-5B30-B8DACCE8D003}"/>
              </a:ext>
            </a:extLst>
          </p:cNvPr>
          <p:cNvSpPr txBox="1"/>
          <p:nvPr/>
        </p:nvSpPr>
        <p:spPr>
          <a:xfrm>
            <a:off x="1443243" y="3622951"/>
            <a:ext cx="3292910" cy="27967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r"/>
            <a:r>
              <a:rPr lang="sk-SK" sz="1200" b="1" dirty="0">
                <a:latin typeface="Mark Pro" panose="020B0504020201010104" pitchFamily="34" charset="-18"/>
              </a:rPr>
              <a:t>0 EUR – zdravotné poistné; a</a:t>
            </a:r>
          </a:p>
          <a:p>
            <a:pPr algn="r"/>
            <a:r>
              <a:rPr lang="sk-SK" sz="1200" b="1" dirty="0">
                <a:latin typeface="Mark Pro" panose="020B0504020201010104" pitchFamily="34" charset="-18"/>
              </a:rPr>
              <a:t>0 EUR – daň z príjmov</a:t>
            </a:r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94DE186D-F5F1-0F94-5A73-BB9AEBCA2CE7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3353704"/>
            <a:ext cx="896414" cy="105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35">
            <a:extLst>
              <a:ext uri="{FF2B5EF4-FFF2-40B4-BE49-F238E27FC236}">
                <a16:creationId xmlns:a16="http://schemas.microsoft.com/office/drawing/2014/main" id="{6B7DDE91-6943-1654-7E4C-02F6393B76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29006" y="2253505"/>
            <a:ext cx="1050363" cy="1050363"/>
          </a:xfrm>
          <a:prstGeom prst="rect">
            <a:avLst/>
          </a:prstGeom>
        </p:spPr>
      </p:pic>
      <p:pic>
        <p:nvPicPr>
          <p:cNvPr id="13" name="Graphic 35">
            <a:extLst>
              <a:ext uri="{FF2B5EF4-FFF2-40B4-BE49-F238E27FC236}">
                <a16:creationId xmlns:a16="http://schemas.microsoft.com/office/drawing/2014/main" id="{12DEC246-FF69-BDF1-2D34-ACC3877D91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32011" y="2229410"/>
            <a:ext cx="1050363" cy="1050363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B352ABEF-9C2B-1EC6-817E-282FE1241D93}"/>
              </a:ext>
            </a:extLst>
          </p:cNvPr>
          <p:cNvSpPr txBox="1"/>
          <p:nvPr/>
        </p:nvSpPr>
        <p:spPr>
          <a:xfrm>
            <a:off x="5688426" y="2355344"/>
            <a:ext cx="3292910" cy="27967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3000" b="1" dirty="0">
                <a:latin typeface="Mark Pro" panose="020B0504020201010104" pitchFamily="34" charset="-18"/>
              </a:rPr>
              <a:t>alebo</a:t>
            </a:r>
          </a:p>
        </p:txBody>
      </p:sp>
    </p:spTree>
    <p:extLst>
      <p:ext uri="{BB962C8B-B14F-4D97-AF65-F5344CB8AC3E}">
        <p14:creationId xmlns:p14="http://schemas.microsoft.com/office/powerpoint/2010/main" val="3759478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600ED-6FA3-B362-F425-72A14F1F9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93CF-887E-4BF0-A0FF-D4108F780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Alternatíva 2: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40557C04-6079-9558-5423-F2E893E70BDF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596BC3D-3A53-650D-9B7A-4BC355513821}"/>
              </a:ext>
            </a:extLst>
          </p:cNvPr>
          <p:cNvGrpSpPr/>
          <p:nvPr/>
        </p:nvGrpSpPr>
        <p:grpSpPr>
          <a:xfrm>
            <a:off x="2564146" y="2274590"/>
            <a:ext cx="6774955" cy="3223220"/>
            <a:chOff x="2140084" y="1845418"/>
            <a:chExt cx="6774955" cy="3223220"/>
          </a:xfrm>
        </p:grpSpPr>
        <p:pic>
          <p:nvPicPr>
            <p:cNvPr id="16" name="Grafický objekt 15" descr="Používateľ obrys">
              <a:extLst>
                <a:ext uri="{FF2B5EF4-FFF2-40B4-BE49-F238E27FC236}">
                  <a16:creationId xmlns:a16="http://schemas.microsoft.com/office/drawing/2014/main" id="{E7B091EA-6A4D-9BAD-6739-39EB94015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31383" y="1845418"/>
              <a:ext cx="914400" cy="914400"/>
            </a:xfrm>
            <a:prstGeom prst="rect">
              <a:avLst/>
            </a:prstGeom>
          </p:spPr>
        </p:pic>
        <p:sp>
          <p:nvSpPr>
            <p:cNvPr id="17" name="Obdĺžnik 16">
              <a:extLst>
                <a:ext uri="{FF2B5EF4-FFF2-40B4-BE49-F238E27FC236}">
                  <a16:creationId xmlns:a16="http://schemas.microsoft.com/office/drawing/2014/main" id="{61E0DBE8-710F-C61A-CCCF-2CEBA088DFFD}"/>
                </a:ext>
              </a:extLst>
            </p:cNvPr>
            <p:cNvSpPr/>
            <p:nvPr/>
          </p:nvSpPr>
          <p:spPr>
            <a:xfrm>
              <a:off x="4768672" y="2945694"/>
              <a:ext cx="1653702" cy="1249845"/>
            </a:xfrm>
            <a:prstGeom prst="rect">
              <a:avLst/>
            </a:prstGeom>
            <a:solidFill>
              <a:srgbClr val="0D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latin typeface="Mark Pro" panose="020B0504020201010104" pitchFamily="34" charset="-18"/>
                </a:rPr>
                <a:t>Obchodná spoločnosť</a:t>
              </a:r>
            </a:p>
          </p:txBody>
        </p:sp>
        <p:sp>
          <p:nvSpPr>
            <p:cNvPr id="18" name="Obdĺžnik: zaoblené rohy 17">
              <a:extLst>
                <a:ext uri="{FF2B5EF4-FFF2-40B4-BE49-F238E27FC236}">
                  <a16:creationId xmlns:a16="http://schemas.microsoft.com/office/drawing/2014/main" id="{64512238-E821-B5BC-3502-155A25821B84}"/>
                </a:ext>
              </a:extLst>
            </p:cNvPr>
            <p:cNvSpPr/>
            <p:nvPr/>
          </p:nvSpPr>
          <p:spPr>
            <a:xfrm>
              <a:off x="7621260" y="4353656"/>
              <a:ext cx="1293779" cy="714982"/>
            </a:xfrm>
            <a:prstGeom prst="roundRect">
              <a:avLst/>
            </a:prstGeom>
            <a:solidFill>
              <a:srgbClr val="EC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>
                  <a:latin typeface="Mark Pro" panose="020B0504020201010104" pitchFamily="34" charset="-18"/>
                </a:rPr>
                <a:t>Predávajúci</a:t>
              </a:r>
            </a:p>
          </p:txBody>
        </p:sp>
        <p:sp>
          <p:nvSpPr>
            <p:cNvPr id="19" name="Obdĺžnik: zaoblené rohy 18">
              <a:extLst>
                <a:ext uri="{FF2B5EF4-FFF2-40B4-BE49-F238E27FC236}">
                  <a16:creationId xmlns:a16="http://schemas.microsoft.com/office/drawing/2014/main" id="{D7519F7B-614B-E122-6235-4779CA8B50BB}"/>
                </a:ext>
              </a:extLst>
            </p:cNvPr>
            <p:cNvSpPr/>
            <p:nvPr/>
          </p:nvSpPr>
          <p:spPr>
            <a:xfrm>
              <a:off x="2140084" y="4298007"/>
              <a:ext cx="1293779" cy="714982"/>
            </a:xfrm>
            <a:prstGeom prst="roundRect">
              <a:avLst/>
            </a:prstGeom>
            <a:solidFill>
              <a:srgbClr val="EC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>
                  <a:latin typeface="Mark Pro" panose="020B0504020201010104" pitchFamily="34" charset="-18"/>
                </a:rPr>
                <a:t>Kupujúci</a:t>
              </a:r>
            </a:p>
          </p:txBody>
        </p:sp>
        <p:cxnSp>
          <p:nvCxnSpPr>
            <p:cNvPr id="21" name="Rovná spojovacia šípka 20">
              <a:extLst>
                <a:ext uri="{FF2B5EF4-FFF2-40B4-BE49-F238E27FC236}">
                  <a16:creationId xmlns:a16="http://schemas.microsoft.com/office/drawing/2014/main" id="{B209C56E-8C2B-5730-A4D3-EB4184189D28}"/>
                </a:ext>
              </a:extLst>
            </p:cNvPr>
            <p:cNvCxnSpPr>
              <a:cxnSpLocks/>
            </p:cNvCxnSpPr>
            <p:nvPr/>
          </p:nvCxnSpPr>
          <p:spPr>
            <a:xfrm>
              <a:off x="6259742" y="4689544"/>
              <a:ext cx="1287448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ovacia šípka 22">
              <a:extLst>
                <a:ext uri="{FF2B5EF4-FFF2-40B4-BE49-F238E27FC236}">
                  <a16:creationId xmlns:a16="http://schemas.microsoft.com/office/drawing/2014/main" id="{E9E64775-0710-8E57-B55A-31A16A6CF485}"/>
                </a:ext>
              </a:extLst>
            </p:cNvPr>
            <p:cNvCxnSpPr>
              <a:cxnSpLocks/>
            </p:cNvCxnSpPr>
            <p:nvPr/>
          </p:nvCxnSpPr>
          <p:spPr>
            <a:xfrm>
              <a:off x="3572171" y="4655498"/>
              <a:ext cx="1464313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lokTextu 40">
              <a:extLst>
                <a:ext uri="{FF2B5EF4-FFF2-40B4-BE49-F238E27FC236}">
                  <a16:creationId xmlns:a16="http://schemas.microsoft.com/office/drawing/2014/main" id="{601E47B9-D02E-7CFB-825D-2106C2048DFA}"/>
                </a:ext>
              </a:extLst>
            </p:cNvPr>
            <p:cNvSpPr txBox="1"/>
            <p:nvPr/>
          </p:nvSpPr>
          <p:spPr>
            <a:xfrm>
              <a:off x="3724427" y="4189584"/>
              <a:ext cx="1071962" cy="279670"/>
            </a:xfrm>
            <a:prstGeom prst="rect">
              <a:avLst/>
            </a:prstGeom>
            <a:effectLst/>
          </p:spPr>
          <p:txBody>
            <a:bodyPr vert="horz" wrap="square" lIns="0" tIns="192024" rIns="0" bIns="0" rtlCol="0" anchor="t" anchorCtr="0">
              <a:noAutofit/>
            </a:bodyPr>
            <a:lstStyle/>
            <a:p>
              <a:pPr algn="l"/>
              <a:r>
                <a:rPr lang="sk-SK" sz="1200" dirty="0">
                  <a:latin typeface="Mark Pro" panose="020B0504020201010104" pitchFamily="34" charset="-18"/>
                </a:rPr>
                <a:t>1.000,00 EUR</a:t>
              </a:r>
            </a:p>
          </p:txBody>
        </p:sp>
        <p:sp>
          <p:nvSpPr>
            <p:cNvPr id="42" name="BlokTextu 41">
              <a:extLst>
                <a:ext uri="{FF2B5EF4-FFF2-40B4-BE49-F238E27FC236}">
                  <a16:creationId xmlns:a16="http://schemas.microsoft.com/office/drawing/2014/main" id="{92B0A289-1049-C393-81B0-BE5EFA9E9043}"/>
                </a:ext>
              </a:extLst>
            </p:cNvPr>
            <p:cNvSpPr txBox="1"/>
            <p:nvPr/>
          </p:nvSpPr>
          <p:spPr>
            <a:xfrm>
              <a:off x="6475228" y="4222737"/>
              <a:ext cx="1071962" cy="279670"/>
            </a:xfrm>
            <a:prstGeom prst="rect">
              <a:avLst/>
            </a:prstGeom>
            <a:effectLst/>
          </p:spPr>
          <p:txBody>
            <a:bodyPr vert="horz" wrap="square" lIns="0" tIns="192024" rIns="0" bIns="0" rtlCol="0" anchor="t" anchorCtr="0">
              <a:noAutofit/>
            </a:bodyPr>
            <a:lstStyle/>
            <a:p>
              <a:pPr algn="l"/>
              <a:r>
                <a:rPr lang="sk-SK" sz="1200" dirty="0">
                  <a:latin typeface="Mark Pro" panose="020B0504020201010104" pitchFamily="34" charset="-18"/>
                </a:rPr>
                <a:t>1.200,00 EUR</a:t>
              </a:r>
            </a:p>
          </p:txBody>
        </p:sp>
        <p:pic>
          <p:nvPicPr>
            <p:cNvPr id="49" name="Grafický objekt 48" descr="Peniaze obrys">
              <a:extLst>
                <a:ext uri="{FF2B5EF4-FFF2-40B4-BE49-F238E27FC236}">
                  <a16:creationId xmlns:a16="http://schemas.microsoft.com/office/drawing/2014/main" id="{88B62B0C-C245-8983-B9FB-1B6FE0817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03404" y="4249209"/>
              <a:ext cx="809180" cy="809180"/>
            </a:xfrm>
            <a:prstGeom prst="rect">
              <a:avLst/>
            </a:prstGeom>
          </p:spPr>
        </p:pic>
      </p:grpSp>
      <p:sp>
        <p:nvSpPr>
          <p:cNvPr id="72" name="BlokTextu 71">
            <a:extLst>
              <a:ext uri="{FF2B5EF4-FFF2-40B4-BE49-F238E27FC236}">
                <a16:creationId xmlns:a16="http://schemas.microsoft.com/office/drawing/2014/main" id="{F981BE3A-94B0-4FCE-50FB-83031293B35B}"/>
              </a:ext>
            </a:extLst>
          </p:cNvPr>
          <p:cNvSpPr txBox="1"/>
          <p:nvPr/>
        </p:nvSpPr>
        <p:spPr>
          <a:xfrm>
            <a:off x="5593404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sp>
        <p:nvSpPr>
          <p:cNvPr id="3" name="TextBox 40">
            <a:extLst>
              <a:ext uri="{FF2B5EF4-FFF2-40B4-BE49-F238E27FC236}">
                <a16:creationId xmlns:a16="http://schemas.microsoft.com/office/drawing/2014/main" id="{5673E2FB-5135-75E2-8D9A-C476B9440DFE}"/>
              </a:ext>
            </a:extLst>
          </p:cNvPr>
          <p:cNvSpPr txBox="1"/>
          <p:nvPr/>
        </p:nvSpPr>
        <p:spPr>
          <a:xfrm>
            <a:off x="988782" y="1475276"/>
            <a:ext cx="9692616" cy="38048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r>
              <a:rPr lang="sk-SK" sz="2000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77"/>
              </a:rPr>
              <a:t>Investor nehnuteľnosť kúpi prostredníctvom slovenskej obchodnej spoločnosti</a:t>
            </a:r>
          </a:p>
        </p:txBody>
      </p:sp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E1CD48A2-DE4F-18F5-C6CB-FC6BF907C8D5}"/>
              </a:ext>
            </a:extLst>
          </p:cNvPr>
          <p:cNvCxnSpPr>
            <a:cxnSpLocks/>
          </p:cNvCxnSpPr>
          <p:nvPr/>
        </p:nvCxnSpPr>
        <p:spPr>
          <a:xfrm flipV="1">
            <a:off x="6899290" y="3100251"/>
            <a:ext cx="1417396" cy="785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BCAB9181-55E7-7284-301E-4CACE0A34260}"/>
              </a:ext>
            </a:extLst>
          </p:cNvPr>
          <p:cNvSpPr txBox="1"/>
          <p:nvPr/>
        </p:nvSpPr>
        <p:spPr>
          <a:xfrm>
            <a:off x="7435271" y="3442411"/>
            <a:ext cx="3292910" cy="27967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r>
              <a:rPr lang="sk-SK" sz="1200" b="1" dirty="0">
                <a:latin typeface="Mark Pro" panose="020B0504020201010104" pitchFamily="34" charset="-18"/>
              </a:rPr>
              <a:t>42 EUR – daň z príjmov (ak 21 %* sadzba dane)</a:t>
            </a:r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643F254A-37CC-20BC-3181-3D7AF7A64B60}"/>
              </a:ext>
            </a:extLst>
          </p:cNvPr>
          <p:cNvCxnSpPr>
            <a:cxnSpLocks/>
          </p:cNvCxnSpPr>
          <p:nvPr/>
        </p:nvCxnSpPr>
        <p:spPr>
          <a:xfrm flipH="1" flipV="1">
            <a:off x="3857925" y="3099646"/>
            <a:ext cx="1253076" cy="833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id="{1BBF1FE2-888B-343B-154F-E9D7EDB1113C}"/>
              </a:ext>
            </a:extLst>
          </p:cNvPr>
          <p:cNvSpPr txBox="1"/>
          <p:nvPr/>
        </p:nvSpPr>
        <p:spPr>
          <a:xfrm>
            <a:off x="2838008" y="3501567"/>
            <a:ext cx="3292910" cy="27967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1200" b="1" dirty="0">
                <a:latin typeface="Mark Pro" panose="020B0504020201010104" pitchFamily="34" charset="-18"/>
              </a:rPr>
              <a:t>11 EUR – daň z dividend*</a:t>
            </a:r>
          </a:p>
        </p:txBody>
      </p:sp>
      <p:pic>
        <p:nvPicPr>
          <p:cNvPr id="15" name="Graphic 35">
            <a:extLst>
              <a:ext uri="{FF2B5EF4-FFF2-40B4-BE49-F238E27FC236}">
                <a16:creationId xmlns:a16="http://schemas.microsoft.com/office/drawing/2014/main" id="{AA64E3C1-25BF-3631-296F-6E04FA756E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88299" y="2182142"/>
            <a:ext cx="1050363" cy="1050363"/>
          </a:xfrm>
          <a:prstGeom prst="rect">
            <a:avLst/>
          </a:prstGeom>
        </p:spPr>
      </p:pic>
      <p:pic>
        <p:nvPicPr>
          <p:cNvPr id="20" name="Graphic 35">
            <a:extLst>
              <a:ext uri="{FF2B5EF4-FFF2-40B4-BE49-F238E27FC236}">
                <a16:creationId xmlns:a16="http://schemas.microsoft.com/office/drawing/2014/main" id="{852FCA47-FECE-026B-0A64-CEFDF66AE8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53338" y="2246906"/>
            <a:ext cx="1050363" cy="10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89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F2E0B-467B-E33D-EC11-AB6FBD495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453F-AFEE-8753-0EE7-CCC5CE458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Alternatíva 3: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Box 40">
            <a:extLst>
              <a:ext uri="{FF2B5EF4-FFF2-40B4-BE49-F238E27FC236}">
                <a16:creationId xmlns:a16="http://schemas.microsoft.com/office/drawing/2014/main" id="{DE739407-D228-9839-EFE2-4147D68B07A2}"/>
              </a:ext>
            </a:extLst>
          </p:cNvPr>
          <p:cNvSpPr txBox="1"/>
          <p:nvPr/>
        </p:nvSpPr>
        <p:spPr>
          <a:xfrm>
            <a:off x="988782" y="1475276"/>
            <a:ext cx="9692616" cy="68825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r>
              <a:rPr lang="sk-SK" sz="2000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77"/>
              </a:rPr>
              <a:t>Investor investuje do nehnuteľnosti prostredníctvom „fondovej dlhopisovej štruktúry“ 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92E2A64A-785E-74CA-2D16-2D03170E8FA4}"/>
              </a:ext>
            </a:extLst>
          </p:cNvPr>
          <p:cNvGrpSpPr/>
          <p:nvPr/>
        </p:nvGrpSpPr>
        <p:grpSpPr>
          <a:xfrm>
            <a:off x="3134807" y="2633357"/>
            <a:ext cx="6055925" cy="2608641"/>
            <a:chOff x="2762735" y="2633357"/>
            <a:chExt cx="6325018" cy="2608641"/>
          </a:xfrm>
        </p:grpSpPr>
        <p:pic>
          <p:nvPicPr>
            <p:cNvPr id="6" name="Grafický objekt 5" descr="Používateľ obrys">
              <a:extLst>
                <a:ext uri="{FF2B5EF4-FFF2-40B4-BE49-F238E27FC236}">
                  <a16:creationId xmlns:a16="http://schemas.microsoft.com/office/drawing/2014/main" id="{DBA3E679-C36F-5543-70FA-0D91BD6EF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173353" y="3457697"/>
              <a:ext cx="914400" cy="914400"/>
            </a:xfrm>
            <a:prstGeom prst="rect">
              <a:avLst/>
            </a:prstGeom>
          </p:spPr>
        </p:pic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A9C718E7-2BC4-180B-517F-42A073304A54}"/>
                </a:ext>
              </a:extLst>
            </p:cNvPr>
            <p:cNvSpPr/>
            <p:nvPr/>
          </p:nvSpPr>
          <p:spPr>
            <a:xfrm>
              <a:off x="4975115" y="3324149"/>
              <a:ext cx="1653702" cy="1139755"/>
            </a:xfrm>
            <a:prstGeom prst="rect">
              <a:avLst/>
            </a:prstGeom>
            <a:solidFill>
              <a:srgbClr val="0D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latin typeface="Mark Pro" panose="020B0504020201010104" pitchFamily="34" charset="-18"/>
                </a:rPr>
                <a:t>Obchodná spoločnosť</a:t>
              </a:r>
            </a:p>
          </p:txBody>
        </p:sp>
        <p:sp>
          <p:nvSpPr>
            <p:cNvPr id="8" name="Obdĺžnik: zaoblené rohy 7">
              <a:extLst>
                <a:ext uri="{FF2B5EF4-FFF2-40B4-BE49-F238E27FC236}">
                  <a16:creationId xmlns:a16="http://schemas.microsoft.com/office/drawing/2014/main" id="{C087F1DD-0B61-64B3-1C20-F974CAEF2BB1}"/>
                </a:ext>
              </a:extLst>
            </p:cNvPr>
            <p:cNvSpPr/>
            <p:nvPr/>
          </p:nvSpPr>
          <p:spPr>
            <a:xfrm>
              <a:off x="2821261" y="2633357"/>
              <a:ext cx="1464313" cy="714982"/>
            </a:xfrm>
            <a:prstGeom prst="roundRect">
              <a:avLst/>
            </a:prstGeom>
            <a:solidFill>
              <a:srgbClr val="EE9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>
                  <a:latin typeface="Mark Pro" panose="020B0504020201010104" pitchFamily="34" charset="-18"/>
                </a:rPr>
                <a:t>Predávajúci</a:t>
              </a:r>
            </a:p>
          </p:txBody>
        </p:sp>
        <p:sp>
          <p:nvSpPr>
            <p:cNvPr id="9" name="Obdĺžnik: zaoblené rohy 8">
              <a:extLst>
                <a:ext uri="{FF2B5EF4-FFF2-40B4-BE49-F238E27FC236}">
                  <a16:creationId xmlns:a16="http://schemas.microsoft.com/office/drawing/2014/main" id="{4C126429-8C60-B2C9-621E-70D251EB7AEC}"/>
                </a:ext>
              </a:extLst>
            </p:cNvPr>
            <p:cNvSpPr/>
            <p:nvPr/>
          </p:nvSpPr>
          <p:spPr>
            <a:xfrm>
              <a:off x="2762735" y="4527016"/>
              <a:ext cx="1464313" cy="714982"/>
            </a:xfrm>
            <a:prstGeom prst="roundRect">
              <a:avLst/>
            </a:prstGeom>
            <a:solidFill>
              <a:srgbClr val="EE9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>
                  <a:latin typeface="Mark Pro" panose="020B0504020201010104" pitchFamily="34" charset="-18"/>
                </a:rPr>
                <a:t>Kupujúci</a:t>
              </a:r>
            </a:p>
          </p:txBody>
        </p:sp>
        <p:cxnSp>
          <p:nvCxnSpPr>
            <p:cNvPr id="10" name="Rovná spojovacia šípka 9">
              <a:extLst>
                <a:ext uri="{FF2B5EF4-FFF2-40B4-BE49-F238E27FC236}">
                  <a16:creationId xmlns:a16="http://schemas.microsoft.com/office/drawing/2014/main" id="{B0E1F86A-05D9-F217-4B73-54CF8486E19C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4285574" y="2990848"/>
              <a:ext cx="689541" cy="92404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ovacia šípka 10">
              <a:extLst>
                <a:ext uri="{FF2B5EF4-FFF2-40B4-BE49-F238E27FC236}">
                  <a16:creationId xmlns:a16="http://schemas.microsoft.com/office/drawing/2014/main" id="{BA32930D-4488-55C3-7419-902FC66382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6734" y="3348339"/>
              <a:ext cx="1238145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fický objekt 11" descr="Bankový šek obrys">
              <a:extLst>
                <a:ext uri="{FF2B5EF4-FFF2-40B4-BE49-F238E27FC236}">
                  <a16:creationId xmlns:a16="http://schemas.microsoft.com/office/drawing/2014/main" id="{1F48A794-F75E-B9D5-B685-1B36EF4DB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181683" y="3565839"/>
              <a:ext cx="683370" cy="683370"/>
            </a:xfrm>
            <a:prstGeom prst="rect">
              <a:avLst/>
            </a:prstGeom>
          </p:spPr>
        </p:pic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D6FFF234-D411-ACFC-C1E8-7F0A9B35578D}"/>
                </a:ext>
              </a:extLst>
            </p:cNvPr>
            <p:cNvSpPr txBox="1"/>
            <p:nvPr/>
          </p:nvSpPr>
          <p:spPr>
            <a:xfrm>
              <a:off x="7045497" y="2804778"/>
              <a:ext cx="1174362" cy="507677"/>
            </a:xfrm>
            <a:prstGeom prst="rect">
              <a:avLst/>
            </a:prstGeom>
            <a:effectLst/>
          </p:spPr>
          <p:txBody>
            <a:bodyPr vert="horz" wrap="square" lIns="0" tIns="192024" rIns="0" bIns="0" rtlCol="0" anchor="t" anchorCtr="0">
              <a:noAutofit/>
            </a:bodyPr>
            <a:lstStyle/>
            <a:p>
              <a:pPr algn="l"/>
              <a:r>
                <a:rPr lang="sk-SK" sz="1200" dirty="0">
                  <a:solidFill>
                    <a:schemeClr val="accent1"/>
                  </a:solidFill>
                  <a:latin typeface="Mark Pro" panose="020B0504020201010104" pitchFamily="34" charset="-18"/>
                </a:rPr>
                <a:t>1.000,00 EUR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FA8950A6-DAF1-96C2-D633-9A21C955B5E9}"/>
                </a:ext>
              </a:extLst>
            </p:cNvPr>
            <p:cNvSpPr txBox="1"/>
            <p:nvPr/>
          </p:nvSpPr>
          <p:spPr>
            <a:xfrm>
              <a:off x="4576836" y="2733773"/>
              <a:ext cx="1174362" cy="507677"/>
            </a:xfrm>
            <a:prstGeom prst="rect">
              <a:avLst/>
            </a:prstGeom>
            <a:effectLst/>
          </p:spPr>
          <p:txBody>
            <a:bodyPr vert="horz" wrap="square" lIns="0" tIns="192024" rIns="0" bIns="0" rtlCol="0" anchor="t" anchorCtr="0">
              <a:noAutofit/>
            </a:bodyPr>
            <a:lstStyle/>
            <a:p>
              <a:pPr algn="l"/>
              <a:r>
                <a:rPr lang="sk-SK" sz="1200" dirty="0">
                  <a:solidFill>
                    <a:schemeClr val="accent1"/>
                  </a:solidFill>
                  <a:latin typeface="Mark Pro" panose="020B0504020201010104" pitchFamily="34" charset="-18"/>
                </a:rPr>
                <a:t>1.000,00 EUR</a:t>
              </a:r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1B07AA97-FF4F-EBA7-1DD9-185771395C3D}"/>
                </a:ext>
              </a:extLst>
            </p:cNvPr>
            <p:cNvSpPr txBox="1"/>
            <p:nvPr/>
          </p:nvSpPr>
          <p:spPr>
            <a:xfrm>
              <a:off x="6994092" y="4367516"/>
              <a:ext cx="1174362" cy="507677"/>
            </a:xfrm>
            <a:prstGeom prst="rect">
              <a:avLst/>
            </a:prstGeom>
            <a:effectLst/>
          </p:spPr>
          <p:txBody>
            <a:bodyPr vert="horz" wrap="square" lIns="0" tIns="192024" rIns="0" bIns="0" rtlCol="0" anchor="t" anchorCtr="0">
              <a:noAutofit/>
            </a:bodyPr>
            <a:lstStyle/>
            <a:p>
              <a:pPr algn="l"/>
              <a:r>
                <a:rPr lang="sk-SK" sz="1200" dirty="0">
                  <a:solidFill>
                    <a:schemeClr val="accent1"/>
                  </a:solidFill>
                  <a:latin typeface="Mark Pro" panose="020B0504020201010104" pitchFamily="34" charset="-18"/>
                </a:rPr>
                <a:t>1.200,00 EUR</a:t>
              </a:r>
            </a:p>
          </p:txBody>
        </p:sp>
        <p:sp>
          <p:nvSpPr>
            <p:cNvPr id="20" name="BlokTextu 19">
              <a:extLst>
                <a:ext uri="{FF2B5EF4-FFF2-40B4-BE49-F238E27FC236}">
                  <a16:creationId xmlns:a16="http://schemas.microsoft.com/office/drawing/2014/main" id="{51882866-7FD9-EE58-DCA7-D108F6FB25D5}"/>
                </a:ext>
              </a:extLst>
            </p:cNvPr>
            <p:cNvSpPr txBox="1"/>
            <p:nvPr/>
          </p:nvSpPr>
          <p:spPr>
            <a:xfrm>
              <a:off x="4507742" y="4553030"/>
              <a:ext cx="1174362" cy="507677"/>
            </a:xfrm>
            <a:prstGeom prst="rect">
              <a:avLst/>
            </a:prstGeom>
            <a:effectLst/>
          </p:spPr>
          <p:txBody>
            <a:bodyPr vert="horz" wrap="square" lIns="0" tIns="192024" rIns="0" bIns="0" rtlCol="0" anchor="t" anchorCtr="0">
              <a:noAutofit/>
            </a:bodyPr>
            <a:lstStyle/>
            <a:p>
              <a:pPr algn="l"/>
              <a:r>
                <a:rPr lang="sk-SK" sz="1200" dirty="0">
                  <a:solidFill>
                    <a:schemeClr val="accent1"/>
                  </a:solidFill>
                  <a:latin typeface="Mark Pro" panose="020B0504020201010104" pitchFamily="34" charset="-18"/>
                </a:rPr>
                <a:t>1.200,00 EUR</a:t>
              </a:r>
            </a:p>
          </p:txBody>
        </p:sp>
      </p:grpSp>
      <p:sp>
        <p:nvSpPr>
          <p:cNvPr id="22" name="BlokTextu 21">
            <a:extLst>
              <a:ext uri="{FF2B5EF4-FFF2-40B4-BE49-F238E27FC236}">
                <a16:creationId xmlns:a16="http://schemas.microsoft.com/office/drawing/2014/main" id="{484CD750-CDF9-77B7-AB4E-D5831CA97369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ACB66E0B-EDB2-F191-88EB-AD19DFFEA566}"/>
              </a:ext>
            </a:extLst>
          </p:cNvPr>
          <p:cNvSpPr txBox="1"/>
          <p:nvPr/>
        </p:nvSpPr>
        <p:spPr>
          <a:xfrm>
            <a:off x="5593404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cxnSp>
        <p:nvCxnSpPr>
          <p:cNvPr id="25" name="Rovná spojovacia šípka 24">
            <a:extLst>
              <a:ext uri="{FF2B5EF4-FFF2-40B4-BE49-F238E27FC236}">
                <a16:creationId xmlns:a16="http://schemas.microsoft.com/office/drawing/2014/main" id="{9373B8B0-2347-CD96-6F21-5BF28206D92F}"/>
              </a:ext>
            </a:extLst>
          </p:cNvPr>
          <p:cNvCxnSpPr>
            <a:cxnSpLocks/>
          </p:cNvCxnSpPr>
          <p:nvPr/>
        </p:nvCxnSpPr>
        <p:spPr>
          <a:xfrm>
            <a:off x="7130159" y="4426180"/>
            <a:ext cx="112909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CC6E4466-61D4-0B1B-3371-B2123328FE81}"/>
              </a:ext>
            </a:extLst>
          </p:cNvPr>
          <p:cNvCxnSpPr>
            <a:cxnSpLocks/>
            <a:stCxn id="7" idx="1"/>
            <a:endCxn id="9" idx="3"/>
          </p:cNvCxnSpPr>
          <p:nvPr/>
        </p:nvCxnSpPr>
        <p:spPr>
          <a:xfrm flipH="1">
            <a:off x="4536822" y="3894027"/>
            <a:ext cx="716242" cy="99048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cký objekt 15" descr="Peniaze obrys">
            <a:extLst>
              <a:ext uri="{FF2B5EF4-FFF2-40B4-BE49-F238E27FC236}">
                <a16:creationId xmlns:a16="http://schemas.microsoft.com/office/drawing/2014/main" id="{955911B2-88E5-5306-F36C-A2A7D3EBE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04484" y="3502934"/>
            <a:ext cx="809180" cy="809180"/>
          </a:xfrm>
          <a:prstGeom prst="rect">
            <a:avLst/>
          </a:prstGeom>
        </p:spPr>
      </p:pic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E9519EEF-4424-D362-1B76-44DBDBEA2C2B}"/>
              </a:ext>
            </a:extLst>
          </p:cNvPr>
          <p:cNvCxnSpPr>
            <a:cxnSpLocks/>
          </p:cNvCxnSpPr>
          <p:nvPr/>
        </p:nvCxnSpPr>
        <p:spPr>
          <a:xfrm>
            <a:off x="5996128" y="4553030"/>
            <a:ext cx="1190016" cy="1168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35">
            <a:extLst>
              <a:ext uri="{FF2B5EF4-FFF2-40B4-BE49-F238E27FC236}">
                <a16:creationId xmlns:a16="http://schemas.microsoft.com/office/drawing/2014/main" id="{AACC0EAB-2CC5-6C11-9358-B2CDCBC779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67720" y="5504021"/>
            <a:ext cx="1050363" cy="1050363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FB15FDA5-E41E-A379-704E-6AD8C786FC71}"/>
              </a:ext>
            </a:extLst>
          </p:cNvPr>
          <p:cNvSpPr txBox="1"/>
          <p:nvPr/>
        </p:nvSpPr>
        <p:spPr>
          <a:xfrm>
            <a:off x="5253064" y="5508876"/>
            <a:ext cx="3292910" cy="27967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1200" b="1" dirty="0">
                <a:latin typeface="Mark Pro" panose="020B0504020201010104" pitchFamily="34" charset="-18"/>
              </a:rPr>
              <a:t>38 EUR – daň z príjmov</a:t>
            </a:r>
          </a:p>
        </p:txBody>
      </p:sp>
    </p:spTree>
    <p:extLst>
      <p:ext uri="{BB962C8B-B14F-4D97-AF65-F5344CB8AC3E}">
        <p14:creationId xmlns:p14="http://schemas.microsoft.com/office/powerpoint/2010/main" val="39954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80ABB-D352-F506-9D26-39C893323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E0608-227D-0559-0A65-ACB6DC4B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-18"/>
              </a:rPr>
              <a:t>Porovnanie dlhodobého investovania</a:t>
            </a:r>
            <a:endParaRPr lang="en-US" dirty="0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pic>
        <p:nvPicPr>
          <p:cNvPr id="6" name="Picture Placeholder 5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8416BC9E-50D2-B05B-202C-66B9F1287916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9175" y="1597769"/>
            <a:ext cx="4162425" cy="4686299"/>
          </a:xfrm>
          <a:solidFill>
            <a:schemeClr val="bg1">
              <a:lumMod val="85000"/>
            </a:schemeClr>
          </a:solidFill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87D5DFF5-B7AD-719D-3E0F-58762F266117}"/>
              </a:ext>
            </a:extLst>
          </p:cNvPr>
          <p:cNvSpPr txBox="1"/>
          <p:nvPr/>
        </p:nvSpPr>
        <p:spPr>
          <a:xfrm>
            <a:off x="5642043" y="1468877"/>
            <a:ext cx="5963055" cy="4815191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rk Pro" panose="020B0504020201010104" pitchFamily="34" charset="-18"/>
            </a:endParaRP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ED27EA4A-FEA8-1C3E-A68E-53E1314C4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294666"/>
              </p:ext>
            </p:extLst>
          </p:nvPr>
        </p:nvGraphicFramePr>
        <p:xfrm>
          <a:off x="5881510" y="1597768"/>
          <a:ext cx="5858934" cy="468630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598824">
                  <a:extLst>
                    <a:ext uri="{9D8B030D-6E8A-4147-A177-3AD203B41FA5}">
                      <a16:colId xmlns:a16="http://schemas.microsoft.com/office/drawing/2014/main" val="88482498"/>
                    </a:ext>
                  </a:extLst>
                </a:gridCol>
                <a:gridCol w="2260110">
                  <a:extLst>
                    <a:ext uri="{9D8B030D-6E8A-4147-A177-3AD203B41FA5}">
                      <a16:colId xmlns:a16="http://schemas.microsoft.com/office/drawing/2014/main" val="537760335"/>
                    </a:ext>
                  </a:extLst>
                </a:gridCol>
              </a:tblGrid>
              <a:tr h="608020">
                <a:tc>
                  <a:txBody>
                    <a:bodyPr/>
                    <a:lstStyle/>
                    <a:p>
                      <a:pPr algn="ctr"/>
                      <a:r>
                        <a:rPr lang="sk-SK" sz="1600" b="1" kern="1200" dirty="0">
                          <a:solidFill>
                            <a:schemeClr val="lt1"/>
                          </a:solidFill>
                          <a:effectLst/>
                          <a:latin typeface="Mark Pro" panose="020B0504020201010104" pitchFamily="34" charset="-18"/>
                          <a:ea typeface="+mn-ea"/>
                          <a:cs typeface="+mn-cs"/>
                        </a:rPr>
                        <a:t>Typ investičnej štruktúry</a:t>
                      </a:r>
                      <a:endParaRPr lang="sk-SK" sz="1600" dirty="0">
                        <a:latin typeface="Mark Pro" panose="020B0504020201010104" pitchFamily="34" charset="-18"/>
                      </a:endParaRPr>
                    </a:p>
                  </a:txBody>
                  <a:tcPr marL="60960" marR="60960" marT="30480" marB="304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k-SK" sz="1600" b="1" dirty="0">
                          <a:solidFill>
                            <a:schemeClr val="bg1"/>
                          </a:solidFill>
                          <a:latin typeface="Mark Pro" panose="020B0504020201010104" pitchFamily="34" charset="-18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Efektívne zdanenie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50466"/>
                  </a:ext>
                </a:extLst>
              </a:tr>
              <a:tr h="1101136"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Mark Pro" panose="020B0504020201010104" pitchFamily="34" charset="-18"/>
                        </a:rPr>
                        <a:t>Investícia do slovenských nehnuteľností cez slovenský podielový fond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ark Pro" panose="020B0504020201010104" pitchFamily="34" charset="-18"/>
                        </a:rPr>
                        <a:t>36,01 %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4629656"/>
                  </a:ext>
                </a:extLst>
              </a:tr>
              <a:tr h="774873">
                <a:tc>
                  <a:txBody>
                    <a:bodyPr/>
                    <a:lstStyle/>
                    <a:p>
                      <a:r>
                        <a:rPr lang="pt-BR" sz="1600" dirty="0">
                          <a:latin typeface="Mark Pro" panose="020B0504020201010104" pitchFamily="34" charset="-18"/>
                        </a:rPr>
                        <a:t>Investícia do slovenských nehnuteľností priamo</a:t>
                      </a:r>
                      <a:endParaRPr lang="sk-SK" sz="1600" dirty="0">
                        <a:latin typeface="Mark Pro" panose="020B0504020201010104" pitchFamily="34" charset="-1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ark Pro" panose="020B0504020201010104" pitchFamily="34" charset="-18"/>
                        </a:rPr>
                        <a:t>0 %*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26755"/>
                  </a:ext>
                </a:extLst>
              </a:tr>
              <a:tr h="1101136"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Mark Pro" panose="020B0504020201010104" pitchFamily="34" charset="-18"/>
                        </a:rPr>
                        <a:t>Investícia do slovenských nehnuteľností cez obchodnú spoločnosť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ark Pro" panose="020B0504020201010104" pitchFamily="34" charset="-18"/>
                        </a:rPr>
                        <a:t>26,53 %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97164327"/>
                  </a:ext>
                </a:extLst>
              </a:tr>
              <a:tr h="1101136">
                <a:tc>
                  <a:txBody>
                    <a:bodyPr/>
                    <a:lstStyle/>
                    <a:p>
                      <a:r>
                        <a:rPr lang="sk-SK" sz="1600" dirty="0">
                          <a:latin typeface="Mark Pro" panose="020B0504020201010104" pitchFamily="34" charset="-18"/>
                        </a:rPr>
                        <a:t>Investícia do slovenských nehnuteľností cez „fondovú dlhopisovú štruktúru“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ark Pro" panose="020B0504020201010104" pitchFamily="34" charset="-18"/>
                        </a:rPr>
                        <a:t>19 %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64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A41A9A-A2FC-31ED-4793-F2B24EF5C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3016D590-B0BD-F2A4-DADE-A48A40594CC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2177" y="11208"/>
            <a:ext cx="4334932" cy="6858000"/>
          </a:xfrm>
          <a:solidFill>
            <a:schemeClr val="bg1">
              <a:lumMod val="95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DF128D-AC4F-93D3-9FC8-46E06F1C8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noProof="0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-18"/>
              </a:rPr>
              <a:t>Investície do cenných papierov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23FF31-B2A6-B828-D055-2FB61C8554FB}"/>
              </a:ext>
            </a:extLst>
          </p:cNvPr>
          <p:cNvSpPr txBox="1"/>
          <p:nvPr/>
        </p:nvSpPr>
        <p:spPr>
          <a:xfrm>
            <a:off x="1052417" y="1686530"/>
            <a:ext cx="6889760" cy="67363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sk-SK" sz="1600" noProof="0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-18"/>
              </a:rPr>
              <a:t>Cez UCITS, fondy cenných papierov, fond kvalifikovaných investorov alebo fondy alternatívnych investícii</a:t>
            </a:r>
            <a:endParaRPr lang="sk-SK" sz="1050" noProof="0" dirty="0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821247-110D-4C5B-EB61-248523F2D048}"/>
              </a:ext>
            </a:extLst>
          </p:cNvPr>
          <p:cNvSpPr/>
          <p:nvPr/>
        </p:nvSpPr>
        <p:spPr>
          <a:xfrm>
            <a:off x="1019175" y="2592475"/>
            <a:ext cx="8295647" cy="40494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548640" rIns="365760" bIns="91440" rtlCol="0" anchor="ctr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en-US" sz="1000" dirty="0">
                <a:solidFill>
                  <a:schemeClr val="bg1"/>
                </a:solidFill>
                <a:latin typeface="Mark Pro" panose="020B0504020201010104" pitchFamily="34" charset="-18"/>
              </a:rPr>
              <a:t>.</a:t>
            </a:r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203F90A9-5818-F3CC-CAAA-C74EB7D4A417}"/>
              </a:ext>
            </a:extLst>
          </p:cNvPr>
          <p:cNvGrpSpPr/>
          <p:nvPr/>
        </p:nvGrpSpPr>
        <p:grpSpPr>
          <a:xfrm>
            <a:off x="2877178" y="2697645"/>
            <a:ext cx="3694051" cy="2089509"/>
            <a:chOff x="2088776" y="2356985"/>
            <a:chExt cx="3694051" cy="2089509"/>
          </a:xfrm>
        </p:grpSpPr>
        <p:sp>
          <p:nvSpPr>
            <p:cNvPr id="6" name="Obdĺžnik 5">
              <a:extLst>
                <a:ext uri="{FF2B5EF4-FFF2-40B4-BE49-F238E27FC236}">
                  <a16:creationId xmlns:a16="http://schemas.microsoft.com/office/drawing/2014/main" id="{6523F4E6-8203-C169-5C09-184E55664DAE}"/>
                </a:ext>
              </a:extLst>
            </p:cNvPr>
            <p:cNvSpPr/>
            <p:nvPr/>
          </p:nvSpPr>
          <p:spPr>
            <a:xfrm>
              <a:off x="2088776" y="3052938"/>
              <a:ext cx="1757082" cy="1393556"/>
            </a:xfrm>
            <a:prstGeom prst="rect">
              <a:avLst/>
            </a:prstGeom>
            <a:solidFill>
              <a:srgbClr val="EC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latin typeface="Mark Pro" panose="020B0504020201010104" pitchFamily="34" charset="-18"/>
                </a:rPr>
                <a:t>Správcovská spoločnosť</a:t>
              </a:r>
            </a:p>
          </p:txBody>
        </p:sp>
        <p:sp>
          <p:nvSpPr>
            <p:cNvPr id="7" name="Obdĺžnik: zaoblené rohy 6">
              <a:extLst>
                <a:ext uri="{FF2B5EF4-FFF2-40B4-BE49-F238E27FC236}">
                  <a16:creationId xmlns:a16="http://schemas.microsoft.com/office/drawing/2014/main" id="{57603982-9148-AFDC-2331-DA9498E132E2}"/>
                </a:ext>
              </a:extLst>
            </p:cNvPr>
            <p:cNvSpPr/>
            <p:nvPr/>
          </p:nvSpPr>
          <p:spPr>
            <a:xfrm>
              <a:off x="3702424" y="3303494"/>
              <a:ext cx="1674869" cy="855219"/>
            </a:xfrm>
            <a:prstGeom prst="roundRect">
              <a:avLst/>
            </a:prstGeom>
            <a:solidFill>
              <a:srgbClr val="0D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>
                  <a:latin typeface="Mark Pro" panose="020B0504020201010104" pitchFamily="34" charset="-18"/>
                </a:rPr>
                <a:t>Podielový fond</a:t>
              </a:r>
            </a:p>
          </p:txBody>
        </p:sp>
        <p:cxnSp>
          <p:nvCxnSpPr>
            <p:cNvPr id="9" name="Rovná spojnica 8">
              <a:extLst>
                <a:ext uri="{FF2B5EF4-FFF2-40B4-BE49-F238E27FC236}">
                  <a16:creationId xmlns:a16="http://schemas.microsoft.com/office/drawing/2014/main" id="{3FF4DAAA-DE08-941A-B6EF-612E840E4BA1}"/>
                </a:ext>
              </a:extLst>
            </p:cNvPr>
            <p:cNvCxnSpPr>
              <a:cxnSpLocks/>
              <a:stCxn id="7" idx="0"/>
              <a:endCxn id="10" idx="4"/>
            </p:cNvCxnSpPr>
            <p:nvPr/>
          </p:nvCxnSpPr>
          <p:spPr>
            <a:xfrm flipH="1" flipV="1">
              <a:off x="4532251" y="2895603"/>
              <a:ext cx="7608" cy="4078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ál 9">
              <a:extLst>
                <a:ext uri="{FF2B5EF4-FFF2-40B4-BE49-F238E27FC236}">
                  <a16:creationId xmlns:a16="http://schemas.microsoft.com/office/drawing/2014/main" id="{6C3BCDFE-E378-DD7A-E636-07A34DFEC648}"/>
                </a:ext>
              </a:extLst>
            </p:cNvPr>
            <p:cNvSpPr/>
            <p:nvPr/>
          </p:nvSpPr>
          <p:spPr>
            <a:xfrm>
              <a:off x="3281675" y="2384615"/>
              <a:ext cx="2501152" cy="510988"/>
            </a:xfrm>
            <a:prstGeom prst="ellipse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>
                <a:latin typeface="Mark Pro" panose="020B0504020201010104" pitchFamily="34" charset="-18"/>
              </a:endParaRPr>
            </a:p>
          </p:txBody>
        </p:sp>
        <p:pic>
          <p:nvPicPr>
            <p:cNvPr id="13" name="Grafický objekt 12" descr="Používatelia obrys">
              <a:extLst>
                <a:ext uri="{FF2B5EF4-FFF2-40B4-BE49-F238E27FC236}">
                  <a16:creationId xmlns:a16="http://schemas.microsoft.com/office/drawing/2014/main" id="{E5EF8308-7762-8E4E-3A99-6286FE56F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735324" y="2356986"/>
              <a:ext cx="510988" cy="510988"/>
            </a:xfrm>
            <a:prstGeom prst="rect">
              <a:avLst/>
            </a:prstGeom>
          </p:spPr>
        </p:pic>
        <p:pic>
          <p:nvPicPr>
            <p:cNvPr id="14" name="Grafický objekt 13" descr="Používatelia obrys">
              <a:extLst>
                <a:ext uri="{FF2B5EF4-FFF2-40B4-BE49-F238E27FC236}">
                  <a16:creationId xmlns:a16="http://schemas.microsoft.com/office/drawing/2014/main" id="{18C820AF-DCD4-BC4D-3CFE-CB2EAADFA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16171" y="2356986"/>
              <a:ext cx="510988" cy="510988"/>
            </a:xfrm>
            <a:prstGeom prst="rect">
              <a:avLst/>
            </a:prstGeom>
          </p:spPr>
        </p:pic>
        <p:pic>
          <p:nvPicPr>
            <p:cNvPr id="15" name="Grafický objekt 14" descr="Používatelia obrys">
              <a:extLst>
                <a:ext uri="{FF2B5EF4-FFF2-40B4-BE49-F238E27FC236}">
                  <a16:creationId xmlns:a16="http://schemas.microsoft.com/office/drawing/2014/main" id="{3329030D-D217-7D9E-C8B3-B89E9AB3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72583" y="2356985"/>
              <a:ext cx="510988" cy="510988"/>
            </a:xfrm>
            <a:prstGeom prst="rect">
              <a:avLst/>
            </a:prstGeom>
          </p:spPr>
        </p:pic>
      </p:grpSp>
      <p:sp>
        <p:nvSpPr>
          <p:cNvPr id="17" name="Obdĺžnik: zaoblené rohy 16">
            <a:extLst>
              <a:ext uri="{FF2B5EF4-FFF2-40B4-BE49-F238E27FC236}">
                <a16:creationId xmlns:a16="http://schemas.microsoft.com/office/drawing/2014/main" id="{FD095BB5-3497-185C-7B63-C210C017AE0C}"/>
              </a:ext>
            </a:extLst>
          </p:cNvPr>
          <p:cNvSpPr/>
          <p:nvPr/>
        </p:nvSpPr>
        <p:spPr>
          <a:xfrm>
            <a:off x="3592505" y="5099538"/>
            <a:ext cx="1564934" cy="818522"/>
          </a:xfrm>
          <a:prstGeom prst="round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dirty="0">
                <a:latin typeface="Mark Pro" panose="020B0504020201010104" pitchFamily="34" charset="-18"/>
              </a:rPr>
              <a:t>ETF fond cenných papierov</a:t>
            </a: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F1580135-7A30-F245-B8F0-F2DCE9B5937D}"/>
              </a:ext>
            </a:extLst>
          </p:cNvPr>
          <p:cNvSpPr/>
          <p:nvPr/>
        </p:nvSpPr>
        <p:spPr>
          <a:xfrm>
            <a:off x="6714108" y="5099538"/>
            <a:ext cx="1074431" cy="547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dirty="0">
                <a:latin typeface="Mark Pro" panose="020B0504020201010104" pitchFamily="34" charset="-18"/>
              </a:rPr>
              <a:t>Akciová spoločnosť</a:t>
            </a:r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123E1BDC-148C-0C53-69C6-87934CF95D79}"/>
              </a:ext>
            </a:extLst>
          </p:cNvPr>
          <p:cNvSpPr/>
          <p:nvPr/>
        </p:nvSpPr>
        <p:spPr>
          <a:xfrm>
            <a:off x="4834245" y="6094324"/>
            <a:ext cx="1074431" cy="547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dirty="0">
                <a:latin typeface="Mark Pro" panose="020B0504020201010104" pitchFamily="34" charset="-18"/>
              </a:rPr>
              <a:t>Akciová spoločnosť</a:t>
            </a:r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2BEF824E-5EDA-1D74-59E8-292F3AED255E}"/>
              </a:ext>
            </a:extLst>
          </p:cNvPr>
          <p:cNvSpPr/>
          <p:nvPr/>
        </p:nvSpPr>
        <p:spPr>
          <a:xfrm>
            <a:off x="2995646" y="6094324"/>
            <a:ext cx="1074431" cy="5476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dirty="0">
                <a:latin typeface="Mark Pro" panose="020B0504020201010104" pitchFamily="34" charset="-18"/>
              </a:rPr>
              <a:t>Akciová spoločnosť</a:t>
            </a:r>
          </a:p>
        </p:txBody>
      </p:sp>
      <p:cxnSp>
        <p:nvCxnSpPr>
          <p:cNvPr id="22" name="Rovná spojovacia šípka 21">
            <a:extLst>
              <a:ext uri="{FF2B5EF4-FFF2-40B4-BE49-F238E27FC236}">
                <a16:creationId xmlns:a16="http://schemas.microsoft.com/office/drawing/2014/main" id="{CD1A50A5-5B0B-397C-2ADC-964F9A996337}"/>
              </a:ext>
            </a:extLst>
          </p:cNvPr>
          <p:cNvCxnSpPr>
            <a:cxnSpLocks/>
            <a:stCxn id="7" idx="2"/>
            <a:endCxn id="17" idx="0"/>
          </p:cNvCxnSpPr>
          <p:nvPr/>
        </p:nvCxnSpPr>
        <p:spPr>
          <a:xfrm flipH="1">
            <a:off x="4374972" y="4499373"/>
            <a:ext cx="953289" cy="600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>
            <a:extLst>
              <a:ext uri="{FF2B5EF4-FFF2-40B4-BE49-F238E27FC236}">
                <a16:creationId xmlns:a16="http://schemas.microsoft.com/office/drawing/2014/main" id="{F8ADF127-0C1D-071E-3F3E-018BD8391E38}"/>
              </a:ext>
            </a:extLst>
          </p:cNvPr>
          <p:cNvCxnSpPr>
            <a:stCxn id="17" idx="2"/>
          </p:cNvCxnSpPr>
          <p:nvPr/>
        </p:nvCxnSpPr>
        <p:spPr>
          <a:xfrm flipH="1">
            <a:off x="3532861" y="5918060"/>
            <a:ext cx="842111" cy="1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>
            <a:extLst>
              <a:ext uri="{FF2B5EF4-FFF2-40B4-BE49-F238E27FC236}">
                <a16:creationId xmlns:a16="http://schemas.microsoft.com/office/drawing/2014/main" id="{D5118832-B250-1D19-4A6A-0F8BBA5D6677}"/>
              </a:ext>
            </a:extLst>
          </p:cNvPr>
          <p:cNvCxnSpPr>
            <a:endCxn id="19" idx="0"/>
          </p:cNvCxnSpPr>
          <p:nvPr/>
        </p:nvCxnSpPr>
        <p:spPr>
          <a:xfrm>
            <a:off x="4374972" y="5918060"/>
            <a:ext cx="996489" cy="176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ovacia šípka 28">
            <a:extLst>
              <a:ext uri="{FF2B5EF4-FFF2-40B4-BE49-F238E27FC236}">
                <a16:creationId xmlns:a16="http://schemas.microsoft.com/office/drawing/2014/main" id="{5766D3BF-2B12-8780-928E-7BA2529FABE5}"/>
              </a:ext>
            </a:extLst>
          </p:cNvPr>
          <p:cNvCxnSpPr>
            <a:cxnSpLocks/>
            <a:stCxn id="7" idx="2"/>
            <a:endCxn id="18" idx="0"/>
          </p:cNvCxnSpPr>
          <p:nvPr/>
        </p:nvCxnSpPr>
        <p:spPr>
          <a:xfrm>
            <a:off x="5328261" y="4499373"/>
            <a:ext cx="1923063" cy="6001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14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6CD55-FEF0-B5C4-0208-5B78D82CD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95B77-C306-AB0F-EAAF-26A515F06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-18"/>
              </a:rPr>
              <a:t>Investície do cenných papierov – dividenda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3AF15DBB-7015-F8E5-4CD4-00ADF1FDD7F3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E99AE43E-4A29-AC82-F408-FE67E31CB7F8}"/>
              </a:ext>
            </a:extLst>
          </p:cNvPr>
          <p:cNvSpPr txBox="1"/>
          <p:nvPr/>
        </p:nvSpPr>
        <p:spPr>
          <a:xfrm>
            <a:off x="5593404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pic>
        <p:nvPicPr>
          <p:cNvPr id="4" name="Grafický objekt 3" descr="Používateľ obrys">
            <a:extLst>
              <a:ext uri="{FF2B5EF4-FFF2-40B4-BE49-F238E27FC236}">
                <a16:creationId xmlns:a16="http://schemas.microsoft.com/office/drawing/2014/main" id="{99C5AC26-095D-969C-3ED1-E7297445D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1377" y="1739027"/>
            <a:ext cx="914400" cy="914400"/>
          </a:xfrm>
          <a:prstGeom prst="rect">
            <a:avLst/>
          </a:prstGeom>
        </p:spPr>
      </p:pic>
      <p:pic>
        <p:nvPicPr>
          <p:cNvPr id="6" name="Grafický objekt 5" descr="Používateľ obrys">
            <a:extLst>
              <a:ext uri="{FF2B5EF4-FFF2-40B4-BE49-F238E27FC236}">
                <a16:creationId xmlns:a16="http://schemas.microsoft.com/office/drawing/2014/main" id="{A7323B3B-1943-4181-3A7D-9011165A7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6977" y="1739027"/>
            <a:ext cx="914400" cy="914400"/>
          </a:xfrm>
          <a:prstGeom prst="rect">
            <a:avLst/>
          </a:prstGeom>
        </p:spPr>
      </p:pic>
      <p:pic>
        <p:nvPicPr>
          <p:cNvPr id="7" name="Grafický objekt 6" descr="Používateľ obrys">
            <a:extLst>
              <a:ext uri="{FF2B5EF4-FFF2-40B4-BE49-F238E27FC236}">
                <a16:creationId xmlns:a16="http://schemas.microsoft.com/office/drawing/2014/main" id="{653B2547-64E8-B5E9-E830-EA19F094F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8356" y="1743382"/>
            <a:ext cx="914400" cy="914400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B332F609-3F6C-2FF8-D4CC-B304C80BBE7F}"/>
              </a:ext>
            </a:extLst>
          </p:cNvPr>
          <p:cNvSpPr/>
          <p:nvPr/>
        </p:nvSpPr>
        <p:spPr>
          <a:xfrm>
            <a:off x="2029469" y="3166519"/>
            <a:ext cx="2803816" cy="1249845"/>
          </a:xfrm>
          <a:prstGeom prst="rect">
            <a:avLst/>
          </a:prstGeom>
          <a:solidFill>
            <a:srgbClr val="0D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>
                <a:latin typeface="Mark Pro" panose="020B0504020201010104" pitchFamily="34" charset="-18"/>
              </a:rPr>
              <a:t>Podielový fond</a:t>
            </a:r>
          </a:p>
        </p:txBody>
      </p:sp>
      <p:pic>
        <p:nvPicPr>
          <p:cNvPr id="9" name="Grafický objekt 8" descr="Používateľ obrys">
            <a:extLst>
              <a:ext uri="{FF2B5EF4-FFF2-40B4-BE49-F238E27FC236}">
                <a16:creationId xmlns:a16="http://schemas.microsoft.com/office/drawing/2014/main" id="{F46C16F0-968B-37C5-CBAF-71FC0FF24E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998" y="1739027"/>
            <a:ext cx="914400" cy="914400"/>
          </a:xfrm>
          <a:prstGeom prst="rect">
            <a:avLst/>
          </a:prstGeom>
        </p:spPr>
      </p:pic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D745C319-459F-A0B4-2077-8E71A4C5E055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3431377" y="2708366"/>
            <a:ext cx="0" cy="4581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Obdĺžnik 4">
            <a:extLst>
              <a:ext uri="{FF2B5EF4-FFF2-40B4-BE49-F238E27FC236}">
                <a16:creationId xmlns:a16="http://schemas.microsoft.com/office/drawing/2014/main" id="{30CC7B96-C116-A2C5-E85F-43A704CFAEDC}"/>
              </a:ext>
            </a:extLst>
          </p:cNvPr>
          <p:cNvSpPr/>
          <p:nvPr/>
        </p:nvSpPr>
        <p:spPr>
          <a:xfrm>
            <a:off x="1188069" y="534290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ETF cenných papierov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999C3529-6BA8-3887-2CC8-6DA883B44920}"/>
              </a:ext>
            </a:extLst>
          </p:cNvPr>
          <p:cNvSpPr/>
          <p:nvPr/>
        </p:nvSpPr>
        <p:spPr>
          <a:xfrm>
            <a:off x="3810408" y="534290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Akciová spoločnosť</a:t>
            </a:r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9A72A1E2-3166-4C19-AF39-6CF07B8B655D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flipV="1">
            <a:off x="1928108" y="4416364"/>
            <a:ext cx="1503269" cy="92653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4C616F9C-0815-6747-43C9-4B02156F4A3E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flipH="1" flipV="1">
            <a:off x="3431377" y="4416364"/>
            <a:ext cx="1119070" cy="92653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BlokTextu 18">
            <a:extLst>
              <a:ext uri="{FF2B5EF4-FFF2-40B4-BE49-F238E27FC236}">
                <a16:creationId xmlns:a16="http://schemas.microsoft.com/office/drawing/2014/main" id="{B90DBCB4-C0F7-2B42-D8EF-C333B094BC95}"/>
              </a:ext>
            </a:extLst>
          </p:cNvPr>
          <p:cNvSpPr txBox="1"/>
          <p:nvPr/>
        </p:nvSpPr>
        <p:spPr>
          <a:xfrm>
            <a:off x="5510496" y="5342900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21 % 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1B633E32-FD50-11B0-453C-905486855006}"/>
              </a:ext>
            </a:extLst>
          </p:cNvPr>
          <p:cNvSpPr txBox="1"/>
          <p:nvPr/>
        </p:nvSpPr>
        <p:spPr>
          <a:xfrm>
            <a:off x="5114256" y="3388047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0 % 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2FE7B1F2-6663-F424-E875-AD96E22DFBD4}"/>
              </a:ext>
            </a:extLst>
          </p:cNvPr>
          <p:cNvSpPr txBox="1"/>
          <p:nvPr/>
        </p:nvSpPr>
        <p:spPr>
          <a:xfrm>
            <a:off x="3937608" y="2514089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19 % </a:t>
            </a:r>
          </a:p>
        </p:txBody>
      </p:sp>
      <p:graphicFrame>
        <p:nvGraphicFramePr>
          <p:cNvPr id="17" name="Tabuľka 16">
            <a:extLst>
              <a:ext uri="{FF2B5EF4-FFF2-40B4-BE49-F238E27FC236}">
                <a16:creationId xmlns:a16="http://schemas.microsoft.com/office/drawing/2014/main" id="{26A529EF-994F-D212-79FE-66D5185C0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400063"/>
              </p:ext>
            </p:extLst>
          </p:nvPr>
        </p:nvGraphicFramePr>
        <p:xfrm>
          <a:off x="7077604" y="2053998"/>
          <a:ext cx="4469958" cy="35512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70305">
                  <a:extLst>
                    <a:ext uri="{9D8B030D-6E8A-4147-A177-3AD203B41FA5}">
                      <a16:colId xmlns:a16="http://schemas.microsoft.com/office/drawing/2014/main" val="224878762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3184612500"/>
                    </a:ext>
                  </a:extLst>
                </a:gridCol>
                <a:gridCol w="1349825">
                  <a:extLst>
                    <a:ext uri="{9D8B030D-6E8A-4147-A177-3AD203B41FA5}">
                      <a16:colId xmlns:a16="http://schemas.microsoft.com/office/drawing/2014/main" val="3737875250"/>
                    </a:ext>
                  </a:extLst>
                </a:gridCol>
              </a:tblGrid>
              <a:tr h="582227">
                <a:tc>
                  <a:txBody>
                    <a:bodyPr/>
                    <a:lstStyle/>
                    <a:p>
                      <a:r>
                        <a:rPr lang="sk-SK" dirty="0">
                          <a:latin typeface="Mark Pro" panose="020B0604020202020204" charset="-18"/>
                        </a:rPr>
                        <a:t>ETF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Mark Pro" panose="020B0604020202020204" charset="-18"/>
                        </a:rPr>
                        <a:t>Lokálna sadzba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Mark Pro" panose="020B0604020202020204" charset="-18"/>
                        </a:rPr>
                        <a:t>Sadzba podľa DTT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669114"/>
                  </a:ext>
                </a:extLst>
              </a:tr>
              <a:tr h="582227">
                <a:tc>
                  <a:txBody>
                    <a:bodyPr/>
                    <a:lstStyle/>
                    <a:p>
                      <a:r>
                        <a:rPr lang="sk-SK" sz="1500" dirty="0">
                          <a:latin typeface="Mark Pro" panose="020B0604020202020204" charset="-18"/>
                        </a:rPr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30 %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714162"/>
                  </a:ext>
                </a:extLst>
              </a:tr>
              <a:tr h="582227">
                <a:tc>
                  <a:txBody>
                    <a:bodyPr/>
                    <a:lstStyle/>
                    <a:p>
                      <a:r>
                        <a:rPr lang="sk-SK" sz="1500" dirty="0">
                          <a:latin typeface="Mark Pro" panose="020B0604020202020204" charset="-18"/>
                        </a:rPr>
                        <a:t>Írsko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25 %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012345"/>
                  </a:ext>
                </a:extLst>
              </a:tr>
              <a:tr h="582227">
                <a:tc>
                  <a:txBody>
                    <a:bodyPr/>
                    <a:lstStyle/>
                    <a:p>
                      <a:r>
                        <a:rPr lang="sk-SK" sz="1500" dirty="0">
                          <a:latin typeface="Mark Pro" panose="020B0604020202020204" charset="-18"/>
                        </a:rPr>
                        <a:t>Luxembursko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15 %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078921"/>
                  </a:ext>
                </a:extLst>
              </a:tr>
              <a:tr h="582227">
                <a:tc>
                  <a:txBody>
                    <a:bodyPr/>
                    <a:lstStyle/>
                    <a:p>
                      <a:r>
                        <a:rPr lang="sk-SK" sz="1500" dirty="0">
                          <a:latin typeface="Mark Pro" panose="020B0604020202020204" charset="-18"/>
                        </a:rPr>
                        <a:t>Nemecko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25 %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51675"/>
                  </a:ext>
                </a:extLst>
              </a:tr>
              <a:tr h="582227">
                <a:tc>
                  <a:txBody>
                    <a:bodyPr/>
                    <a:lstStyle/>
                    <a:p>
                      <a:r>
                        <a:rPr lang="sk-SK" sz="1500" dirty="0">
                          <a:latin typeface="Mark Pro" panose="020B0604020202020204" charset="-18"/>
                        </a:rPr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0 %/ 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89428"/>
                  </a:ext>
                </a:extLst>
              </a:tr>
            </a:tbl>
          </a:graphicData>
        </a:graphic>
      </p:graphicFrame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52F3D855-14F7-CAAF-39AF-289C4A55F597}"/>
              </a:ext>
            </a:extLst>
          </p:cNvPr>
          <p:cNvCxnSpPr>
            <a:cxnSpLocks/>
          </p:cNvCxnSpPr>
          <p:nvPr/>
        </p:nvCxnSpPr>
        <p:spPr>
          <a:xfrm flipH="1">
            <a:off x="4934646" y="4066903"/>
            <a:ext cx="1894356" cy="66185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983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069B3-D353-8AE1-913A-D74C5E7DA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BA8CC-EBB2-08DC-798B-C17DBDF1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-18"/>
              </a:rPr>
              <a:t>Investície do cenných papierov – dividenda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92A2B545-F317-FC55-0D5B-86538C21C1B9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C4F4B53D-796F-4866-2425-70A363F388B5}"/>
              </a:ext>
            </a:extLst>
          </p:cNvPr>
          <p:cNvSpPr txBox="1"/>
          <p:nvPr/>
        </p:nvSpPr>
        <p:spPr>
          <a:xfrm>
            <a:off x="5593404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pic>
        <p:nvPicPr>
          <p:cNvPr id="4" name="Grafický objekt 3" descr="Používateľ obrys">
            <a:extLst>
              <a:ext uri="{FF2B5EF4-FFF2-40B4-BE49-F238E27FC236}">
                <a16:creationId xmlns:a16="http://schemas.microsoft.com/office/drawing/2014/main" id="{ED456432-532D-EDE3-757D-275BC12AD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1377" y="1739027"/>
            <a:ext cx="914400" cy="914400"/>
          </a:xfrm>
          <a:prstGeom prst="rect">
            <a:avLst/>
          </a:prstGeom>
        </p:spPr>
      </p:pic>
      <p:pic>
        <p:nvPicPr>
          <p:cNvPr id="6" name="Grafický objekt 5" descr="Používateľ obrys">
            <a:extLst>
              <a:ext uri="{FF2B5EF4-FFF2-40B4-BE49-F238E27FC236}">
                <a16:creationId xmlns:a16="http://schemas.microsoft.com/office/drawing/2014/main" id="{4FC08E69-E630-51DA-0DDD-26F295860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6977" y="1739027"/>
            <a:ext cx="914400" cy="914400"/>
          </a:xfrm>
          <a:prstGeom prst="rect">
            <a:avLst/>
          </a:prstGeom>
        </p:spPr>
      </p:pic>
      <p:pic>
        <p:nvPicPr>
          <p:cNvPr id="7" name="Grafický objekt 6" descr="Používateľ obrys">
            <a:extLst>
              <a:ext uri="{FF2B5EF4-FFF2-40B4-BE49-F238E27FC236}">
                <a16:creationId xmlns:a16="http://schemas.microsoft.com/office/drawing/2014/main" id="{FE09EC36-E967-E526-7C21-3C10B8D682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8356" y="1743382"/>
            <a:ext cx="914400" cy="914400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3B83D068-B247-3825-B31B-BC66DD055291}"/>
              </a:ext>
            </a:extLst>
          </p:cNvPr>
          <p:cNvSpPr/>
          <p:nvPr/>
        </p:nvSpPr>
        <p:spPr>
          <a:xfrm>
            <a:off x="2029469" y="3166519"/>
            <a:ext cx="2803816" cy="1249845"/>
          </a:xfrm>
          <a:prstGeom prst="rect">
            <a:avLst/>
          </a:prstGeom>
          <a:solidFill>
            <a:srgbClr val="0D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>
                <a:latin typeface="Mark Pro" panose="020B0504020201010104" pitchFamily="34" charset="-18"/>
              </a:rPr>
              <a:t>Podielový fond</a:t>
            </a:r>
          </a:p>
        </p:txBody>
      </p:sp>
      <p:pic>
        <p:nvPicPr>
          <p:cNvPr id="9" name="Grafický objekt 8" descr="Používateľ obrys">
            <a:extLst>
              <a:ext uri="{FF2B5EF4-FFF2-40B4-BE49-F238E27FC236}">
                <a16:creationId xmlns:a16="http://schemas.microsoft.com/office/drawing/2014/main" id="{6DE6154F-0420-DBB6-3BC5-11481F3B7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998" y="1739027"/>
            <a:ext cx="914400" cy="914400"/>
          </a:xfrm>
          <a:prstGeom prst="rect">
            <a:avLst/>
          </a:prstGeom>
        </p:spPr>
      </p:pic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3874A841-737A-0341-063C-91C184A3025B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3431377" y="2708366"/>
            <a:ext cx="0" cy="4581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Obdĺžnik 4">
            <a:extLst>
              <a:ext uri="{FF2B5EF4-FFF2-40B4-BE49-F238E27FC236}">
                <a16:creationId xmlns:a16="http://schemas.microsoft.com/office/drawing/2014/main" id="{1A4454BA-4585-CF19-1531-B9FC26222BCA}"/>
              </a:ext>
            </a:extLst>
          </p:cNvPr>
          <p:cNvSpPr/>
          <p:nvPr/>
        </p:nvSpPr>
        <p:spPr>
          <a:xfrm>
            <a:off x="1188069" y="534290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ETF cenných papierov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2C2E1AC1-F2FD-EBB7-F4FB-D23529912463}"/>
              </a:ext>
            </a:extLst>
          </p:cNvPr>
          <p:cNvSpPr/>
          <p:nvPr/>
        </p:nvSpPr>
        <p:spPr>
          <a:xfrm>
            <a:off x="3810408" y="534290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Akciová spoločnosť</a:t>
            </a:r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23EE7A08-8BED-88C3-86BA-FC6887A7A156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flipV="1">
            <a:off x="1928108" y="4416364"/>
            <a:ext cx="1503269" cy="92653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B540BB81-70D0-A34C-6E9B-1DC93E2A9E5D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flipH="1" flipV="1">
            <a:off x="3431377" y="4416364"/>
            <a:ext cx="1119070" cy="92653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BlokTextu 18">
            <a:extLst>
              <a:ext uri="{FF2B5EF4-FFF2-40B4-BE49-F238E27FC236}">
                <a16:creationId xmlns:a16="http://schemas.microsoft.com/office/drawing/2014/main" id="{C7D69053-CAC2-6669-D3A3-80F27C46552C}"/>
              </a:ext>
            </a:extLst>
          </p:cNvPr>
          <p:cNvSpPr txBox="1"/>
          <p:nvPr/>
        </p:nvSpPr>
        <p:spPr>
          <a:xfrm>
            <a:off x="5510496" y="5342900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21 % 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C61319B0-B7DC-37BF-45B2-ABED2E355B69}"/>
              </a:ext>
            </a:extLst>
          </p:cNvPr>
          <p:cNvSpPr txBox="1"/>
          <p:nvPr/>
        </p:nvSpPr>
        <p:spPr>
          <a:xfrm>
            <a:off x="5114256" y="3388047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0 % 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204C04D0-246A-A977-0879-24F0C03C45F7}"/>
              </a:ext>
            </a:extLst>
          </p:cNvPr>
          <p:cNvSpPr txBox="1"/>
          <p:nvPr/>
        </p:nvSpPr>
        <p:spPr>
          <a:xfrm>
            <a:off x="3937608" y="2514089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19 % </a:t>
            </a:r>
          </a:p>
        </p:txBody>
      </p:sp>
      <p:graphicFrame>
        <p:nvGraphicFramePr>
          <p:cNvPr id="17" name="Tabuľka 16">
            <a:extLst>
              <a:ext uri="{FF2B5EF4-FFF2-40B4-BE49-F238E27FC236}">
                <a16:creationId xmlns:a16="http://schemas.microsoft.com/office/drawing/2014/main" id="{08B9E703-4A55-93E0-4566-CFE8897B1F5E}"/>
              </a:ext>
            </a:extLst>
          </p:cNvPr>
          <p:cNvGraphicFramePr>
            <a:graphicFrameLocks noGrp="1"/>
          </p:cNvGraphicFramePr>
          <p:nvPr/>
        </p:nvGraphicFramePr>
        <p:xfrm>
          <a:off x="7077604" y="2053998"/>
          <a:ext cx="4469958" cy="355121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70305">
                  <a:extLst>
                    <a:ext uri="{9D8B030D-6E8A-4147-A177-3AD203B41FA5}">
                      <a16:colId xmlns:a16="http://schemas.microsoft.com/office/drawing/2014/main" val="224878762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3184612500"/>
                    </a:ext>
                  </a:extLst>
                </a:gridCol>
                <a:gridCol w="1349825">
                  <a:extLst>
                    <a:ext uri="{9D8B030D-6E8A-4147-A177-3AD203B41FA5}">
                      <a16:colId xmlns:a16="http://schemas.microsoft.com/office/drawing/2014/main" val="3737875250"/>
                    </a:ext>
                  </a:extLst>
                </a:gridCol>
              </a:tblGrid>
              <a:tr h="582227">
                <a:tc>
                  <a:txBody>
                    <a:bodyPr/>
                    <a:lstStyle/>
                    <a:p>
                      <a:r>
                        <a:rPr lang="sk-SK" dirty="0">
                          <a:latin typeface="Mark Pro" panose="020B0604020202020204" charset="-18"/>
                        </a:rPr>
                        <a:t>ETF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Mark Pro" panose="020B0604020202020204" charset="-18"/>
                        </a:rPr>
                        <a:t>Lokálna sadzba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latin typeface="Mark Pro" panose="020B0604020202020204" charset="-18"/>
                        </a:rPr>
                        <a:t>Sadzba podľa DTT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669114"/>
                  </a:ext>
                </a:extLst>
              </a:tr>
              <a:tr h="582227">
                <a:tc>
                  <a:txBody>
                    <a:bodyPr/>
                    <a:lstStyle/>
                    <a:p>
                      <a:r>
                        <a:rPr lang="sk-SK" sz="1500" dirty="0">
                          <a:latin typeface="Mark Pro" panose="020B0604020202020204" charset="-18"/>
                        </a:rPr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30 %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714162"/>
                  </a:ext>
                </a:extLst>
              </a:tr>
              <a:tr h="582227">
                <a:tc>
                  <a:txBody>
                    <a:bodyPr/>
                    <a:lstStyle/>
                    <a:p>
                      <a:r>
                        <a:rPr lang="sk-SK" sz="1500" dirty="0">
                          <a:latin typeface="Mark Pro" panose="020B0604020202020204" charset="-18"/>
                        </a:rPr>
                        <a:t>Írsko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25 %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10 %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7012345"/>
                  </a:ext>
                </a:extLst>
              </a:tr>
              <a:tr h="582227">
                <a:tc>
                  <a:txBody>
                    <a:bodyPr/>
                    <a:lstStyle/>
                    <a:p>
                      <a:r>
                        <a:rPr lang="sk-SK" sz="1500" dirty="0">
                          <a:latin typeface="Mark Pro" panose="020B0604020202020204" charset="-18"/>
                        </a:rPr>
                        <a:t>Luxembursko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15 %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078921"/>
                  </a:ext>
                </a:extLst>
              </a:tr>
              <a:tr h="582227">
                <a:tc>
                  <a:txBody>
                    <a:bodyPr/>
                    <a:lstStyle/>
                    <a:p>
                      <a:r>
                        <a:rPr lang="sk-SK" sz="1500" dirty="0">
                          <a:latin typeface="Mark Pro" panose="020B0604020202020204" charset="-18"/>
                        </a:rPr>
                        <a:t>Nemecko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25 %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51675"/>
                  </a:ext>
                </a:extLst>
              </a:tr>
              <a:tr h="582227">
                <a:tc>
                  <a:txBody>
                    <a:bodyPr/>
                    <a:lstStyle/>
                    <a:p>
                      <a:r>
                        <a:rPr lang="sk-SK" sz="1500" dirty="0">
                          <a:latin typeface="Mark Pro" panose="020B0604020202020204" charset="-18"/>
                        </a:rPr>
                        <a:t>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0 %/ 20 %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500" dirty="0">
                          <a:latin typeface="Mark Pro" panose="020B0604020202020204" charset="-18"/>
                        </a:rPr>
                        <a:t>15 %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889428"/>
                  </a:ext>
                </a:extLst>
              </a:tr>
            </a:tbl>
          </a:graphicData>
        </a:graphic>
      </p:graphicFrame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78D96A88-9147-4911-E0DA-C862E4230F2A}"/>
              </a:ext>
            </a:extLst>
          </p:cNvPr>
          <p:cNvCxnSpPr>
            <a:cxnSpLocks/>
          </p:cNvCxnSpPr>
          <p:nvPr/>
        </p:nvCxnSpPr>
        <p:spPr>
          <a:xfrm flipH="1">
            <a:off x="4934646" y="4066903"/>
            <a:ext cx="1894356" cy="66185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13A13E26-F12E-8F08-A17B-AA2479B8B8F1}"/>
              </a:ext>
            </a:extLst>
          </p:cNvPr>
          <p:cNvSpPr/>
          <p:nvPr/>
        </p:nvSpPr>
        <p:spPr>
          <a:xfrm>
            <a:off x="2274208" y="2792765"/>
            <a:ext cx="7008268" cy="2648745"/>
          </a:xfrm>
          <a:prstGeom prst="roundRect">
            <a:avLst/>
          </a:prstGeom>
          <a:solidFill>
            <a:srgbClr val="EC6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500" b="1" dirty="0">
                <a:latin typeface="Mark Pro" panose="020B0504020201010104" pitchFamily="34" charset="-18"/>
              </a:rPr>
              <a:t>Efektívne zdanenie </a:t>
            </a:r>
            <a:br>
              <a:rPr lang="sk-SK" sz="2500" b="1" dirty="0">
                <a:latin typeface="Mark Pro" panose="020B0504020201010104" pitchFamily="34" charset="-18"/>
              </a:rPr>
            </a:br>
            <a:r>
              <a:rPr lang="sk-SK" sz="2500" b="1" dirty="0">
                <a:latin typeface="Mark Pro" panose="020B0504020201010104" pitchFamily="34" charset="-18"/>
              </a:rPr>
              <a:t>v prípade USA 55,2%</a:t>
            </a:r>
          </a:p>
        </p:txBody>
      </p:sp>
    </p:spTree>
    <p:extLst>
      <p:ext uri="{BB962C8B-B14F-4D97-AF65-F5344CB8AC3E}">
        <p14:creationId xmlns:p14="http://schemas.microsoft.com/office/powerpoint/2010/main" val="234172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CDA09-4482-7DE9-339F-74DB3789E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A6FEB-2834-F81E-B8DB-576DC120F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Alternatívy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B274E6-BD0A-388C-1D62-0DBB43EC9692}"/>
              </a:ext>
            </a:extLst>
          </p:cNvPr>
          <p:cNvSpPr txBox="1"/>
          <p:nvPr/>
        </p:nvSpPr>
        <p:spPr>
          <a:xfrm>
            <a:off x="1019175" y="3953547"/>
            <a:ext cx="2984672" cy="276999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k-SK" sz="2000" b="1" kern="0" dirty="0">
                <a:effectLst/>
                <a:latin typeface="Mark Pro" panose="020B0504020201010104" pitchFamily="34" charset="-18"/>
                <a:ea typeface="Calibri" panose="020F0502020204030204" pitchFamily="34" charset="0"/>
              </a:rPr>
              <a:t>Priama kúpa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922DE2-CE01-9CA8-4BD2-087CB249AB03}"/>
              </a:ext>
            </a:extLst>
          </p:cNvPr>
          <p:cNvSpPr txBox="1"/>
          <p:nvPr/>
        </p:nvSpPr>
        <p:spPr>
          <a:xfrm>
            <a:off x="4603664" y="3953547"/>
            <a:ext cx="2984672" cy="553998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k-SK" sz="2000" b="1" kern="0" dirty="0">
                <a:effectLst/>
                <a:latin typeface="Mark Pro" panose="020B0504020201010104" pitchFamily="34" charset="-18"/>
                <a:ea typeface="Calibri" panose="020F0502020204030204" pitchFamily="34" charset="0"/>
              </a:rPr>
              <a:t>Prostredníctvom obchodnej spoločnosti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9B75D4-F7EF-2AB4-4004-F471B1A734A2}"/>
              </a:ext>
            </a:extLst>
          </p:cNvPr>
          <p:cNvSpPr txBox="1"/>
          <p:nvPr/>
        </p:nvSpPr>
        <p:spPr>
          <a:xfrm>
            <a:off x="8188153" y="3953547"/>
            <a:ext cx="2984672" cy="553998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k-SK" sz="2000" b="1" kern="0" dirty="0">
                <a:effectLst/>
                <a:latin typeface="Mark Pro" panose="020B0504020201010104" pitchFamily="34" charset="-18"/>
                <a:ea typeface="Calibri" panose="020F0502020204030204" pitchFamily="34" charset="0"/>
              </a:rPr>
              <a:t>„Fondová štruktúra“ cez emisiu dlhopisov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B8467C-86CB-52FE-A876-C9E7D8D192CE}"/>
              </a:ext>
            </a:extLst>
          </p:cNvPr>
          <p:cNvSpPr txBox="1"/>
          <p:nvPr/>
        </p:nvSpPr>
        <p:spPr>
          <a:xfrm>
            <a:off x="1791511" y="2114551"/>
            <a:ext cx="1440000" cy="1440000"/>
          </a:xfrm>
          <a:prstGeom prst="ellipse">
            <a:avLst/>
          </a:prstGeom>
          <a:solidFill>
            <a:schemeClr val="accent2"/>
          </a:solidFill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k-SK" sz="1400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E7CD-E4DF-21AA-BC5E-64EA508E47DC}"/>
              </a:ext>
            </a:extLst>
          </p:cNvPr>
          <p:cNvSpPr txBox="1"/>
          <p:nvPr/>
        </p:nvSpPr>
        <p:spPr>
          <a:xfrm>
            <a:off x="5376000" y="2114551"/>
            <a:ext cx="1440000" cy="1440000"/>
          </a:xfrm>
          <a:prstGeom prst="ellipse">
            <a:avLst/>
          </a:prstGeom>
          <a:solidFill>
            <a:schemeClr val="accent3"/>
          </a:solidFill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k-SK" sz="1400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454331-69BB-0719-6EE9-D95FE6B29B1F}"/>
              </a:ext>
            </a:extLst>
          </p:cNvPr>
          <p:cNvSpPr txBox="1"/>
          <p:nvPr/>
        </p:nvSpPr>
        <p:spPr>
          <a:xfrm>
            <a:off x="8960489" y="2114551"/>
            <a:ext cx="1440000" cy="1440000"/>
          </a:xfrm>
          <a:prstGeom prst="ellipse">
            <a:avLst/>
          </a:prstGeom>
          <a:solidFill>
            <a:schemeClr val="accent4"/>
          </a:solidFill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k-SK" sz="1400" b="1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D168DE07-6A5B-E30A-09E1-07AC360D3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8661" y="2499299"/>
            <a:ext cx="720000" cy="720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70D9EDEB-1A6E-94A6-BC2D-66D68CDD1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5425" y="2460120"/>
            <a:ext cx="720000" cy="720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8769275F-9D7F-4807-1C08-D09D3B29BC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6214" y="24315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1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910BA-B466-A8A9-AD1B-EC93A2B1F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109D2-4190-6269-4EF8-D9FE9791E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-18"/>
              </a:rPr>
              <a:t>Alternatíva 1 (dividenda)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909AD673-2FAF-47C9-F065-B33A0E087E13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13ECDA64-91D5-8167-AED8-B284BCB62A72}"/>
              </a:ext>
            </a:extLst>
          </p:cNvPr>
          <p:cNvSpPr txBox="1"/>
          <p:nvPr/>
        </p:nvSpPr>
        <p:spPr>
          <a:xfrm>
            <a:off x="5593404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pic>
        <p:nvPicPr>
          <p:cNvPr id="4" name="Grafický objekt 3" descr="Používateľ obrys">
            <a:extLst>
              <a:ext uri="{FF2B5EF4-FFF2-40B4-BE49-F238E27FC236}">
                <a16:creationId xmlns:a16="http://schemas.microsoft.com/office/drawing/2014/main" id="{08E43627-141C-DFC2-7699-4585BA02B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85598" y="2637020"/>
            <a:ext cx="914400" cy="914400"/>
          </a:xfrm>
          <a:prstGeom prst="rect">
            <a:avLst/>
          </a:prstGeom>
        </p:spPr>
      </p:pic>
      <p:pic>
        <p:nvPicPr>
          <p:cNvPr id="6" name="Grafický objekt 5" descr="Používateľ obrys">
            <a:extLst>
              <a:ext uri="{FF2B5EF4-FFF2-40B4-BE49-F238E27FC236}">
                <a16:creationId xmlns:a16="http://schemas.microsoft.com/office/drawing/2014/main" id="{C4FE46EB-031C-CCB7-86A2-BE7D4335A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2038" y="2637020"/>
            <a:ext cx="914400" cy="914400"/>
          </a:xfrm>
          <a:prstGeom prst="rect">
            <a:avLst/>
          </a:prstGeom>
        </p:spPr>
      </p:pic>
      <p:pic>
        <p:nvPicPr>
          <p:cNvPr id="7" name="Grafický objekt 6" descr="Používateľ obrys">
            <a:extLst>
              <a:ext uri="{FF2B5EF4-FFF2-40B4-BE49-F238E27FC236}">
                <a16:creationId xmlns:a16="http://schemas.microsoft.com/office/drawing/2014/main" id="{620F4F25-FC4E-036F-0180-E6497B414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12898" y="2637020"/>
            <a:ext cx="914400" cy="914400"/>
          </a:xfrm>
          <a:prstGeom prst="rect">
            <a:avLst/>
          </a:prstGeom>
        </p:spPr>
      </p:pic>
      <p:pic>
        <p:nvPicPr>
          <p:cNvPr id="9" name="Grafický objekt 8" descr="Používateľ obrys">
            <a:extLst>
              <a:ext uri="{FF2B5EF4-FFF2-40B4-BE49-F238E27FC236}">
                <a16:creationId xmlns:a16="http://schemas.microsoft.com/office/drawing/2014/main" id="{1050E6D9-EA1F-40EE-C4D5-3AE549B8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54020" y="2637020"/>
            <a:ext cx="914400" cy="914400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1BCBAFCF-5A68-7374-49E0-E06B1577AACD}"/>
              </a:ext>
            </a:extLst>
          </p:cNvPr>
          <p:cNvSpPr/>
          <p:nvPr/>
        </p:nvSpPr>
        <p:spPr>
          <a:xfrm>
            <a:off x="1530060" y="534290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ETF cenných papierov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0C2B9707-7597-2453-02F2-468D58A20B4D}"/>
              </a:ext>
            </a:extLst>
          </p:cNvPr>
          <p:cNvSpPr/>
          <p:nvPr/>
        </p:nvSpPr>
        <p:spPr>
          <a:xfrm>
            <a:off x="3810408" y="534290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Akciová spoločnosť</a:t>
            </a:r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49004C30-779D-E43E-D37A-41300F61A50E}"/>
              </a:ext>
            </a:extLst>
          </p:cNvPr>
          <p:cNvCxnSpPr>
            <a:cxnSpLocks/>
            <a:stCxn id="5" idx="0"/>
          </p:cNvCxnSpPr>
          <p:nvPr/>
        </p:nvCxnSpPr>
        <p:spPr>
          <a:xfrm flipV="1">
            <a:off x="2270099" y="3429000"/>
            <a:ext cx="1074258" cy="191390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8BDFA2D3-D16D-C0DA-6AF6-8B88FD4E3649}"/>
              </a:ext>
            </a:extLst>
          </p:cNvPr>
          <p:cNvCxnSpPr>
            <a:cxnSpLocks/>
          </p:cNvCxnSpPr>
          <p:nvPr/>
        </p:nvCxnSpPr>
        <p:spPr>
          <a:xfrm flipH="1" flipV="1">
            <a:off x="3379285" y="3429000"/>
            <a:ext cx="1171162" cy="190954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BlokTextu 18">
            <a:extLst>
              <a:ext uri="{FF2B5EF4-FFF2-40B4-BE49-F238E27FC236}">
                <a16:creationId xmlns:a16="http://schemas.microsoft.com/office/drawing/2014/main" id="{6E784D5B-15AC-110A-2C20-7F150267769D}"/>
              </a:ext>
            </a:extLst>
          </p:cNvPr>
          <p:cNvSpPr txBox="1"/>
          <p:nvPr/>
        </p:nvSpPr>
        <p:spPr>
          <a:xfrm>
            <a:off x="5510496" y="5342900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21 % 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FE0BBCF9-8FEA-EAAD-905F-04F55F11C40B}"/>
              </a:ext>
            </a:extLst>
          </p:cNvPr>
          <p:cNvSpPr txBox="1"/>
          <p:nvPr/>
        </p:nvSpPr>
        <p:spPr>
          <a:xfrm>
            <a:off x="3057335" y="4015070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15 % </a:t>
            </a:r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ECE17F3C-D6DA-B62A-5196-C03A524DF936}"/>
              </a:ext>
            </a:extLst>
          </p:cNvPr>
          <p:cNvSpPr/>
          <p:nvPr/>
        </p:nvSpPr>
        <p:spPr>
          <a:xfrm>
            <a:off x="6769027" y="2792765"/>
            <a:ext cx="4168078" cy="2648745"/>
          </a:xfrm>
          <a:prstGeom prst="roundRect">
            <a:avLst/>
          </a:prstGeom>
          <a:solidFill>
            <a:srgbClr val="EC6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500" b="1" dirty="0">
                <a:latin typeface="Mark Pro" panose="020B0504020201010104" pitchFamily="34" charset="-18"/>
              </a:rPr>
              <a:t>Efektívne zdanenie </a:t>
            </a:r>
            <a:br>
              <a:rPr lang="sk-SK" sz="2500" b="1" dirty="0">
                <a:latin typeface="Mark Pro" panose="020B0504020201010104" pitchFamily="34" charset="-18"/>
              </a:rPr>
            </a:br>
            <a:r>
              <a:rPr lang="sk-SK" sz="2500" b="1" dirty="0">
                <a:latin typeface="Mark Pro" panose="020B0504020201010104" pitchFamily="34" charset="-18"/>
              </a:rPr>
              <a:t>v prípade USA 32,85 %</a:t>
            </a:r>
          </a:p>
        </p:txBody>
      </p:sp>
      <p:sp>
        <p:nvSpPr>
          <p:cNvPr id="15" name="TextBox 40">
            <a:extLst>
              <a:ext uri="{FF2B5EF4-FFF2-40B4-BE49-F238E27FC236}">
                <a16:creationId xmlns:a16="http://schemas.microsoft.com/office/drawing/2014/main" id="{4FEE27BF-068B-C6C3-9FB4-3CB7619E5EFD}"/>
              </a:ext>
            </a:extLst>
          </p:cNvPr>
          <p:cNvSpPr txBox="1"/>
          <p:nvPr/>
        </p:nvSpPr>
        <p:spPr>
          <a:xfrm>
            <a:off x="988782" y="1475276"/>
            <a:ext cx="9692616" cy="38048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r>
              <a:rPr lang="sk-SK" sz="2000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77"/>
              </a:rPr>
              <a:t>Investor cenný papier kúpi ako fyzická osoba</a:t>
            </a:r>
          </a:p>
        </p:txBody>
      </p:sp>
    </p:spTree>
    <p:extLst>
      <p:ext uri="{BB962C8B-B14F-4D97-AF65-F5344CB8AC3E}">
        <p14:creationId xmlns:p14="http://schemas.microsoft.com/office/powerpoint/2010/main" val="7415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D79D95-7344-D8DE-099D-6E7CB9754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lokTextu 37">
            <a:extLst>
              <a:ext uri="{FF2B5EF4-FFF2-40B4-BE49-F238E27FC236}">
                <a16:creationId xmlns:a16="http://schemas.microsoft.com/office/drawing/2014/main" id="{A1E0E5D9-BDED-D16C-8E44-71D2A69894E1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pic>
        <p:nvPicPr>
          <p:cNvPr id="4" name="Grafický objekt 3" descr="Používateľ obrys">
            <a:extLst>
              <a:ext uri="{FF2B5EF4-FFF2-40B4-BE49-F238E27FC236}">
                <a16:creationId xmlns:a16="http://schemas.microsoft.com/office/drawing/2014/main" id="{293DD12D-57DD-75AC-AEC3-02CF7C9C4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7555" y="2057400"/>
            <a:ext cx="914400" cy="914400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6764B38C-E211-5AE8-8978-A1D13A1E936A}"/>
              </a:ext>
            </a:extLst>
          </p:cNvPr>
          <p:cNvSpPr/>
          <p:nvPr/>
        </p:nvSpPr>
        <p:spPr>
          <a:xfrm>
            <a:off x="1530060" y="534290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ETF cenných papierov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DC1F472E-FAC8-E39F-C71B-B1A218AA10A5}"/>
              </a:ext>
            </a:extLst>
          </p:cNvPr>
          <p:cNvSpPr/>
          <p:nvPr/>
        </p:nvSpPr>
        <p:spPr>
          <a:xfrm>
            <a:off x="3810408" y="534290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Akciová spoločnosť</a:t>
            </a:r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DFB1DE2D-EDE3-D224-840E-7C1500F89A78}"/>
              </a:ext>
            </a:extLst>
          </p:cNvPr>
          <p:cNvCxnSpPr>
            <a:cxnSpLocks/>
            <a:stCxn id="5" idx="0"/>
            <a:endCxn id="3" idx="2"/>
          </p:cNvCxnSpPr>
          <p:nvPr/>
        </p:nvCxnSpPr>
        <p:spPr>
          <a:xfrm flipV="1">
            <a:off x="2270099" y="4801265"/>
            <a:ext cx="1154656" cy="54163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4B23F011-D554-9D98-E20C-9CC9FDA034F2}"/>
              </a:ext>
            </a:extLst>
          </p:cNvPr>
          <p:cNvCxnSpPr>
            <a:cxnSpLocks/>
            <a:stCxn id="11" idx="0"/>
            <a:endCxn id="3" idx="2"/>
          </p:cNvCxnSpPr>
          <p:nvPr/>
        </p:nvCxnSpPr>
        <p:spPr>
          <a:xfrm flipH="1" flipV="1">
            <a:off x="3424755" y="4801265"/>
            <a:ext cx="1125692" cy="54163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BlokTextu 18">
            <a:extLst>
              <a:ext uri="{FF2B5EF4-FFF2-40B4-BE49-F238E27FC236}">
                <a16:creationId xmlns:a16="http://schemas.microsoft.com/office/drawing/2014/main" id="{FB416890-3B95-64CE-4DAC-9A2A49B382F3}"/>
              </a:ext>
            </a:extLst>
          </p:cNvPr>
          <p:cNvSpPr txBox="1"/>
          <p:nvPr/>
        </p:nvSpPr>
        <p:spPr>
          <a:xfrm>
            <a:off x="5510496" y="5342900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21 % 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D85FCB2D-C461-6F72-BDA4-3478B838D3E3}"/>
              </a:ext>
            </a:extLst>
          </p:cNvPr>
          <p:cNvSpPr txBox="1"/>
          <p:nvPr/>
        </p:nvSpPr>
        <p:spPr>
          <a:xfrm>
            <a:off x="4269984" y="4654070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15 % </a:t>
            </a:r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6FA842DF-880E-C027-9672-E8A805E26E8B}"/>
              </a:ext>
            </a:extLst>
          </p:cNvPr>
          <p:cNvSpPr/>
          <p:nvPr/>
        </p:nvSpPr>
        <p:spPr>
          <a:xfrm>
            <a:off x="6769027" y="2792765"/>
            <a:ext cx="4168078" cy="2648745"/>
          </a:xfrm>
          <a:prstGeom prst="roundRect">
            <a:avLst/>
          </a:prstGeom>
          <a:solidFill>
            <a:srgbClr val="EC6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500" b="1" dirty="0">
                <a:latin typeface="Mark Pro" panose="020B0504020201010104" pitchFamily="34" charset="-18"/>
              </a:rPr>
              <a:t>Efektívne zdanenie </a:t>
            </a:r>
            <a:br>
              <a:rPr lang="sk-SK" sz="2500" b="1" dirty="0">
                <a:latin typeface="Mark Pro" panose="020B0504020201010104" pitchFamily="34" charset="-18"/>
              </a:rPr>
            </a:br>
            <a:r>
              <a:rPr lang="sk-SK" sz="2500" b="1" dirty="0">
                <a:latin typeface="Mark Pro" panose="020B0504020201010104" pitchFamily="34" charset="-18"/>
              </a:rPr>
              <a:t>v prípade USA 37,55 %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D64B68C6-1212-7224-0742-DCEE40DDFBD1}"/>
              </a:ext>
            </a:extLst>
          </p:cNvPr>
          <p:cNvSpPr/>
          <p:nvPr/>
        </p:nvSpPr>
        <p:spPr>
          <a:xfrm>
            <a:off x="2597904" y="3551420"/>
            <a:ext cx="1653702" cy="1249845"/>
          </a:xfrm>
          <a:prstGeom prst="rect">
            <a:avLst/>
          </a:prstGeom>
          <a:solidFill>
            <a:srgbClr val="0D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latin typeface="Mark Pro" panose="020B0504020201010104" pitchFamily="34" charset="-18"/>
              </a:rPr>
              <a:t>Obchodná spoločnosť</a:t>
            </a:r>
          </a:p>
        </p:txBody>
      </p: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A7BB1447-3A7C-115A-3057-4B7CFF63D54A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3424755" y="2941608"/>
            <a:ext cx="0" cy="6098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BlokTextu 26">
            <a:extLst>
              <a:ext uri="{FF2B5EF4-FFF2-40B4-BE49-F238E27FC236}">
                <a16:creationId xmlns:a16="http://schemas.microsoft.com/office/drawing/2014/main" id="{E4214554-D196-9CC4-40F0-64B86AF299DB}"/>
              </a:ext>
            </a:extLst>
          </p:cNvPr>
          <p:cNvSpPr txBox="1"/>
          <p:nvPr/>
        </p:nvSpPr>
        <p:spPr>
          <a:xfrm>
            <a:off x="3566745" y="2840320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7 % 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D9DE313-66BB-42B9-3AA1-BDFA2BF67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-18"/>
              </a:rPr>
              <a:t>Alternatíva 1 (dividenda)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1" name="TextBox 40">
            <a:extLst>
              <a:ext uri="{FF2B5EF4-FFF2-40B4-BE49-F238E27FC236}">
                <a16:creationId xmlns:a16="http://schemas.microsoft.com/office/drawing/2014/main" id="{B8020097-D7B9-26F5-12B5-24AFE9E5B92A}"/>
              </a:ext>
            </a:extLst>
          </p:cNvPr>
          <p:cNvSpPr txBox="1"/>
          <p:nvPr/>
        </p:nvSpPr>
        <p:spPr>
          <a:xfrm>
            <a:off x="988782" y="1475276"/>
            <a:ext cx="9692616" cy="38048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r>
              <a:rPr lang="sk-SK" sz="2000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77"/>
              </a:rPr>
              <a:t>Investor cenný papier kúpi prostredníctvom slovenskej obchodnej spoločnosti</a:t>
            </a:r>
          </a:p>
        </p:txBody>
      </p:sp>
    </p:spTree>
    <p:extLst>
      <p:ext uri="{BB962C8B-B14F-4D97-AF65-F5344CB8AC3E}">
        <p14:creationId xmlns:p14="http://schemas.microsoft.com/office/powerpoint/2010/main" val="270685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897F16-F286-E555-38F1-2BA582972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91010C6-631B-E3F9-6B2B-42DB2807A6A8}"/>
              </a:ext>
            </a:extLst>
          </p:cNvPr>
          <p:cNvSpPr/>
          <p:nvPr/>
        </p:nvSpPr>
        <p:spPr>
          <a:xfrm>
            <a:off x="0" y="-1"/>
            <a:ext cx="12191999" cy="6868931"/>
          </a:xfrm>
          <a:prstGeom prst="rect">
            <a:avLst/>
          </a:prstGeom>
          <a:solidFill>
            <a:srgbClr val="EC6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640080" rIns="365760" bIns="0" rtlCol="0" anchor="ctr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sk-SK" sz="3200" b="1" dirty="0">
                <a:solidFill>
                  <a:schemeClr val="bg1"/>
                </a:solidFill>
                <a:latin typeface="Mark Pro" panose="020B0504020201010104" pitchFamily="34" charset="77"/>
              </a:rPr>
              <a:t>Súčasný právny stav</a:t>
            </a:r>
            <a:endParaRPr lang="en-US" sz="3200" b="1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1875578-43CB-7B77-945D-E59081F73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32784" y="2427785"/>
            <a:ext cx="726428" cy="992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827D13-E581-C9A7-B077-8E1EF9D03B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5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E11C5-B6E1-E59D-761A-FA82784DF9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lokTextu 37">
            <a:extLst>
              <a:ext uri="{FF2B5EF4-FFF2-40B4-BE49-F238E27FC236}">
                <a16:creationId xmlns:a16="http://schemas.microsoft.com/office/drawing/2014/main" id="{F531B210-5A13-8981-6023-047DF91EA9DF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pic>
        <p:nvPicPr>
          <p:cNvPr id="4" name="Grafický objekt 3" descr="Používateľ obrys">
            <a:extLst>
              <a:ext uri="{FF2B5EF4-FFF2-40B4-BE49-F238E27FC236}">
                <a16:creationId xmlns:a16="http://schemas.microsoft.com/office/drawing/2014/main" id="{B6F068AA-C087-C0C2-90F3-5DF980907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7555" y="2057400"/>
            <a:ext cx="914400" cy="914400"/>
          </a:xfrm>
          <a:prstGeom prst="rect">
            <a:avLst/>
          </a:prstGeom>
        </p:spPr>
      </p:pic>
      <p:sp>
        <p:nvSpPr>
          <p:cNvPr id="5" name="Obdĺžnik 4">
            <a:extLst>
              <a:ext uri="{FF2B5EF4-FFF2-40B4-BE49-F238E27FC236}">
                <a16:creationId xmlns:a16="http://schemas.microsoft.com/office/drawing/2014/main" id="{27642D0F-707F-1C28-7ED5-3D73F93E022D}"/>
              </a:ext>
            </a:extLst>
          </p:cNvPr>
          <p:cNvSpPr/>
          <p:nvPr/>
        </p:nvSpPr>
        <p:spPr>
          <a:xfrm>
            <a:off x="1530060" y="534290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ETF cenných papierov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376EA362-EE78-0E98-5DF1-0627C6C2264E}"/>
              </a:ext>
            </a:extLst>
          </p:cNvPr>
          <p:cNvSpPr/>
          <p:nvPr/>
        </p:nvSpPr>
        <p:spPr>
          <a:xfrm>
            <a:off x="3810408" y="534290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Akciová spoločnosť</a:t>
            </a:r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F5ADF743-10CF-27D2-23E5-77F7B921799F}"/>
              </a:ext>
            </a:extLst>
          </p:cNvPr>
          <p:cNvCxnSpPr>
            <a:cxnSpLocks/>
            <a:stCxn id="5" idx="0"/>
            <a:endCxn id="3" idx="2"/>
          </p:cNvCxnSpPr>
          <p:nvPr/>
        </p:nvCxnSpPr>
        <p:spPr>
          <a:xfrm flipV="1">
            <a:off x="2270099" y="4801265"/>
            <a:ext cx="1154656" cy="54163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5A2BD165-94A3-D4FD-2F2B-B24D20308FE7}"/>
              </a:ext>
            </a:extLst>
          </p:cNvPr>
          <p:cNvCxnSpPr>
            <a:cxnSpLocks/>
            <a:stCxn id="11" idx="0"/>
            <a:endCxn id="3" idx="2"/>
          </p:cNvCxnSpPr>
          <p:nvPr/>
        </p:nvCxnSpPr>
        <p:spPr>
          <a:xfrm flipH="1" flipV="1">
            <a:off x="3424755" y="4801265"/>
            <a:ext cx="1125692" cy="54163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BlokTextu 18">
            <a:extLst>
              <a:ext uri="{FF2B5EF4-FFF2-40B4-BE49-F238E27FC236}">
                <a16:creationId xmlns:a16="http://schemas.microsoft.com/office/drawing/2014/main" id="{EB9BAC75-058D-7294-9FE5-4AAD26A336CD}"/>
              </a:ext>
            </a:extLst>
          </p:cNvPr>
          <p:cNvSpPr txBox="1"/>
          <p:nvPr/>
        </p:nvSpPr>
        <p:spPr>
          <a:xfrm>
            <a:off x="5510496" y="5342900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21 % 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CE2951F5-CDC7-D6AA-819F-7E21E438B0E7}"/>
              </a:ext>
            </a:extLst>
          </p:cNvPr>
          <p:cNvSpPr txBox="1"/>
          <p:nvPr/>
        </p:nvSpPr>
        <p:spPr>
          <a:xfrm>
            <a:off x="4269984" y="4654070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15 % </a:t>
            </a:r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80999480-06AB-F29F-657C-27EF4025AD25}"/>
              </a:ext>
            </a:extLst>
          </p:cNvPr>
          <p:cNvSpPr/>
          <p:nvPr/>
        </p:nvSpPr>
        <p:spPr>
          <a:xfrm>
            <a:off x="6769027" y="2792765"/>
            <a:ext cx="4168078" cy="2648745"/>
          </a:xfrm>
          <a:prstGeom prst="roundRect">
            <a:avLst/>
          </a:prstGeom>
          <a:solidFill>
            <a:srgbClr val="EC6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500" b="1" dirty="0">
                <a:latin typeface="Mark Pro" panose="020B0504020201010104" pitchFamily="34" charset="-18"/>
              </a:rPr>
              <a:t>Efektívne zdanenie </a:t>
            </a:r>
            <a:br>
              <a:rPr lang="sk-SK" sz="2500" b="1" dirty="0">
                <a:latin typeface="Mark Pro" panose="020B0504020201010104" pitchFamily="34" charset="-18"/>
              </a:rPr>
            </a:br>
            <a:r>
              <a:rPr lang="sk-SK" sz="2500" b="1" dirty="0">
                <a:latin typeface="Mark Pro" panose="020B0504020201010104" pitchFamily="34" charset="-18"/>
              </a:rPr>
              <a:t>v prípade USA 45,61 %</a:t>
            </a:r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8881E059-F722-6614-3CD6-61F6556B2DE8}"/>
              </a:ext>
            </a:extLst>
          </p:cNvPr>
          <p:cNvSpPr/>
          <p:nvPr/>
        </p:nvSpPr>
        <p:spPr>
          <a:xfrm>
            <a:off x="2597904" y="3551420"/>
            <a:ext cx="1653702" cy="1249845"/>
          </a:xfrm>
          <a:prstGeom prst="rect">
            <a:avLst/>
          </a:prstGeom>
          <a:solidFill>
            <a:srgbClr val="0D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latin typeface="Mark Pro" panose="020B0504020201010104" pitchFamily="34" charset="-18"/>
              </a:rPr>
              <a:t>Obchodná spoločnosť</a:t>
            </a:r>
          </a:p>
        </p:txBody>
      </p:sp>
      <p:cxnSp>
        <p:nvCxnSpPr>
          <p:cNvPr id="23" name="Rovná spojovacia šípka 22">
            <a:extLst>
              <a:ext uri="{FF2B5EF4-FFF2-40B4-BE49-F238E27FC236}">
                <a16:creationId xmlns:a16="http://schemas.microsoft.com/office/drawing/2014/main" id="{B835610E-3E3B-804F-5B89-668878C64E4D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3424755" y="2941608"/>
            <a:ext cx="0" cy="60981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BlokTextu 26">
            <a:extLst>
              <a:ext uri="{FF2B5EF4-FFF2-40B4-BE49-F238E27FC236}">
                <a16:creationId xmlns:a16="http://schemas.microsoft.com/office/drawing/2014/main" id="{7C0DB849-36EC-F6A8-0E5C-8A72AC43A120}"/>
              </a:ext>
            </a:extLst>
          </p:cNvPr>
          <p:cNvSpPr txBox="1"/>
          <p:nvPr/>
        </p:nvSpPr>
        <p:spPr>
          <a:xfrm>
            <a:off x="3566745" y="2840320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19 %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F2842A-9C5E-4DB4-A947-0AA2A59A8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23900"/>
            <a:ext cx="9152697" cy="1249845"/>
          </a:xfrm>
        </p:spPr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-18"/>
              </a:rPr>
              <a:t>Alternatíva 1 (dividenda)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TextBox 40">
            <a:extLst>
              <a:ext uri="{FF2B5EF4-FFF2-40B4-BE49-F238E27FC236}">
                <a16:creationId xmlns:a16="http://schemas.microsoft.com/office/drawing/2014/main" id="{5F1BAF8D-9F6B-6F34-5283-B0B91288B104}"/>
              </a:ext>
            </a:extLst>
          </p:cNvPr>
          <p:cNvSpPr txBox="1"/>
          <p:nvPr/>
        </p:nvSpPr>
        <p:spPr>
          <a:xfrm>
            <a:off x="988781" y="1475276"/>
            <a:ext cx="10907041" cy="68825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r>
              <a:rPr lang="sk-SK" sz="2000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77"/>
              </a:rPr>
              <a:t>Investor investuje do cenných papierov prostredníctvom „fondovej dlhopisovej štruktúry“</a:t>
            </a:r>
          </a:p>
        </p:txBody>
      </p:sp>
    </p:spTree>
    <p:extLst>
      <p:ext uri="{BB962C8B-B14F-4D97-AF65-F5344CB8AC3E}">
        <p14:creationId xmlns:p14="http://schemas.microsoft.com/office/powerpoint/2010/main" val="299962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A956D-F854-85B0-C9AE-6C69037C8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BB23-D9B6-8A89-07DC-C569F536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-18"/>
              </a:rPr>
              <a:t>Porovnanie dlhodobého investovania</a:t>
            </a:r>
            <a:endParaRPr lang="en-US" dirty="0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pic>
        <p:nvPicPr>
          <p:cNvPr id="6" name="Picture Placeholder 5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ABE5B4AF-3A3E-70C8-C8C8-C1F767583C8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9175" y="1597769"/>
            <a:ext cx="4162425" cy="4686299"/>
          </a:xfrm>
          <a:solidFill>
            <a:schemeClr val="bg1">
              <a:lumMod val="85000"/>
            </a:schemeClr>
          </a:solidFill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FF7734A3-D7EF-B26B-50C0-7C5F4F675AC1}"/>
              </a:ext>
            </a:extLst>
          </p:cNvPr>
          <p:cNvSpPr txBox="1"/>
          <p:nvPr/>
        </p:nvSpPr>
        <p:spPr>
          <a:xfrm>
            <a:off x="5642043" y="1468877"/>
            <a:ext cx="5963055" cy="4815191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rk Pro" panose="020B0504020201010104" pitchFamily="34" charset="-18"/>
            </a:endParaRP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479E064C-3CC6-3D99-3BB1-E3E813784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499004"/>
              </p:ext>
            </p:extLst>
          </p:nvPr>
        </p:nvGraphicFramePr>
        <p:xfrm>
          <a:off x="5881510" y="1597768"/>
          <a:ext cx="5723588" cy="468630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515689">
                  <a:extLst>
                    <a:ext uri="{9D8B030D-6E8A-4147-A177-3AD203B41FA5}">
                      <a16:colId xmlns:a16="http://schemas.microsoft.com/office/drawing/2014/main" val="88482498"/>
                    </a:ext>
                  </a:extLst>
                </a:gridCol>
                <a:gridCol w="2207899">
                  <a:extLst>
                    <a:ext uri="{9D8B030D-6E8A-4147-A177-3AD203B41FA5}">
                      <a16:colId xmlns:a16="http://schemas.microsoft.com/office/drawing/2014/main" val="537760335"/>
                    </a:ext>
                  </a:extLst>
                </a:gridCol>
              </a:tblGrid>
              <a:tr h="608020">
                <a:tc>
                  <a:txBody>
                    <a:bodyPr/>
                    <a:lstStyle/>
                    <a:p>
                      <a:pPr algn="ctr"/>
                      <a:r>
                        <a:rPr lang="sk-SK" sz="1600" b="1" kern="1200" dirty="0">
                          <a:solidFill>
                            <a:schemeClr val="lt1"/>
                          </a:solidFill>
                          <a:effectLst/>
                          <a:latin typeface="Mark Pro" panose="020B0504020201010104" pitchFamily="34" charset="-18"/>
                          <a:ea typeface="+mn-ea"/>
                          <a:cs typeface="+mn-cs"/>
                        </a:rPr>
                        <a:t>Typ investičnej štruktúry</a:t>
                      </a:r>
                      <a:endParaRPr lang="sk-SK" sz="1600" dirty="0">
                        <a:latin typeface="Mark Pro" panose="020B0504020201010104" pitchFamily="34" charset="-18"/>
                      </a:endParaRPr>
                    </a:p>
                  </a:txBody>
                  <a:tcPr marL="60960" marR="60960" marT="30480" marB="304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k-SK" sz="1600" b="1" dirty="0">
                          <a:solidFill>
                            <a:schemeClr val="bg1"/>
                          </a:solidFill>
                          <a:latin typeface="Mark Pro" panose="020B0504020201010104" pitchFamily="34" charset="-18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Efektívne zdanenie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50466"/>
                  </a:ext>
                </a:extLst>
              </a:tr>
              <a:tr h="1101136">
                <a:tc>
                  <a:txBody>
                    <a:bodyPr/>
                    <a:lstStyle/>
                    <a:p>
                      <a:r>
                        <a:rPr lang="sk-SK" sz="1600" b="1" dirty="0">
                          <a:latin typeface="Mark Pro" panose="020B0504020201010104" pitchFamily="34" charset="-18"/>
                        </a:rPr>
                        <a:t>Investícia do cenných papierov cez slovenský podielový fond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55,2 %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4629656"/>
                  </a:ext>
                </a:extLst>
              </a:tr>
              <a:tr h="774873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Mark Pro" panose="020B0504020201010104" pitchFamily="34" charset="-18"/>
                        </a:rPr>
                        <a:t>Investícia do </a:t>
                      </a:r>
                      <a:r>
                        <a:rPr lang="sk-SK" sz="1600" b="1" dirty="0">
                          <a:latin typeface="Mark Pro" panose="020B0504020201010104" pitchFamily="34" charset="-18"/>
                        </a:rPr>
                        <a:t>cenných papierov </a:t>
                      </a:r>
                      <a:r>
                        <a:rPr lang="pt-BR" sz="1600" b="1" dirty="0">
                          <a:latin typeface="Mark Pro" panose="020B0504020201010104" pitchFamily="34" charset="-18"/>
                        </a:rPr>
                        <a:t>priamo</a:t>
                      </a:r>
                      <a:endParaRPr lang="sk-SK" sz="1600" b="1" dirty="0">
                        <a:latin typeface="Mark Pro" panose="020B0504020201010104" pitchFamily="34" charset="-1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32,85 %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26755"/>
                  </a:ext>
                </a:extLst>
              </a:tr>
              <a:tr h="1101136">
                <a:tc>
                  <a:txBody>
                    <a:bodyPr/>
                    <a:lstStyle/>
                    <a:p>
                      <a:r>
                        <a:rPr lang="sk-SK" sz="1600" b="1" dirty="0">
                          <a:latin typeface="Mark Pro" panose="020B0504020201010104" pitchFamily="34" charset="-18"/>
                        </a:rPr>
                        <a:t>Investícia do cenných papierov cez obchodnú spoločnosť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37,55 %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97164327"/>
                  </a:ext>
                </a:extLst>
              </a:tr>
              <a:tr h="1101136">
                <a:tc>
                  <a:txBody>
                    <a:bodyPr/>
                    <a:lstStyle/>
                    <a:p>
                      <a:r>
                        <a:rPr lang="sk-SK" sz="1600" b="1" dirty="0">
                          <a:latin typeface="Mark Pro" panose="020B0504020201010104" pitchFamily="34" charset="-18"/>
                        </a:rPr>
                        <a:t>Investícia do cenných </a:t>
                      </a:r>
                      <a:r>
                        <a:rPr lang="sk-SK" sz="1600" b="1" dirty="0" err="1">
                          <a:latin typeface="Mark Pro" panose="020B0504020201010104" pitchFamily="34" charset="-18"/>
                        </a:rPr>
                        <a:t>papierovcez</a:t>
                      </a:r>
                      <a:r>
                        <a:rPr lang="sk-SK" sz="1600" b="1" dirty="0">
                          <a:latin typeface="Mark Pro" panose="020B0504020201010104" pitchFamily="34" charset="-18"/>
                        </a:rPr>
                        <a:t> „fondovú dlhopisovú štruktúru“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45,61 %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80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F0844-6230-4DDF-C0B2-02B444412E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6547C-8B51-97CD-16D7-83DB6058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-18"/>
              </a:rPr>
              <a:t>Investície do cenných papierov – kapitálový zisk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408B5C83-9E93-4C40-6E71-4D71D6464FDB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F78FD7FE-7D7E-2C16-D710-17A98532CD36}"/>
              </a:ext>
            </a:extLst>
          </p:cNvPr>
          <p:cNvSpPr txBox="1"/>
          <p:nvPr/>
        </p:nvSpPr>
        <p:spPr>
          <a:xfrm>
            <a:off x="5593404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pic>
        <p:nvPicPr>
          <p:cNvPr id="4" name="Grafický objekt 3" descr="Používateľ obrys">
            <a:extLst>
              <a:ext uri="{FF2B5EF4-FFF2-40B4-BE49-F238E27FC236}">
                <a16:creationId xmlns:a16="http://schemas.microsoft.com/office/drawing/2014/main" id="{3B199192-F564-3219-D5EF-FAC313E79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1377" y="1739027"/>
            <a:ext cx="914400" cy="914400"/>
          </a:xfrm>
          <a:prstGeom prst="rect">
            <a:avLst/>
          </a:prstGeom>
        </p:spPr>
      </p:pic>
      <p:pic>
        <p:nvPicPr>
          <p:cNvPr id="6" name="Grafický objekt 5" descr="Používateľ obrys">
            <a:extLst>
              <a:ext uri="{FF2B5EF4-FFF2-40B4-BE49-F238E27FC236}">
                <a16:creationId xmlns:a16="http://schemas.microsoft.com/office/drawing/2014/main" id="{179AAC7B-D0E5-36E2-D958-EAF80A5CB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6977" y="1739027"/>
            <a:ext cx="914400" cy="914400"/>
          </a:xfrm>
          <a:prstGeom prst="rect">
            <a:avLst/>
          </a:prstGeom>
        </p:spPr>
      </p:pic>
      <p:pic>
        <p:nvPicPr>
          <p:cNvPr id="7" name="Grafický objekt 6" descr="Používateľ obrys">
            <a:extLst>
              <a:ext uri="{FF2B5EF4-FFF2-40B4-BE49-F238E27FC236}">
                <a16:creationId xmlns:a16="http://schemas.microsoft.com/office/drawing/2014/main" id="{BCD1FE80-67F8-9D9C-1F8D-E58601EC8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8356" y="1743382"/>
            <a:ext cx="914400" cy="914400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5656C096-796F-1554-F691-9C43FB3C95DC}"/>
              </a:ext>
            </a:extLst>
          </p:cNvPr>
          <p:cNvSpPr/>
          <p:nvPr/>
        </p:nvSpPr>
        <p:spPr>
          <a:xfrm>
            <a:off x="2029469" y="3166519"/>
            <a:ext cx="2803816" cy="1249845"/>
          </a:xfrm>
          <a:prstGeom prst="rect">
            <a:avLst/>
          </a:prstGeom>
          <a:solidFill>
            <a:srgbClr val="0D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>
                <a:latin typeface="Mark Pro" panose="020B0504020201010104" pitchFamily="34" charset="-18"/>
              </a:rPr>
              <a:t>Podielový fond</a:t>
            </a:r>
          </a:p>
        </p:txBody>
      </p:sp>
      <p:pic>
        <p:nvPicPr>
          <p:cNvPr id="9" name="Grafický objekt 8" descr="Používateľ obrys">
            <a:extLst>
              <a:ext uri="{FF2B5EF4-FFF2-40B4-BE49-F238E27FC236}">
                <a16:creationId xmlns:a16="http://schemas.microsoft.com/office/drawing/2014/main" id="{48FED689-13CC-69C0-720E-4FB1227B3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998" y="1739027"/>
            <a:ext cx="914400" cy="914400"/>
          </a:xfrm>
          <a:prstGeom prst="rect">
            <a:avLst/>
          </a:prstGeom>
        </p:spPr>
      </p:pic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66201E69-4CCB-E207-C1CB-BE5FF9619DE2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3431377" y="2708366"/>
            <a:ext cx="0" cy="4581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Obdĺžnik 4">
            <a:extLst>
              <a:ext uri="{FF2B5EF4-FFF2-40B4-BE49-F238E27FC236}">
                <a16:creationId xmlns:a16="http://schemas.microsoft.com/office/drawing/2014/main" id="{A1FA8FFA-C3B2-EF25-7450-3B41A210EC78}"/>
              </a:ext>
            </a:extLst>
          </p:cNvPr>
          <p:cNvSpPr/>
          <p:nvPr/>
        </p:nvSpPr>
        <p:spPr>
          <a:xfrm>
            <a:off x="1567101" y="534290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ETF cenných papierov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684A578C-C8E7-50A0-77A8-24242359FD2A}"/>
              </a:ext>
            </a:extLst>
          </p:cNvPr>
          <p:cNvSpPr/>
          <p:nvPr/>
        </p:nvSpPr>
        <p:spPr>
          <a:xfrm>
            <a:off x="3810408" y="534290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Akciová spoločnosť</a:t>
            </a:r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FE8872F9-E233-EB18-61EC-B09FC8E24B2C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flipV="1">
            <a:off x="2307140" y="4416364"/>
            <a:ext cx="1124237" cy="92653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663F4394-3A58-D8D3-5D6E-967D7648A0A4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flipH="1" flipV="1">
            <a:off x="3431377" y="4416364"/>
            <a:ext cx="1119070" cy="92653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BlokTextu 20">
            <a:extLst>
              <a:ext uri="{FF2B5EF4-FFF2-40B4-BE49-F238E27FC236}">
                <a16:creationId xmlns:a16="http://schemas.microsoft.com/office/drawing/2014/main" id="{C9FDD93A-5AF3-F77E-D85A-4CA0AA04B847}"/>
              </a:ext>
            </a:extLst>
          </p:cNvPr>
          <p:cNvSpPr txBox="1"/>
          <p:nvPr/>
        </p:nvSpPr>
        <p:spPr>
          <a:xfrm>
            <a:off x="5114256" y="3388047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0 % 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385D47D8-01A8-6F1B-86E4-3B8C726B2EC1}"/>
              </a:ext>
            </a:extLst>
          </p:cNvPr>
          <p:cNvSpPr txBox="1"/>
          <p:nvPr/>
        </p:nvSpPr>
        <p:spPr>
          <a:xfrm>
            <a:off x="3937608" y="2514089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19 % </a:t>
            </a:r>
          </a:p>
        </p:txBody>
      </p: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C4F47C8E-F61D-DBD5-9BC3-5472F09FDE8E}"/>
              </a:ext>
            </a:extLst>
          </p:cNvPr>
          <p:cNvCxnSpPr>
            <a:cxnSpLocks/>
          </p:cNvCxnSpPr>
          <p:nvPr/>
        </p:nvCxnSpPr>
        <p:spPr>
          <a:xfrm flipH="1">
            <a:off x="4934646" y="4066903"/>
            <a:ext cx="1894356" cy="66185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72">
            <a:extLst>
              <a:ext uri="{FF2B5EF4-FFF2-40B4-BE49-F238E27FC236}">
                <a16:creationId xmlns:a16="http://schemas.microsoft.com/office/drawing/2014/main" id="{158EBEF1-85A5-36E9-06EC-15B5EAE2D189}"/>
              </a:ext>
            </a:extLst>
          </p:cNvPr>
          <p:cNvSpPr/>
          <p:nvPr/>
        </p:nvSpPr>
        <p:spPr>
          <a:xfrm>
            <a:off x="7318237" y="2590475"/>
            <a:ext cx="3854588" cy="265645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marL="342900" marR="0" lvl="0" indent="-342900" algn="l" defTabSz="91433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600" b="1" dirty="0">
                <a:solidFill>
                  <a:srgbClr val="FFFFFF"/>
                </a:solidFill>
                <a:latin typeface="Mark Pro" panose="020B0504020201010104" pitchFamily="34" charset="77"/>
              </a:rPr>
              <a:t>Podielový fond nie je rozpoznateľný pre väčšinu zmlúv o zamedzení dvojitého zdanenia; </a:t>
            </a: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k Pro" panose="020B0504020201010104" pitchFamily="34" charset="77"/>
              <a:ea typeface="+mn-ea"/>
              <a:cs typeface="+mn-cs"/>
            </a:endParaRPr>
          </a:p>
          <a:p>
            <a:pPr marL="342900" marR="0" lvl="0" indent="-342900" algn="l" defTabSz="91433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600" b="1" dirty="0">
                <a:solidFill>
                  <a:srgbClr val="FFFFFF"/>
                </a:solidFill>
                <a:latin typeface="Mark Pro" panose="020B0504020201010104" pitchFamily="34" charset="77"/>
              </a:rPr>
              <a:t>Štáty umiestnenia akcií tak eventuálne môžu zdaňovať kapitálový zisk za podielový fond (u nás § 16 v spojení s § 44 ZDP)</a:t>
            </a:r>
          </a:p>
        </p:txBody>
      </p:sp>
    </p:spTree>
    <p:extLst>
      <p:ext uri="{BB962C8B-B14F-4D97-AF65-F5344CB8AC3E}">
        <p14:creationId xmlns:p14="http://schemas.microsoft.com/office/powerpoint/2010/main" val="3890984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951A21-910C-2B05-6340-65BCE8776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3104-28AC-BCFE-AAD1-D7CAB56CD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-18"/>
              </a:rPr>
              <a:t>Investície do cenných papierov – kapitálový zisk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F662D2D0-7257-8CEC-4B14-C77B8E1C8C9C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8ABB7490-1BEC-48A9-2BB7-6289527B174F}"/>
              </a:ext>
            </a:extLst>
          </p:cNvPr>
          <p:cNvSpPr txBox="1"/>
          <p:nvPr/>
        </p:nvSpPr>
        <p:spPr>
          <a:xfrm>
            <a:off x="5593404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pic>
        <p:nvPicPr>
          <p:cNvPr id="4" name="Grafický objekt 3" descr="Používateľ obrys">
            <a:extLst>
              <a:ext uri="{FF2B5EF4-FFF2-40B4-BE49-F238E27FC236}">
                <a16:creationId xmlns:a16="http://schemas.microsoft.com/office/drawing/2014/main" id="{266D1964-1835-740A-0B59-0B7FB6A23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1377" y="1739027"/>
            <a:ext cx="914400" cy="914400"/>
          </a:xfrm>
          <a:prstGeom prst="rect">
            <a:avLst/>
          </a:prstGeom>
        </p:spPr>
      </p:pic>
      <p:pic>
        <p:nvPicPr>
          <p:cNvPr id="6" name="Grafický objekt 5" descr="Používateľ obrys">
            <a:extLst>
              <a:ext uri="{FF2B5EF4-FFF2-40B4-BE49-F238E27FC236}">
                <a16:creationId xmlns:a16="http://schemas.microsoft.com/office/drawing/2014/main" id="{41841F5D-8163-F1A1-C36C-0827FCBA7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6977" y="1739027"/>
            <a:ext cx="914400" cy="914400"/>
          </a:xfrm>
          <a:prstGeom prst="rect">
            <a:avLst/>
          </a:prstGeom>
        </p:spPr>
      </p:pic>
      <p:pic>
        <p:nvPicPr>
          <p:cNvPr id="7" name="Grafický objekt 6" descr="Používateľ obrys">
            <a:extLst>
              <a:ext uri="{FF2B5EF4-FFF2-40B4-BE49-F238E27FC236}">
                <a16:creationId xmlns:a16="http://schemas.microsoft.com/office/drawing/2014/main" id="{0EF5C2E4-97F2-A50E-3B47-BDECB8ED2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8356" y="1743382"/>
            <a:ext cx="914400" cy="914400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8CAE8127-C1AB-D801-B6F7-1BEF1EDCF443}"/>
              </a:ext>
            </a:extLst>
          </p:cNvPr>
          <p:cNvSpPr/>
          <p:nvPr/>
        </p:nvSpPr>
        <p:spPr>
          <a:xfrm>
            <a:off x="2029469" y="3166519"/>
            <a:ext cx="2803816" cy="1249845"/>
          </a:xfrm>
          <a:prstGeom prst="rect">
            <a:avLst/>
          </a:prstGeom>
          <a:solidFill>
            <a:srgbClr val="0D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>
                <a:latin typeface="Mark Pro" panose="020B0504020201010104" pitchFamily="34" charset="-18"/>
              </a:rPr>
              <a:t>Podielový fond</a:t>
            </a:r>
          </a:p>
        </p:txBody>
      </p:sp>
      <p:pic>
        <p:nvPicPr>
          <p:cNvPr id="9" name="Grafický objekt 8" descr="Používateľ obrys">
            <a:extLst>
              <a:ext uri="{FF2B5EF4-FFF2-40B4-BE49-F238E27FC236}">
                <a16:creationId xmlns:a16="http://schemas.microsoft.com/office/drawing/2014/main" id="{F73D8385-9FA5-A574-5DA0-D2FC14202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9998" y="1739027"/>
            <a:ext cx="914400" cy="914400"/>
          </a:xfrm>
          <a:prstGeom prst="rect">
            <a:avLst/>
          </a:prstGeom>
        </p:spPr>
      </p:pic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A72C7560-D411-B1FD-9E39-CFA6E745A3DC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3431377" y="2708366"/>
            <a:ext cx="0" cy="4581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Obdĺžnik 4">
            <a:extLst>
              <a:ext uri="{FF2B5EF4-FFF2-40B4-BE49-F238E27FC236}">
                <a16:creationId xmlns:a16="http://schemas.microsoft.com/office/drawing/2014/main" id="{D04E9AA2-F382-853C-55A2-796B23C2FFAD}"/>
              </a:ext>
            </a:extLst>
          </p:cNvPr>
          <p:cNvSpPr/>
          <p:nvPr/>
        </p:nvSpPr>
        <p:spPr>
          <a:xfrm>
            <a:off x="1541028" y="534290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ETF cenných papierov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9C561EB3-79A1-E747-7D5C-E308FBB6FEAC}"/>
              </a:ext>
            </a:extLst>
          </p:cNvPr>
          <p:cNvSpPr/>
          <p:nvPr/>
        </p:nvSpPr>
        <p:spPr>
          <a:xfrm>
            <a:off x="3810408" y="534290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Akciová spoločnosť</a:t>
            </a:r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9D73E992-C6D8-D829-95BC-201EF8ED5F89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flipV="1">
            <a:off x="2281067" y="4416364"/>
            <a:ext cx="1150310" cy="92653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C5B15107-9FD6-6190-6FA3-5348CE2FDB19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flipH="1" flipV="1">
            <a:off x="3431377" y="4416364"/>
            <a:ext cx="1119070" cy="92653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BlokTextu 20">
            <a:extLst>
              <a:ext uri="{FF2B5EF4-FFF2-40B4-BE49-F238E27FC236}">
                <a16:creationId xmlns:a16="http://schemas.microsoft.com/office/drawing/2014/main" id="{A398FB72-8817-F688-B9AA-EE1D2606DDF1}"/>
              </a:ext>
            </a:extLst>
          </p:cNvPr>
          <p:cNvSpPr txBox="1"/>
          <p:nvPr/>
        </p:nvSpPr>
        <p:spPr>
          <a:xfrm>
            <a:off x="5114256" y="3388047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0 % 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B1939220-3019-43A9-A48D-2AB6A611E507}"/>
              </a:ext>
            </a:extLst>
          </p:cNvPr>
          <p:cNvSpPr txBox="1"/>
          <p:nvPr/>
        </p:nvSpPr>
        <p:spPr>
          <a:xfrm>
            <a:off x="3937608" y="2514089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19 % </a:t>
            </a:r>
          </a:p>
        </p:txBody>
      </p: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ED08944B-A25A-5B11-9C35-43395FCE9E73}"/>
              </a:ext>
            </a:extLst>
          </p:cNvPr>
          <p:cNvCxnSpPr>
            <a:cxnSpLocks/>
          </p:cNvCxnSpPr>
          <p:nvPr/>
        </p:nvCxnSpPr>
        <p:spPr>
          <a:xfrm flipH="1">
            <a:off x="4934646" y="4066903"/>
            <a:ext cx="1894356" cy="66185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72">
            <a:extLst>
              <a:ext uri="{FF2B5EF4-FFF2-40B4-BE49-F238E27FC236}">
                <a16:creationId xmlns:a16="http://schemas.microsoft.com/office/drawing/2014/main" id="{80337B5F-6EEF-E7D8-EA85-25D3F450955A}"/>
              </a:ext>
            </a:extLst>
          </p:cNvPr>
          <p:cNvSpPr/>
          <p:nvPr/>
        </p:nvSpPr>
        <p:spPr>
          <a:xfrm>
            <a:off x="7318237" y="2590475"/>
            <a:ext cx="3854588" cy="2656451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ctr">
            <a:spAutoFit/>
          </a:bodyPr>
          <a:lstStyle/>
          <a:p>
            <a:pPr marL="342900" marR="0" lvl="0" indent="-342900" algn="l" defTabSz="91433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600" b="1" dirty="0">
                <a:solidFill>
                  <a:srgbClr val="FFFFFF"/>
                </a:solidFill>
                <a:latin typeface="Mark Pro" panose="020B0504020201010104" pitchFamily="34" charset="77"/>
              </a:rPr>
              <a:t>Podielový fond nie je rozpoznateľný pre väčšinu zmlúv o zamedzení dvojitého zdanenia; </a:t>
            </a:r>
            <a:endParaRPr kumimoji="0" lang="sk-SK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k Pro" panose="020B0504020201010104" pitchFamily="34" charset="77"/>
              <a:ea typeface="+mn-ea"/>
              <a:cs typeface="+mn-cs"/>
            </a:endParaRPr>
          </a:p>
          <a:p>
            <a:pPr marL="342900" marR="0" lvl="0" indent="-342900" algn="l" defTabSz="91433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k-SK" sz="1600" b="1" dirty="0">
                <a:solidFill>
                  <a:srgbClr val="FFFFFF"/>
                </a:solidFill>
                <a:latin typeface="Mark Pro" panose="020B0504020201010104" pitchFamily="34" charset="77"/>
              </a:rPr>
              <a:t>Štáty umiestnenia akcií tak eventuálne môžu zdaňovať kapitálový zisk za podielový fond (u nás § 16 v spojení s § 44 zákona o dani z príjmov)</a:t>
            </a:r>
          </a:p>
        </p:txBody>
      </p:sp>
      <p:sp>
        <p:nvSpPr>
          <p:cNvPr id="13" name="Obdĺžnik: zaoblené rohy 12">
            <a:extLst>
              <a:ext uri="{FF2B5EF4-FFF2-40B4-BE49-F238E27FC236}">
                <a16:creationId xmlns:a16="http://schemas.microsoft.com/office/drawing/2014/main" id="{A36AFBCD-E15F-1086-89DC-02ABE44BE252}"/>
              </a:ext>
            </a:extLst>
          </p:cNvPr>
          <p:cNvSpPr/>
          <p:nvPr/>
        </p:nvSpPr>
        <p:spPr>
          <a:xfrm>
            <a:off x="2274208" y="2792765"/>
            <a:ext cx="7008268" cy="2648745"/>
          </a:xfrm>
          <a:prstGeom prst="roundRect">
            <a:avLst/>
          </a:prstGeom>
          <a:solidFill>
            <a:srgbClr val="EC6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500" b="1" dirty="0">
                <a:latin typeface="Mark Pro" panose="020B0504020201010104" pitchFamily="34" charset="-18"/>
              </a:rPr>
              <a:t>Efektívne zdanenie </a:t>
            </a:r>
            <a:br>
              <a:rPr lang="sk-SK" sz="2500" b="1" dirty="0">
                <a:latin typeface="Mark Pro" panose="020B0504020201010104" pitchFamily="34" charset="-18"/>
              </a:rPr>
            </a:br>
            <a:r>
              <a:rPr lang="sk-SK" sz="2500" b="1" dirty="0">
                <a:latin typeface="Mark Pro" panose="020B0504020201010104" pitchFamily="34" charset="-18"/>
              </a:rPr>
              <a:t>môže byť významne </a:t>
            </a:r>
            <a:br>
              <a:rPr lang="sk-SK" sz="2500" b="1" dirty="0">
                <a:latin typeface="Mark Pro" panose="020B0504020201010104" pitchFamily="34" charset="-18"/>
              </a:rPr>
            </a:br>
            <a:r>
              <a:rPr lang="sk-SK" sz="2500" b="1" dirty="0">
                <a:latin typeface="Mark Pro" panose="020B0504020201010104" pitchFamily="34" charset="-18"/>
              </a:rPr>
              <a:t>vyššie ako 19 %</a:t>
            </a:r>
          </a:p>
        </p:txBody>
      </p:sp>
    </p:spTree>
    <p:extLst>
      <p:ext uri="{BB962C8B-B14F-4D97-AF65-F5344CB8AC3E}">
        <p14:creationId xmlns:p14="http://schemas.microsoft.com/office/powerpoint/2010/main" val="34420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4B6A9-F9BA-2C07-BAC2-9477060F5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5A8B8-DFA8-04A7-764B-C9442A086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Alternatívy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FF7FB8-6DA3-78FC-7595-E9DF14193340}"/>
              </a:ext>
            </a:extLst>
          </p:cNvPr>
          <p:cNvSpPr txBox="1"/>
          <p:nvPr/>
        </p:nvSpPr>
        <p:spPr>
          <a:xfrm>
            <a:off x="1019175" y="3953547"/>
            <a:ext cx="2984672" cy="276999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k-SK" sz="2000" b="1" kern="0" dirty="0">
                <a:effectLst/>
                <a:latin typeface="Mark Pro" panose="020B0504020201010104" pitchFamily="34" charset="-18"/>
                <a:ea typeface="Calibri" panose="020F0502020204030204" pitchFamily="34" charset="0"/>
              </a:rPr>
              <a:t>Priama kúpa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43E24C-83C2-47B9-0DBC-FE0A4108B791}"/>
              </a:ext>
            </a:extLst>
          </p:cNvPr>
          <p:cNvSpPr txBox="1"/>
          <p:nvPr/>
        </p:nvSpPr>
        <p:spPr>
          <a:xfrm>
            <a:off x="4603664" y="3953547"/>
            <a:ext cx="2984672" cy="553998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k-SK" sz="2000" b="1" kern="0" dirty="0">
                <a:effectLst/>
                <a:latin typeface="Mark Pro" panose="020B0504020201010104" pitchFamily="34" charset="-18"/>
                <a:ea typeface="Calibri" panose="020F0502020204030204" pitchFamily="34" charset="0"/>
              </a:rPr>
              <a:t>Prostredníctvom obchodnej spoločnosti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AF815-C6AE-D83E-0C7F-47D585236221}"/>
              </a:ext>
            </a:extLst>
          </p:cNvPr>
          <p:cNvSpPr txBox="1"/>
          <p:nvPr/>
        </p:nvSpPr>
        <p:spPr>
          <a:xfrm>
            <a:off x="8188153" y="3953547"/>
            <a:ext cx="2984672" cy="553998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k-SK" sz="2000" b="1" kern="0" dirty="0">
                <a:effectLst/>
                <a:latin typeface="Mark Pro" panose="020B0504020201010104" pitchFamily="34" charset="-18"/>
                <a:ea typeface="Calibri" panose="020F0502020204030204" pitchFamily="34" charset="0"/>
              </a:rPr>
              <a:t>„Fondová štruktúra“ cez emisiu dlhopisov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18DC8-6520-5848-6403-612C2A14EABC}"/>
              </a:ext>
            </a:extLst>
          </p:cNvPr>
          <p:cNvSpPr txBox="1"/>
          <p:nvPr/>
        </p:nvSpPr>
        <p:spPr>
          <a:xfrm>
            <a:off x="1791511" y="2114551"/>
            <a:ext cx="1440000" cy="1440000"/>
          </a:xfrm>
          <a:prstGeom prst="ellipse">
            <a:avLst/>
          </a:prstGeom>
          <a:solidFill>
            <a:schemeClr val="accent2"/>
          </a:solidFill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k-SK" sz="1400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5E0699-AB2A-4DF2-187C-D68AF4376260}"/>
              </a:ext>
            </a:extLst>
          </p:cNvPr>
          <p:cNvSpPr txBox="1"/>
          <p:nvPr/>
        </p:nvSpPr>
        <p:spPr>
          <a:xfrm>
            <a:off x="5376000" y="2114551"/>
            <a:ext cx="1440000" cy="1440000"/>
          </a:xfrm>
          <a:prstGeom prst="ellipse">
            <a:avLst/>
          </a:prstGeom>
          <a:solidFill>
            <a:schemeClr val="accent3"/>
          </a:solidFill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k-SK" sz="1400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5DC864-95AF-56BF-96E6-FBBC2A5CE599}"/>
              </a:ext>
            </a:extLst>
          </p:cNvPr>
          <p:cNvSpPr txBox="1"/>
          <p:nvPr/>
        </p:nvSpPr>
        <p:spPr>
          <a:xfrm>
            <a:off x="8960489" y="2114551"/>
            <a:ext cx="1440000" cy="1440000"/>
          </a:xfrm>
          <a:prstGeom prst="ellipse">
            <a:avLst/>
          </a:prstGeom>
          <a:solidFill>
            <a:schemeClr val="accent4"/>
          </a:solidFill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k-SK" sz="1400" b="1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787D0858-BF41-1DE3-FE01-D6200FB10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8661" y="2499299"/>
            <a:ext cx="720000" cy="720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03488B4-372D-B233-970D-28D9091E5D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5425" y="2460120"/>
            <a:ext cx="720000" cy="720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6960E367-566B-49F3-14C9-1C58C431CE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6214" y="24315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5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 animBg="1"/>
      <p:bldP spid="12" grpId="0" animBg="1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962A12-AE30-A326-C198-F5A4AD0C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67CE1-FA52-BCF9-8B10-7677F013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Alternatíva 1 (kapitálový príjem):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6A68D54D-5A2D-0A6A-C7D5-5DC2EEEC1D61}"/>
              </a:ext>
            </a:extLst>
          </p:cNvPr>
          <p:cNvGrpSpPr/>
          <p:nvPr/>
        </p:nvGrpSpPr>
        <p:grpSpPr>
          <a:xfrm>
            <a:off x="2625106" y="3504296"/>
            <a:ext cx="6774955" cy="1993514"/>
            <a:chOff x="2140084" y="3075124"/>
            <a:chExt cx="6774955" cy="1993514"/>
          </a:xfrm>
        </p:grpSpPr>
        <p:pic>
          <p:nvPicPr>
            <p:cNvPr id="16" name="Grafický objekt 15" descr="Používateľ obrys">
              <a:extLst>
                <a:ext uri="{FF2B5EF4-FFF2-40B4-BE49-F238E27FC236}">
                  <a16:creationId xmlns:a16="http://schemas.microsoft.com/office/drawing/2014/main" id="{D1F44AB4-72CF-35CD-CEA9-A2078BA09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027166" y="3075124"/>
              <a:ext cx="1287448" cy="1287448"/>
            </a:xfrm>
            <a:prstGeom prst="rect">
              <a:avLst/>
            </a:prstGeom>
          </p:spPr>
        </p:pic>
        <p:sp>
          <p:nvSpPr>
            <p:cNvPr id="18" name="Obdĺžnik: zaoblené rohy 17">
              <a:extLst>
                <a:ext uri="{FF2B5EF4-FFF2-40B4-BE49-F238E27FC236}">
                  <a16:creationId xmlns:a16="http://schemas.microsoft.com/office/drawing/2014/main" id="{C07A8372-0533-9DB3-4B23-C25E587CEB25}"/>
                </a:ext>
              </a:extLst>
            </p:cNvPr>
            <p:cNvSpPr/>
            <p:nvPr/>
          </p:nvSpPr>
          <p:spPr>
            <a:xfrm>
              <a:off x="7621260" y="4353656"/>
              <a:ext cx="1293779" cy="714982"/>
            </a:xfrm>
            <a:prstGeom prst="roundRect">
              <a:avLst/>
            </a:prstGeom>
            <a:solidFill>
              <a:srgbClr val="EC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>
                  <a:latin typeface="Mark Pro" panose="020B0504020201010104" pitchFamily="34" charset="-18"/>
                </a:rPr>
                <a:t>Predávajúci</a:t>
              </a:r>
            </a:p>
          </p:txBody>
        </p:sp>
        <p:sp>
          <p:nvSpPr>
            <p:cNvPr id="19" name="Obdĺžnik: zaoblené rohy 18">
              <a:extLst>
                <a:ext uri="{FF2B5EF4-FFF2-40B4-BE49-F238E27FC236}">
                  <a16:creationId xmlns:a16="http://schemas.microsoft.com/office/drawing/2014/main" id="{B0372B66-8F3C-0537-7123-D9B4BFC5FDDE}"/>
                </a:ext>
              </a:extLst>
            </p:cNvPr>
            <p:cNvSpPr/>
            <p:nvPr/>
          </p:nvSpPr>
          <p:spPr>
            <a:xfrm>
              <a:off x="2140084" y="4298007"/>
              <a:ext cx="1293779" cy="714982"/>
            </a:xfrm>
            <a:prstGeom prst="roundRect">
              <a:avLst/>
            </a:prstGeom>
            <a:solidFill>
              <a:srgbClr val="EC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>
                  <a:latin typeface="Mark Pro" panose="020B0504020201010104" pitchFamily="34" charset="-18"/>
                </a:rPr>
                <a:t>Kupujúci</a:t>
              </a:r>
            </a:p>
          </p:txBody>
        </p:sp>
        <p:cxnSp>
          <p:nvCxnSpPr>
            <p:cNvPr id="21" name="Rovná spojovacia šípka 20">
              <a:extLst>
                <a:ext uri="{FF2B5EF4-FFF2-40B4-BE49-F238E27FC236}">
                  <a16:creationId xmlns:a16="http://schemas.microsoft.com/office/drawing/2014/main" id="{30815AF6-9496-7699-F213-B2A2E0E57616}"/>
                </a:ext>
              </a:extLst>
            </p:cNvPr>
            <p:cNvCxnSpPr>
              <a:cxnSpLocks/>
            </p:cNvCxnSpPr>
            <p:nvPr/>
          </p:nvCxnSpPr>
          <p:spPr>
            <a:xfrm>
              <a:off x="6259742" y="4689544"/>
              <a:ext cx="1287448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ovacia šípka 22">
              <a:extLst>
                <a:ext uri="{FF2B5EF4-FFF2-40B4-BE49-F238E27FC236}">
                  <a16:creationId xmlns:a16="http://schemas.microsoft.com/office/drawing/2014/main" id="{2D660E6E-A3FA-B67A-8FFC-ADA154599557}"/>
                </a:ext>
              </a:extLst>
            </p:cNvPr>
            <p:cNvCxnSpPr>
              <a:cxnSpLocks/>
            </p:cNvCxnSpPr>
            <p:nvPr/>
          </p:nvCxnSpPr>
          <p:spPr>
            <a:xfrm>
              <a:off x="3572171" y="4655498"/>
              <a:ext cx="1464313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lokTextu 40">
              <a:extLst>
                <a:ext uri="{FF2B5EF4-FFF2-40B4-BE49-F238E27FC236}">
                  <a16:creationId xmlns:a16="http://schemas.microsoft.com/office/drawing/2014/main" id="{17C3B5A3-6D4F-776C-A2A0-8AF8FC5B5E92}"/>
                </a:ext>
              </a:extLst>
            </p:cNvPr>
            <p:cNvSpPr txBox="1"/>
            <p:nvPr/>
          </p:nvSpPr>
          <p:spPr>
            <a:xfrm>
              <a:off x="3724427" y="4189584"/>
              <a:ext cx="1071962" cy="279670"/>
            </a:xfrm>
            <a:prstGeom prst="rect">
              <a:avLst/>
            </a:prstGeom>
            <a:effectLst/>
          </p:spPr>
          <p:txBody>
            <a:bodyPr vert="horz" wrap="square" lIns="0" tIns="192024" rIns="0" bIns="0" rtlCol="0" anchor="t" anchorCtr="0">
              <a:noAutofit/>
            </a:bodyPr>
            <a:lstStyle/>
            <a:p>
              <a:pPr algn="l"/>
              <a:r>
                <a:rPr lang="sk-SK" sz="1200" dirty="0">
                  <a:latin typeface="Mark Pro" panose="020B0504020201010104" pitchFamily="34" charset="-18"/>
                </a:rPr>
                <a:t>1.000,00 EUR</a:t>
              </a:r>
            </a:p>
          </p:txBody>
        </p:sp>
        <p:sp>
          <p:nvSpPr>
            <p:cNvPr id="42" name="BlokTextu 41">
              <a:extLst>
                <a:ext uri="{FF2B5EF4-FFF2-40B4-BE49-F238E27FC236}">
                  <a16:creationId xmlns:a16="http://schemas.microsoft.com/office/drawing/2014/main" id="{DC4BDAC5-81C4-F968-FB7F-0B5591964230}"/>
                </a:ext>
              </a:extLst>
            </p:cNvPr>
            <p:cNvSpPr txBox="1"/>
            <p:nvPr/>
          </p:nvSpPr>
          <p:spPr>
            <a:xfrm>
              <a:off x="6475228" y="4222737"/>
              <a:ext cx="1071962" cy="279670"/>
            </a:xfrm>
            <a:prstGeom prst="rect">
              <a:avLst/>
            </a:prstGeom>
            <a:effectLst/>
          </p:spPr>
          <p:txBody>
            <a:bodyPr vert="horz" wrap="square" lIns="0" tIns="192024" rIns="0" bIns="0" rtlCol="0" anchor="t" anchorCtr="0">
              <a:noAutofit/>
            </a:bodyPr>
            <a:lstStyle/>
            <a:p>
              <a:pPr algn="l"/>
              <a:r>
                <a:rPr lang="sk-SK" sz="1200" dirty="0">
                  <a:latin typeface="Mark Pro" panose="020B0504020201010104" pitchFamily="34" charset="-18"/>
                </a:rPr>
                <a:t>1.200,00 EUR</a:t>
              </a:r>
            </a:p>
          </p:txBody>
        </p:sp>
        <p:pic>
          <p:nvPicPr>
            <p:cNvPr id="49" name="Grafický objekt 48" descr="Peniaze obrys">
              <a:extLst>
                <a:ext uri="{FF2B5EF4-FFF2-40B4-BE49-F238E27FC236}">
                  <a16:creationId xmlns:a16="http://schemas.microsoft.com/office/drawing/2014/main" id="{018EF59A-1CB8-0AC6-460C-C65580782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03404" y="4249209"/>
              <a:ext cx="809180" cy="809180"/>
            </a:xfrm>
            <a:prstGeom prst="rect">
              <a:avLst/>
            </a:prstGeom>
          </p:spPr>
        </p:pic>
      </p:grpSp>
      <p:sp>
        <p:nvSpPr>
          <p:cNvPr id="72" name="BlokTextu 71">
            <a:extLst>
              <a:ext uri="{FF2B5EF4-FFF2-40B4-BE49-F238E27FC236}">
                <a16:creationId xmlns:a16="http://schemas.microsoft.com/office/drawing/2014/main" id="{08ADB015-8994-6F5C-AFC0-40EEFC33AC63}"/>
              </a:ext>
            </a:extLst>
          </p:cNvPr>
          <p:cNvSpPr txBox="1"/>
          <p:nvPr/>
        </p:nvSpPr>
        <p:spPr>
          <a:xfrm>
            <a:off x="5593404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sp>
        <p:nvSpPr>
          <p:cNvPr id="3" name="TextBox 40">
            <a:extLst>
              <a:ext uri="{FF2B5EF4-FFF2-40B4-BE49-F238E27FC236}">
                <a16:creationId xmlns:a16="http://schemas.microsoft.com/office/drawing/2014/main" id="{8B4A476A-926B-10E3-D29D-2ED5ECA02484}"/>
              </a:ext>
            </a:extLst>
          </p:cNvPr>
          <p:cNvSpPr txBox="1"/>
          <p:nvPr/>
        </p:nvSpPr>
        <p:spPr>
          <a:xfrm>
            <a:off x="988782" y="1475276"/>
            <a:ext cx="9692616" cy="38048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r>
              <a:rPr lang="sk-SK" sz="2000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77"/>
              </a:rPr>
              <a:t>Investor cenné papiere kúpi ako fyzická osoba</a:t>
            </a: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FD83BF5C-335C-37EE-C7D6-E97131D5A2EA}"/>
              </a:ext>
            </a:extLst>
          </p:cNvPr>
          <p:cNvCxnSpPr/>
          <p:nvPr/>
        </p:nvCxnSpPr>
        <p:spPr>
          <a:xfrm flipV="1">
            <a:off x="6799636" y="3309257"/>
            <a:ext cx="1029370" cy="10972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BlokTextu 6">
            <a:extLst>
              <a:ext uri="{FF2B5EF4-FFF2-40B4-BE49-F238E27FC236}">
                <a16:creationId xmlns:a16="http://schemas.microsoft.com/office/drawing/2014/main" id="{98929B6E-BF35-8332-0538-247B48C14AD3}"/>
              </a:ext>
            </a:extLst>
          </p:cNvPr>
          <p:cNvSpPr txBox="1"/>
          <p:nvPr/>
        </p:nvSpPr>
        <p:spPr>
          <a:xfrm>
            <a:off x="7388488" y="3606530"/>
            <a:ext cx="3292910" cy="27967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1200" b="1" dirty="0">
                <a:latin typeface="Mark Pro" panose="020B0504020201010104" pitchFamily="34" charset="-18"/>
              </a:rPr>
              <a:t>32 EUR – zdravotné poistné; a</a:t>
            </a:r>
          </a:p>
          <a:p>
            <a:pPr algn="l"/>
            <a:r>
              <a:rPr lang="sk-SK" sz="1200" b="1" dirty="0">
                <a:latin typeface="Mark Pro" panose="020B0504020201010104" pitchFamily="34" charset="-18"/>
              </a:rPr>
              <a:t>32 EUR – daň z príjmov (pri sadzbe 19 %*)</a:t>
            </a:r>
          </a:p>
        </p:txBody>
      </p:sp>
      <p:sp>
        <p:nvSpPr>
          <p:cNvPr id="8" name="BlokTextu 7">
            <a:extLst>
              <a:ext uri="{FF2B5EF4-FFF2-40B4-BE49-F238E27FC236}">
                <a16:creationId xmlns:a16="http://schemas.microsoft.com/office/drawing/2014/main" id="{15BA475A-272D-99A7-CDC3-59D1F86676AD}"/>
              </a:ext>
            </a:extLst>
          </p:cNvPr>
          <p:cNvSpPr txBox="1"/>
          <p:nvPr/>
        </p:nvSpPr>
        <p:spPr>
          <a:xfrm>
            <a:off x="1443243" y="3622951"/>
            <a:ext cx="3292910" cy="27967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r"/>
            <a:r>
              <a:rPr lang="sk-SK" sz="1200" b="1" dirty="0">
                <a:latin typeface="Mark Pro" panose="020B0504020201010104" pitchFamily="34" charset="-18"/>
              </a:rPr>
              <a:t>0 EUR – zdravotné poistné; a</a:t>
            </a:r>
          </a:p>
          <a:p>
            <a:pPr algn="r"/>
            <a:r>
              <a:rPr lang="sk-SK" sz="1200" b="1" dirty="0">
                <a:latin typeface="Mark Pro" panose="020B0504020201010104" pitchFamily="34" charset="-18"/>
              </a:rPr>
              <a:t>0 EUR – daň z príjmov</a:t>
            </a:r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EF2F14D8-6D3E-4729-BA70-87EE4E864756}"/>
              </a:ext>
            </a:extLst>
          </p:cNvPr>
          <p:cNvCxnSpPr>
            <a:cxnSpLocks/>
          </p:cNvCxnSpPr>
          <p:nvPr/>
        </p:nvCxnSpPr>
        <p:spPr>
          <a:xfrm flipH="1" flipV="1">
            <a:off x="4572000" y="3353704"/>
            <a:ext cx="896414" cy="105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35">
            <a:extLst>
              <a:ext uri="{FF2B5EF4-FFF2-40B4-BE49-F238E27FC236}">
                <a16:creationId xmlns:a16="http://schemas.microsoft.com/office/drawing/2014/main" id="{73B2F8A2-1E66-A1FD-3FD0-204E8E4741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29006" y="2253505"/>
            <a:ext cx="1050363" cy="1050363"/>
          </a:xfrm>
          <a:prstGeom prst="rect">
            <a:avLst/>
          </a:prstGeom>
        </p:spPr>
      </p:pic>
      <p:pic>
        <p:nvPicPr>
          <p:cNvPr id="13" name="Graphic 35">
            <a:extLst>
              <a:ext uri="{FF2B5EF4-FFF2-40B4-BE49-F238E27FC236}">
                <a16:creationId xmlns:a16="http://schemas.microsoft.com/office/drawing/2014/main" id="{661171F9-7F93-816D-5C83-83EFB5320D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32011" y="2229410"/>
            <a:ext cx="1050363" cy="1050363"/>
          </a:xfrm>
          <a:prstGeom prst="rect">
            <a:avLst/>
          </a:prstGeom>
        </p:spPr>
      </p:pic>
      <p:sp>
        <p:nvSpPr>
          <p:cNvPr id="14" name="BlokTextu 13">
            <a:extLst>
              <a:ext uri="{FF2B5EF4-FFF2-40B4-BE49-F238E27FC236}">
                <a16:creationId xmlns:a16="http://schemas.microsoft.com/office/drawing/2014/main" id="{9A8964DD-520E-2299-2193-A7D428A6E429}"/>
              </a:ext>
            </a:extLst>
          </p:cNvPr>
          <p:cNvSpPr txBox="1"/>
          <p:nvPr/>
        </p:nvSpPr>
        <p:spPr>
          <a:xfrm>
            <a:off x="5688426" y="2355344"/>
            <a:ext cx="3292910" cy="27967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3000" b="1" dirty="0">
                <a:latin typeface="Mark Pro" panose="020B0504020201010104" pitchFamily="34" charset="-18"/>
              </a:rPr>
              <a:t>alebo</a:t>
            </a:r>
          </a:p>
        </p:txBody>
      </p:sp>
    </p:spTree>
    <p:extLst>
      <p:ext uri="{BB962C8B-B14F-4D97-AF65-F5344CB8AC3E}">
        <p14:creationId xmlns:p14="http://schemas.microsoft.com/office/powerpoint/2010/main" val="19429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F57CC-454D-830A-8BBA-A6B985330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4224B-99F1-765F-7642-676F008BD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Alternatíva 2 (kapitálový príjem): 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E1A1E0BF-0C16-A6D1-AB6A-AABB70BD6EFF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D57CDF2E-9831-5EE8-EEC3-50058DD8CEC5}"/>
              </a:ext>
            </a:extLst>
          </p:cNvPr>
          <p:cNvGrpSpPr/>
          <p:nvPr/>
        </p:nvGrpSpPr>
        <p:grpSpPr>
          <a:xfrm>
            <a:off x="2564146" y="2274590"/>
            <a:ext cx="6774955" cy="3223220"/>
            <a:chOff x="2140084" y="1845418"/>
            <a:chExt cx="6774955" cy="3223220"/>
          </a:xfrm>
        </p:grpSpPr>
        <p:pic>
          <p:nvPicPr>
            <p:cNvPr id="16" name="Grafický objekt 15" descr="Používateľ obrys">
              <a:extLst>
                <a:ext uri="{FF2B5EF4-FFF2-40B4-BE49-F238E27FC236}">
                  <a16:creationId xmlns:a16="http://schemas.microsoft.com/office/drawing/2014/main" id="{CF4BAFF7-427F-4956-1014-759238EDB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31383" y="1845418"/>
              <a:ext cx="914400" cy="914400"/>
            </a:xfrm>
            <a:prstGeom prst="rect">
              <a:avLst/>
            </a:prstGeom>
          </p:spPr>
        </p:pic>
        <p:sp>
          <p:nvSpPr>
            <p:cNvPr id="17" name="Obdĺžnik 16">
              <a:extLst>
                <a:ext uri="{FF2B5EF4-FFF2-40B4-BE49-F238E27FC236}">
                  <a16:creationId xmlns:a16="http://schemas.microsoft.com/office/drawing/2014/main" id="{41BF7637-0C7E-036A-B0FA-8560C7E4BB57}"/>
                </a:ext>
              </a:extLst>
            </p:cNvPr>
            <p:cNvSpPr/>
            <p:nvPr/>
          </p:nvSpPr>
          <p:spPr>
            <a:xfrm>
              <a:off x="4768672" y="2945694"/>
              <a:ext cx="1653702" cy="1249845"/>
            </a:xfrm>
            <a:prstGeom prst="rect">
              <a:avLst/>
            </a:prstGeom>
            <a:solidFill>
              <a:srgbClr val="0D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latin typeface="Mark Pro" panose="020B0504020201010104" pitchFamily="34" charset="-18"/>
                </a:rPr>
                <a:t>Obchodná spoločnosť</a:t>
              </a:r>
            </a:p>
          </p:txBody>
        </p:sp>
        <p:sp>
          <p:nvSpPr>
            <p:cNvPr id="18" name="Obdĺžnik: zaoblené rohy 17">
              <a:extLst>
                <a:ext uri="{FF2B5EF4-FFF2-40B4-BE49-F238E27FC236}">
                  <a16:creationId xmlns:a16="http://schemas.microsoft.com/office/drawing/2014/main" id="{1A701212-5C9B-C01A-7000-ABC8A5C9599B}"/>
                </a:ext>
              </a:extLst>
            </p:cNvPr>
            <p:cNvSpPr/>
            <p:nvPr/>
          </p:nvSpPr>
          <p:spPr>
            <a:xfrm>
              <a:off x="7621260" y="4353656"/>
              <a:ext cx="1293779" cy="714982"/>
            </a:xfrm>
            <a:prstGeom prst="roundRect">
              <a:avLst/>
            </a:prstGeom>
            <a:solidFill>
              <a:srgbClr val="EC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>
                  <a:latin typeface="Mark Pro" panose="020B0504020201010104" pitchFamily="34" charset="-18"/>
                </a:rPr>
                <a:t>Predávajúci</a:t>
              </a:r>
            </a:p>
          </p:txBody>
        </p:sp>
        <p:sp>
          <p:nvSpPr>
            <p:cNvPr id="19" name="Obdĺžnik: zaoblené rohy 18">
              <a:extLst>
                <a:ext uri="{FF2B5EF4-FFF2-40B4-BE49-F238E27FC236}">
                  <a16:creationId xmlns:a16="http://schemas.microsoft.com/office/drawing/2014/main" id="{4860F77B-71BF-B28F-F9B7-DB4949D116C7}"/>
                </a:ext>
              </a:extLst>
            </p:cNvPr>
            <p:cNvSpPr/>
            <p:nvPr/>
          </p:nvSpPr>
          <p:spPr>
            <a:xfrm>
              <a:off x="2140084" y="4298007"/>
              <a:ext cx="1293779" cy="714982"/>
            </a:xfrm>
            <a:prstGeom prst="roundRect">
              <a:avLst/>
            </a:prstGeom>
            <a:solidFill>
              <a:srgbClr val="EC60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>
                  <a:latin typeface="Mark Pro" panose="020B0504020201010104" pitchFamily="34" charset="-18"/>
                </a:rPr>
                <a:t>Kupujúci</a:t>
              </a:r>
            </a:p>
          </p:txBody>
        </p:sp>
        <p:cxnSp>
          <p:nvCxnSpPr>
            <p:cNvPr id="21" name="Rovná spojovacia šípka 20">
              <a:extLst>
                <a:ext uri="{FF2B5EF4-FFF2-40B4-BE49-F238E27FC236}">
                  <a16:creationId xmlns:a16="http://schemas.microsoft.com/office/drawing/2014/main" id="{41BAD394-28AF-477B-4AD3-A414268C8BB4}"/>
                </a:ext>
              </a:extLst>
            </p:cNvPr>
            <p:cNvCxnSpPr>
              <a:cxnSpLocks/>
            </p:cNvCxnSpPr>
            <p:nvPr/>
          </p:nvCxnSpPr>
          <p:spPr>
            <a:xfrm>
              <a:off x="6259742" y="4689544"/>
              <a:ext cx="1287448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ovná spojovacia šípka 22">
              <a:extLst>
                <a:ext uri="{FF2B5EF4-FFF2-40B4-BE49-F238E27FC236}">
                  <a16:creationId xmlns:a16="http://schemas.microsoft.com/office/drawing/2014/main" id="{2234E8FE-6996-3C75-74E9-59A03567A040}"/>
                </a:ext>
              </a:extLst>
            </p:cNvPr>
            <p:cNvCxnSpPr>
              <a:cxnSpLocks/>
            </p:cNvCxnSpPr>
            <p:nvPr/>
          </p:nvCxnSpPr>
          <p:spPr>
            <a:xfrm>
              <a:off x="3572171" y="4655498"/>
              <a:ext cx="1464313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lokTextu 40">
              <a:extLst>
                <a:ext uri="{FF2B5EF4-FFF2-40B4-BE49-F238E27FC236}">
                  <a16:creationId xmlns:a16="http://schemas.microsoft.com/office/drawing/2014/main" id="{E0DF7C9E-0F0B-31B0-2FEE-6F36876BDCA6}"/>
                </a:ext>
              </a:extLst>
            </p:cNvPr>
            <p:cNvSpPr txBox="1"/>
            <p:nvPr/>
          </p:nvSpPr>
          <p:spPr>
            <a:xfrm>
              <a:off x="3724427" y="4189584"/>
              <a:ext cx="1071962" cy="279670"/>
            </a:xfrm>
            <a:prstGeom prst="rect">
              <a:avLst/>
            </a:prstGeom>
            <a:effectLst/>
          </p:spPr>
          <p:txBody>
            <a:bodyPr vert="horz" wrap="square" lIns="0" tIns="192024" rIns="0" bIns="0" rtlCol="0" anchor="t" anchorCtr="0">
              <a:noAutofit/>
            </a:bodyPr>
            <a:lstStyle/>
            <a:p>
              <a:pPr algn="l"/>
              <a:r>
                <a:rPr lang="sk-SK" sz="1200" dirty="0">
                  <a:latin typeface="Mark Pro" panose="020B0504020201010104" pitchFamily="34" charset="-18"/>
                </a:rPr>
                <a:t>1.000,00 EUR</a:t>
              </a:r>
            </a:p>
          </p:txBody>
        </p:sp>
        <p:sp>
          <p:nvSpPr>
            <p:cNvPr id="42" name="BlokTextu 41">
              <a:extLst>
                <a:ext uri="{FF2B5EF4-FFF2-40B4-BE49-F238E27FC236}">
                  <a16:creationId xmlns:a16="http://schemas.microsoft.com/office/drawing/2014/main" id="{E19CEFC9-8F03-C615-8865-5345453F4438}"/>
                </a:ext>
              </a:extLst>
            </p:cNvPr>
            <p:cNvSpPr txBox="1"/>
            <p:nvPr/>
          </p:nvSpPr>
          <p:spPr>
            <a:xfrm>
              <a:off x="6475228" y="4222737"/>
              <a:ext cx="1071962" cy="279670"/>
            </a:xfrm>
            <a:prstGeom prst="rect">
              <a:avLst/>
            </a:prstGeom>
            <a:effectLst/>
          </p:spPr>
          <p:txBody>
            <a:bodyPr vert="horz" wrap="square" lIns="0" tIns="192024" rIns="0" bIns="0" rtlCol="0" anchor="t" anchorCtr="0">
              <a:noAutofit/>
            </a:bodyPr>
            <a:lstStyle/>
            <a:p>
              <a:pPr algn="l"/>
              <a:r>
                <a:rPr lang="sk-SK" sz="1200" dirty="0">
                  <a:latin typeface="Mark Pro" panose="020B0504020201010104" pitchFamily="34" charset="-18"/>
                </a:rPr>
                <a:t>1.200,00 EUR</a:t>
              </a:r>
            </a:p>
          </p:txBody>
        </p:sp>
        <p:pic>
          <p:nvPicPr>
            <p:cNvPr id="49" name="Grafický objekt 48" descr="Peniaze obrys">
              <a:extLst>
                <a:ext uri="{FF2B5EF4-FFF2-40B4-BE49-F238E27FC236}">
                  <a16:creationId xmlns:a16="http://schemas.microsoft.com/office/drawing/2014/main" id="{70AE84A7-A3B0-7625-CE85-BBB90DBDEF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03404" y="4249209"/>
              <a:ext cx="809180" cy="809180"/>
            </a:xfrm>
            <a:prstGeom prst="rect">
              <a:avLst/>
            </a:prstGeom>
          </p:spPr>
        </p:pic>
      </p:grpSp>
      <p:sp>
        <p:nvSpPr>
          <p:cNvPr id="72" name="BlokTextu 71">
            <a:extLst>
              <a:ext uri="{FF2B5EF4-FFF2-40B4-BE49-F238E27FC236}">
                <a16:creationId xmlns:a16="http://schemas.microsoft.com/office/drawing/2014/main" id="{E6BDE73F-E78B-5470-0FE7-C56A9D8BF3A2}"/>
              </a:ext>
            </a:extLst>
          </p:cNvPr>
          <p:cNvSpPr txBox="1"/>
          <p:nvPr/>
        </p:nvSpPr>
        <p:spPr>
          <a:xfrm>
            <a:off x="5593404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sp>
        <p:nvSpPr>
          <p:cNvPr id="3" name="TextBox 40">
            <a:extLst>
              <a:ext uri="{FF2B5EF4-FFF2-40B4-BE49-F238E27FC236}">
                <a16:creationId xmlns:a16="http://schemas.microsoft.com/office/drawing/2014/main" id="{606E7BB8-FF5F-D8B7-09C3-657DF661D378}"/>
              </a:ext>
            </a:extLst>
          </p:cNvPr>
          <p:cNvSpPr txBox="1"/>
          <p:nvPr/>
        </p:nvSpPr>
        <p:spPr>
          <a:xfrm>
            <a:off x="988782" y="1475276"/>
            <a:ext cx="9692616" cy="38048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r>
              <a:rPr lang="sk-SK" sz="2000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77"/>
              </a:rPr>
              <a:t>Investor cenné papiere kúpi prostredníctvom obchodnej spoločnosti.</a:t>
            </a:r>
          </a:p>
        </p:txBody>
      </p:sp>
      <p:cxnSp>
        <p:nvCxnSpPr>
          <p:cNvPr id="4" name="Rovná spojovacia šípka 3">
            <a:extLst>
              <a:ext uri="{FF2B5EF4-FFF2-40B4-BE49-F238E27FC236}">
                <a16:creationId xmlns:a16="http://schemas.microsoft.com/office/drawing/2014/main" id="{4456D7F3-E91B-1E18-37CD-0CA28A26E2CC}"/>
              </a:ext>
            </a:extLst>
          </p:cNvPr>
          <p:cNvCxnSpPr>
            <a:cxnSpLocks/>
          </p:cNvCxnSpPr>
          <p:nvPr/>
        </p:nvCxnSpPr>
        <p:spPr>
          <a:xfrm flipV="1">
            <a:off x="6899290" y="3100251"/>
            <a:ext cx="1417396" cy="7859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>
            <a:extLst>
              <a:ext uri="{FF2B5EF4-FFF2-40B4-BE49-F238E27FC236}">
                <a16:creationId xmlns:a16="http://schemas.microsoft.com/office/drawing/2014/main" id="{651EB5A2-915E-9CC6-6DE8-7BA1A892B4DC}"/>
              </a:ext>
            </a:extLst>
          </p:cNvPr>
          <p:cNvSpPr txBox="1"/>
          <p:nvPr/>
        </p:nvSpPr>
        <p:spPr>
          <a:xfrm>
            <a:off x="7435271" y="3442411"/>
            <a:ext cx="3292910" cy="27967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r>
              <a:rPr lang="sk-SK" sz="1200" b="1" dirty="0">
                <a:latin typeface="Mark Pro" panose="020B0504020201010104" pitchFamily="34" charset="-18"/>
              </a:rPr>
              <a:t>42 EUR – daň z príjmov (ak 21 %* sadzba dane)</a:t>
            </a:r>
          </a:p>
        </p:txBody>
      </p:sp>
      <p:cxnSp>
        <p:nvCxnSpPr>
          <p:cNvPr id="9" name="Rovná spojovacia šípka 8">
            <a:extLst>
              <a:ext uri="{FF2B5EF4-FFF2-40B4-BE49-F238E27FC236}">
                <a16:creationId xmlns:a16="http://schemas.microsoft.com/office/drawing/2014/main" id="{80701BC1-FBF7-B6CF-1D90-CFE1CC687326}"/>
              </a:ext>
            </a:extLst>
          </p:cNvPr>
          <p:cNvCxnSpPr>
            <a:cxnSpLocks/>
          </p:cNvCxnSpPr>
          <p:nvPr/>
        </p:nvCxnSpPr>
        <p:spPr>
          <a:xfrm flipH="1" flipV="1">
            <a:off x="3857925" y="3099646"/>
            <a:ext cx="1253076" cy="833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id="{DDDD9E20-211F-6D83-D1A8-1F35060444B5}"/>
              </a:ext>
            </a:extLst>
          </p:cNvPr>
          <p:cNvSpPr txBox="1"/>
          <p:nvPr/>
        </p:nvSpPr>
        <p:spPr>
          <a:xfrm>
            <a:off x="2838008" y="3501567"/>
            <a:ext cx="3292910" cy="27967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1200" b="1" dirty="0">
                <a:latin typeface="Mark Pro" panose="020B0504020201010104" pitchFamily="34" charset="-18"/>
              </a:rPr>
              <a:t>11 EUR – daň z dividend*</a:t>
            </a:r>
          </a:p>
        </p:txBody>
      </p:sp>
      <p:pic>
        <p:nvPicPr>
          <p:cNvPr id="15" name="Graphic 35">
            <a:extLst>
              <a:ext uri="{FF2B5EF4-FFF2-40B4-BE49-F238E27FC236}">
                <a16:creationId xmlns:a16="http://schemas.microsoft.com/office/drawing/2014/main" id="{74BB540A-95B5-1108-FDFC-D281F45967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88299" y="2182142"/>
            <a:ext cx="1050363" cy="1050363"/>
          </a:xfrm>
          <a:prstGeom prst="rect">
            <a:avLst/>
          </a:prstGeom>
        </p:spPr>
      </p:pic>
      <p:pic>
        <p:nvPicPr>
          <p:cNvPr id="20" name="Graphic 35">
            <a:extLst>
              <a:ext uri="{FF2B5EF4-FFF2-40B4-BE49-F238E27FC236}">
                <a16:creationId xmlns:a16="http://schemas.microsoft.com/office/drawing/2014/main" id="{1D91034E-DC97-D5A2-47D7-8429D9B0F5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53338" y="2246906"/>
            <a:ext cx="1050363" cy="105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59FBCB-2281-3E9D-C4BB-7247FEE6A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56ABF-EAB4-8711-6DE2-6094F2857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Alternatíva 3 (kapitálový príjem):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TextBox 40">
            <a:extLst>
              <a:ext uri="{FF2B5EF4-FFF2-40B4-BE49-F238E27FC236}">
                <a16:creationId xmlns:a16="http://schemas.microsoft.com/office/drawing/2014/main" id="{AC174554-08BD-4576-545F-BB78BBE2873B}"/>
              </a:ext>
            </a:extLst>
          </p:cNvPr>
          <p:cNvSpPr txBox="1"/>
          <p:nvPr/>
        </p:nvSpPr>
        <p:spPr>
          <a:xfrm>
            <a:off x="988782" y="1475276"/>
            <a:ext cx="9692616" cy="68825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r>
              <a:rPr lang="sk-SK" sz="2000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77"/>
              </a:rPr>
              <a:t>Investor cenné papiere „kúpi“ prostredníctvom „fondovej dlhopisovej štruktúry“ </a:t>
            </a:r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FA38B57C-127E-764F-E9E7-F76E14AB75EB}"/>
              </a:ext>
            </a:extLst>
          </p:cNvPr>
          <p:cNvGrpSpPr/>
          <p:nvPr/>
        </p:nvGrpSpPr>
        <p:grpSpPr>
          <a:xfrm>
            <a:off x="3134807" y="2633357"/>
            <a:ext cx="6055925" cy="2608641"/>
            <a:chOff x="2762735" y="2633357"/>
            <a:chExt cx="6325018" cy="2608641"/>
          </a:xfrm>
        </p:grpSpPr>
        <p:pic>
          <p:nvPicPr>
            <p:cNvPr id="6" name="Grafický objekt 5" descr="Používateľ obrys">
              <a:extLst>
                <a:ext uri="{FF2B5EF4-FFF2-40B4-BE49-F238E27FC236}">
                  <a16:creationId xmlns:a16="http://schemas.microsoft.com/office/drawing/2014/main" id="{4DED6289-9146-A68F-44A8-D5A9BC5B6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73353" y="3457697"/>
              <a:ext cx="914400" cy="914400"/>
            </a:xfrm>
            <a:prstGeom prst="rect">
              <a:avLst/>
            </a:prstGeom>
          </p:spPr>
        </p:pic>
        <p:sp>
          <p:nvSpPr>
            <p:cNvPr id="7" name="Obdĺžnik 6">
              <a:extLst>
                <a:ext uri="{FF2B5EF4-FFF2-40B4-BE49-F238E27FC236}">
                  <a16:creationId xmlns:a16="http://schemas.microsoft.com/office/drawing/2014/main" id="{9156EA03-6B7D-794E-41E0-21472B977B4D}"/>
                </a:ext>
              </a:extLst>
            </p:cNvPr>
            <p:cNvSpPr/>
            <p:nvPr/>
          </p:nvSpPr>
          <p:spPr>
            <a:xfrm>
              <a:off x="4975115" y="3324149"/>
              <a:ext cx="1653702" cy="1139755"/>
            </a:xfrm>
            <a:prstGeom prst="rect">
              <a:avLst/>
            </a:prstGeom>
            <a:solidFill>
              <a:srgbClr val="0D6E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600" dirty="0">
                  <a:latin typeface="Mark Pro" panose="020B0504020201010104" pitchFamily="34" charset="-18"/>
                </a:rPr>
                <a:t>Obchodná spoločnosť</a:t>
              </a:r>
            </a:p>
          </p:txBody>
        </p:sp>
        <p:sp>
          <p:nvSpPr>
            <p:cNvPr id="8" name="Obdĺžnik: zaoblené rohy 7">
              <a:extLst>
                <a:ext uri="{FF2B5EF4-FFF2-40B4-BE49-F238E27FC236}">
                  <a16:creationId xmlns:a16="http://schemas.microsoft.com/office/drawing/2014/main" id="{2DB78DC6-F79A-03C9-5C59-7C926ADB040F}"/>
                </a:ext>
              </a:extLst>
            </p:cNvPr>
            <p:cNvSpPr/>
            <p:nvPr/>
          </p:nvSpPr>
          <p:spPr>
            <a:xfrm>
              <a:off x="2821261" y="2633357"/>
              <a:ext cx="1464313" cy="714982"/>
            </a:xfrm>
            <a:prstGeom prst="roundRect">
              <a:avLst/>
            </a:prstGeom>
            <a:solidFill>
              <a:srgbClr val="EE9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>
                  <a:latin typeface="Mark Pro" panose="020B0504020201010104" pitchFamily="34" charset="-18"/>
                </a:rPr>
                <a:t>Predávajúci</a:t>
              </a:r>
            </a:p>
          </p:txBody>
        </p:sp>
        <p:sp>
          <p:nvSpPr>
            <p:cNvPr id="9" name="Obdĺžnik: zaoblené rohy 8">
              <a:extLst>
                <a:ext uri="{FF2B5EF4-FFF2-40B4-BE49-F238E27FC236}">
                  <a16:creationId xmlns:a16="http://schemas.microsoft.com/office/drawing/2014/main" id="{1402DAEF-92E0-9376-A885-C62D93A2C583}"/>
                </a:ext>
              </a:extLst>
            </p:cNvPr>
            <p:cNvSpPr/>
            <p:nvPr/>
          </p:nvSpPr>
          <p:spPr>
            <a:xfrm>
              <a:off x="2762735" y="4527016"/>
              <a:ext cx="1464313" cy="714982"/>
            </a:xfrm>
            <a:prstGeom prst="roundRect">
              <a:avLst/>
            </a:prstGeom>
            <a:solidFill>
              <a:srgbClr val="EE9C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k-SK" sz="1400" dirty="0">
                  <a:latin typeface="Mark Pro" panose="020B0504020201010104" pitchFamily="34" charset="-18"/>
                </a:rPr>
                <a:t>Kupujúci</a:t>
              </a:r>
            </a:p>
          </p:txBody>
        </p:sp>
        <p:cxnSp>
          <p:nvCxnSpPr>
            <p:cNvPr id="10" name="Rovná spojovacia šípka 9">
              <a:extLst>
                <a:ext uri="{FF2B5EF4-FFF2-40B4-BE49-F238E27FC236}">
                  <a16:creationId xmlns:a16="http://schemas.microsoft.com/office/drawing/2014/main" id="{E1B7C90E-89E8-706C-4E21-2FFA67AF305E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>
              <a:off x="4285574" y="2990848"/>
              <a:ext cx="689541" cy="924049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ovacia šípka 10">
              <a:extLst>
                <a:ext uri="{FF2B5EF4-FFF2-40B4-BE49-F238E27FC236}">
                  <a16:creationId xmlns:a16="http://schemas.microsoft.com/office/drawing/2014/main" id="{C2260D9E-A862-D38D-5800-E86D068E53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6734" y="3348339"/>
              <a:ext cx="1238145" cy="0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Grafický objekt 11" descr="Bankový šek obrys">
              <a:extLst>
                <a:ext uri="{FF2B5EF4-FFF2-40B4-BE49-F238E27FC236}">
                  <a16:creationId xmlns:a16="http://schemas.microsoft.com/office/drawing/2014/main" id="{26DD8B37-41A1-68BA-B610-FD8245E78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81683" y="3565839"/>
              <a:ext cx="683370" cy="683370"/>
            </a:xfrm>
            <a:prstGeom prst="rect">
              <a:avLst/>
            </a:prstGeom>
          </p:spPr>
        </p:pic>
        <p:sp>
          <p:nvSpPr>
            <p:cNvPr id="13" name="BlokTextu 12">
              <a:extLst>
                <a:ext uri="{FF2B5EF4-FFF2-40B4-BE49-F238E27FC236}">
                  <a16:creationId xmlns:a16="http://schemas.microsoft.com/office/drawing/2014/main" id="{2313CC52-D42E-3310-D437-7B081B867040}"/>
                </a:ext>
              </a:extLst>
            </p:cNvPr>
            <p:cNvSpPr txBox="1"/>
            <p:nvPr/>
          </p:nvSpPr>
          <p:spPr>
            <a:xfrm>
              <a:off x="7045497" y="2804778"/>
              <a:ext cx="1174362" cy="507677"/>
            </a:xfrm>
            <a:prstGeom prst="rect">
              <a:avLst/>
            </a:prstGeom>
            <a:effectLst/>
          </p:spPr>
          <p:txBody>
            <a:bodyPr vert="horz" wrap="square" lIns="0" tIns="192024" rIns="0" bIns="0" rtlCol="0" anchor="t" anchorCtr="0">
              <a:noAutofit/>
            </a:bodyPr>
            <a:lstStyle/>
            <a:p>
              <a:pPr algn="l"/>
              <a:r>
                <a:rPr lang="sk-SK" sz="1200" dirty="0">
                  <a:solidFill>
                    <a:schemeClr val="accent1"/>
                  </a:solidFill>
                  <a:latin typeface="Mark Pro" panose="020B0504020201010104" pitchFamily="34" charset="-18"/>
                </a:rPr>
                <a:t>1.000,00 EUR</a:t>
              </a:r>
            </a:p>
          </p:txBody>
        </p:sp>
        <p:sp>
          <p:nvSpPr>
            <p:cNvPr id="14" name="BlokTextu 13">
              <a:extLst>
                <a:ext uri="{FF2B5EF4-FFF2-40B4-BE49-F238E27FC236}">
                  <a16:creationId xmlns:a16="http://schemas.microsoft.com/office/drawing/2014/main" id="{C0A21E98-CB16-FB46-54ED-C1092769A43C}"/>
                </a:ext>
              </a:extLst>
            </p:cNvPr>
            <p:cNvSpPr txBox="1"/>
            <p:nvPr/>
          </p:nvSpPr>
          <p:spPr>
            <a:xfrm>
              <a:off x="4576836" y="2733773"/>
              <a:ext cx="1174362" cy="507677"/>
            </a:xfrm>
            <a:prstGeom prst="rect">
              <a:avLst/>
            </a:prstGeom>
            <a:effectLst/>
          </p:spPr>
          <p:txBody>
            <a:bodyPr vert="horz" wrap="square" lIns="0" tIns="192024" rIns="0" bIns="0" rtlCol="0" anchor="t" anchorCtr="0">
              <a:noAutofit/>
            </a:bodyPr>
            <a:lstStyle/>
            <a:p>
              <a:pPr algn="l"/>
              <a:r>
                <a:rPr lang="sk-SK" sz="1200" dirty="0">
                  <a:solidFill>
                    <a:schemeClr val="accent1"/>
                  </a:solidFill>
                  <a:latin typeface="Mark Pro" panose="020B0504020201010104" pitchFamily="34" charset="-18"/>
                </a:rPr>
                <a:t>1.000,00 EUR</a:t>
              </a:r>
            </a:p>
          </p:txBody>
        </p:sp>
        <p:sp>
          <p:nvSpPr>
            <p:cNvPr id="15" name="BlokTextu 14">
              <a:extLst>
                <a:ext uri="{FF2B5EF4-FFF2-40B4-BE49-F238E27FC236}">
                  <a16:creationId xmlns:a16="http://schemas.microsoft.com/office/drawing/2014/main" id="{AC44BC22-954D-5C60-4F15-5AFA4DB0383A}"/>
                </a:ext>
              </a:extLst>
            </p:cNvPr>
            <p:cNvSpPr txBox="1"/>
            <p:nvPr/>
          </p:nvSpPr>
          <p:spPr>
            <a:xfrm>
              <a:off x="6994092" y="4367516"/>
              <a:ext cx="1174362" cy="507677"/>
            </a:xfrm>
            <a:prstGeom prst="rect">
              <a:avLst/>
            </a:prstGeom>
            <a:effectLst/>
          </p:spPr>
          <p:txBody>
            <a:bodyPr vert="horz" wrap="square" lIns="0" tIns="192024" rIns="0" bIns="0" rtlCol="0" anchor="t" anchorCtr="0">
              <a:noAutofit/>
            </a:bodyPr>
            <a:lstStyle/>
            <a:p>
              <a:pPr algn="l"/>
              <a:r>
                <a:rPr lang="sk-SK" sz="1200" dirty="0">
                  <a:solidFill>
                    <a:schemeClr val="accent1"/>
                  </a:solidFill>
                  <a:latin typeface="Mark Pro" panose="020B0504020201010104" pitchFamily="34" charset="-18"/>
                </a:rPr>
                <a:t>1.200,00 EUR</a:t>
              </a:r>
            </a:p>
          </p:txBody>
        </p:sp>
        <p:sp>
          <p:nvSpPr>
            <p:cNvPr id="20" name="BlokTextu 19">
              <a:extLst>
                <a:ext uri="{FF2B5EF4-FFF2-40B4-BE49-F238E27FC236}">
                  <a16:creationId xmlns:a16="http://schemas.microsoft.com/office/drawing/2014/main" id="{487FB987-1F93-BD28-225C-761D2D5917CF}"/>
                </a:ext>
              </a:extLst>
            </p:cNvPr>
            <p:cNvSpPr txBox="1"/>
            <p:nvPr/>
          </p:nvSpPr>
          <p:spPr>
            <a:xfrm>
              <a:off x="4507742" y="4553030"/>
              <a:ext cx="1174362" cy="507677"/>
            </a:xfrm>
            <a:prstGeom prst="rect">
              <a:avLst/>
            </a:prstGeom>
            <a:effectLst/>
          </p:spPr>
          <p:txBody>
            <a:bodyPr vert="horz" wrap="square" lIns="0" tIns="192024" rIns="0" bIns="0" rtlCol="0" anchor="t" anchorCtr="0">
              <a:noAutofit/>
            </a:bodyPr>
            <a:lstStyle/>
            <a:p>
              <a:pPr algn="l"/>
              <a:r>
                <a:rPr lang="sk-SK" sz="1200" dirty="0">
                  <a:solidFill>
                    <a:schemeClr val="accent1"/>
                  </a:solidFill>
                  <a:latin typeface="Mark Pro" panose="020B0504020201010104" pitchFamily="34" charset="-18"/>
                </a:rPr>
                <a:t>1.200,00 EUR</a:t>
              </a:r>
            </a:p>
          </p:txBody>
        </p:sp>
      </p:grpSp>
      <p:sp>
        <p:nvSpPr>
          <p:cNvPr id="22" name="BlokTextu 21">
            <a:extLst>
              <a:ext uri="{FF2B5EF4-FFF2-40B4-BE49-F238E27FC236}">
                <a16:creationId xmlns:a16="http://schemas.microsoft.com/office/drawing/2014/main" id="{6BC165A6-4772-86C6-CD07-F81EE35EE7F6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sp>
        <p:nvSpPr>
          <p:cNvPr id="24" name="BlokTextu 23">
            <a:extLst>
              <a:ext uri="{FF2B5EF4-FFF2-40B4-BE49-F238E27FC236}">
                <a16:creationId xmlns:a16="http://schemas.microsoft.com/office/drawing/2014/main" id="{7025B9E3-B085-1157-580D-912232ADD361}"/>
              </a:ext>
            </a:extLst>
          </p:cNvPr>
          <p:cNvSpPr txBox="1"/>
          <p:nvPr/>
        </p:nvSpPr>
        <p:spPr>
          <a:xfrm>
            <a:off x="5593404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cxnSp>
        <p:nvCxnSpPr>
          <p:cNvPr id="25" name="Rovná spojovacia šípka 24">
            <a:extLst>
              <a:ext uri="{FF2B5EF4-FFF2-40B4-BE49-F238E27FC236}">
                <a16:creationId xmlns:a16="http://schemas.microsoft.com/office/drawing/2014/main" id="{50666BE6-105C-E7FE-BF22-B119CDAA9F5F}"/>
              </a:ext>
            </a:extLst>
          </p:cNvPr>
          <p:cNvCxnSpPr>
            <a:cxnSpLocks/>
          </p:cNvCxnSpPr>
          <p:nvPr/>
        </p:nvCxnSpPr>
        <p:spPr>
          <a:xfrm>
            <a:off x="7130159" y="4426180"/>
            <a:ext cx="1129090" cy="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>
            <a:extLst>
              <a:ext uri="{FF2B5EF4-FFF2-40B4-BE49-F238E27FC236}">
                <a16:creationId xmlns:a16="http://schemas.microsoft.com/office/drawing/2014/main" id="{8E3BB6C0-7FC3-CB79-43E4-86448830156B}"/>
              </a:ext>
            </a:extLst>
          </p:cNvPr>
          <p:cNvCxnSpPr>
            <a:cxnSpLocks/>
            <a:stCxn id="7" idx="1"/>
            <a:endCxn id="9" idx="3"/>
          </p:cNvCxnSpPr>
          <p:nvPr/>
        </p:nvCxnSpPr>
        <p:spPr>
          <a:xfrm flipH="1">
            <a:off x="4536822" y="3894027"/>
            <a:ext cx="716242" cy="99048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cký objekt 15" descr="Peniaze obrys">
            <a:extLst>
              <a:ext uri="{FF2B5EF4-FFF2-40B4-BE49-F238E27FC236}">
                <a16:creationId xmlns:a16="http://schemas.microsoft.com/office/drawing/2014/main" id="{75316E67-EB3E-DE6F-3A2D-59FA52BA4E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04484" y="3502934"/>
            <a:ext cx="809180" cy="809180"/>
          </a:xfrm>
          <a:prstGeom prst="rect">
            <a:avLst/>
          </a:prstGeom>
        </p:spPr>
      </p:pic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4D85A64F-4DCF-B403-51EA-DEF894ACDC0F}"/>
              </a:ext>
            </a:extLst>
          </p:cNvPr>
          <p:cNvCxnSpPr>
            <a:cxnSpLocks/>
          </p:cNvCxnSpPr>
          <p:nvPr/>
        </p:nvCxnSpPr>
        <p:spPr>
          <a:xfrm>
            <a:off x="5996128" y="4553030"/>
            <a:ext cx="1190016" cy="1168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35">
            <a:extLst>
              <a:ext uri="{FF2B5EF4-FFF2-40B4-BE49-F238E27FC236}">
                <a16:creationId xmlns:a16="http://schemas.microsoft.com/office/drawing/2014/main" id="{73880E79-F57F-3E72-A595-74C73C2195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67720" y="5504021"/>
            <a:ext cx="1050363" cy="1050363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2BB4695B-6E41-D66D-B6E6-5F572F42B177}"/>
              </a:ext>
            </a:extLst>
          </p:cNvPr>
          <p:cNvSpPr txBox="1"/>
          <p:nvPr/>
        </p:nvSpPr>
        <p:spPr>
          <a:xfrm>
            <a:off x="5253064" y="5508876"/>
            <a:ext cx="3292910" cy="27967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1200" b="1" dirty="0">
                <a:latin typeface="Mark Pro" panose="020B0504020201010104" pitchFamily="34" charset="-18"/>
              </a:rPr>
              <a:t>38 EUR – daň z príjmov</a:t>
            </a:r>
          </a:p>
        </p:txBody>
      </p:sp>
    </p:spTree>
    <p:extLst>
      <p:ext uri="{BB962C8B-B14F-4D97-AF65-F5344CB8AC3E}">
        <p14:creationId xmlns:p14="http://schemas.microsoft.com/office/powerpoint/2010/main" val="147882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71143-D0A0-F8C6-C92F-3C93960E4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287B-7882-B3A0-6984-34E4EAA6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-18"/>
              </a:rPr>
              <a:t>Porovnanie dlhodobého investovania</a:t>
            </a:r>
            <a:endParaRPr lang="en-US" dirty="0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pic>
        <p:nvPicPr>
          <p:cNvPr id="6" name="Picture Placeholder 5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6211FC53-B53E-F6DC-D58B-0D1FE4BDCAA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9175" y="1597769"/>
            <a:ext cx="4162425" cy="4686299"/>
          </a:xfrm>
          <a:solidFill>
            <a:schemeClr val="bg1">
              <a:lumMod val="85000"/>
            </a:schemeClr>
          </a:solidFill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0123E65D-B7E2-1919-B5E7-2DAF28D89445}"/>
              </a:ext>
            </a:extLst>
          </p:cNvPr>
          <p:cNvSpPr txBox="1"/>
          <p:nvPr/>
        </p:nvSpPr>
        <p:spPr>
          <a:xfrm>
            <a:off x="5642043" y="1468877"/>
            <a:ext cx="5963055" cy="4815191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rk Pro" panose="020B0504020201010104" pitchFamily="34" charset="-18"/>
            </a:endParaRP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14418052-CBEB-241F-0E99-854E2A67E8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143545"/>
              </p:ext>
            </p:extLst>
          </p:nvPr>
        </p:nvGraphicFramePr>
        <p:xfrm>
          <a:off x="5881510" y="1597768"/>
          <a:ext cx="5723588" cy="468630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515689">
                  <a:extLst>
                    <a:ext uri="{9D8B030D-6E8A-4147-A177-3AD203B41FA5}">
                      <a16:colId xmlns:a16="http://schemas.microsoft.com/office/drawing/2014/main" val="88482498"/>
                    </a:ext>
                  </a:extLst>
                </a:gridCol>
                <a:gridCol w="2207899">
                  <a:extLst>
                    <a:ext uri="{9D8B030D-6E8A-4147-A177-3AD203B41FA5}">
                      <a16:colId xmlns:a16="http://schemas.microsoft.com/office/drawing/2014/main" val="537760335"/>
                    </a:ext>
                  </a:extLst>
                </a:gridCol>
              </a:tblGrid>
              <a:tr h="608020">
                <a:tc>
                  <a:txBody>
                    <a:bodyPr/>
                    <a:lstStyle/>
                    <a:p>
                      <a:pPr algn="ctr"/>
                      <a:r>
                        <a:rPr lang="sk-SK" sz="1600" b="1" kern="1200" dirty="0">
                          <a:solidFill>
                            <a:schemeClr val="lt1"/>
                          </a:solidFill>
                          <a:effectLst/>
                          <a:latin typeface="Mark Pro" panose="020B0504020201010104" pitchFamily="34" charset="-18"/>
                          <a:ea typeface="+mn-ea"/>
                          <a:cs typeface="+mn-cs"/>
                        </a:rPr>
                        <a:t>Typ investičnej štruktúry</a:t>
                      </a:r>
                      <a:endParaRPr lang="sk-SK" sz="1600" dirty="0">
                        <a:latin typeface="Mark Pro" panose="020B0504020201010104" pitchFamily="34" charset="-18"/>
                      </a:endParaRPr>
                    </a:p>
                  </a:txBody>
                  <a:tcPr marL="60960" marR="60960" marT="30480" marB="304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k-SK" sz="1600" b="1" dirty="0">
                          <a:solidFill>
                            <a:schemeClr val="bg1"/>
                          </a:solidFill>
                          <a:latin typeface="Mark Pro" panose="020B0504020201010104" pitchFamily="34" charset="-18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Efektívne zdanenie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50466"/>
                  </a:ext>
                </a:extLst>
              </a:tr>
              <a:tr h="1101136">
                <a:tc>
                  <a:txBody>
                    <a:bodyPr/>
                    <a:lstStyle/>
                    <a:p>
                      <a:r>
                        <a:rPr lang="sk-SK" sz="1600" b="1" dirty="0">
                          <a:latin typeface="Mark Pro" panose="020B0504020201010104" pitchFamily="34" charset="-18"/>
                        </a:rPr>
                        <a:t>Investícia do cenných papierov cez slovenský podielový fond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ark Pro" panose="020B0504020201010104" pitchFamily="34" charset="-18"/>
                        </a:rPr>
                        <a:t>19 % + daň z kapitálových ziskov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4629656"/>
                  </a:ext>
                </a:extLst>
              </a:tr>
              <a:tr h="774873">
                <a:tc>
                  <a:txBody>
                    <a:bodyPr/>
                    <a:lstStyle/>
                    <a:p>
                      <a:r>
                        <a:rPr lang="pt-BR" sz="1600" b="1" dirty="0">
                          <a:latin typeface="Mark Pro" panose="020B0504020201010104" pitchFamily="34" charset="-18"/>
                        </a:rPr>
                        <a:t>Investícia do </a:t>
                      </a:r>
                      <a:r>
                        <a:rPr lang="sk-SK" sz="1600" b="1" dirty="0">
                          <a:latin typeface="Mark Pro" panose="020B0504020201010104" pitchFamily="34" charset="-18"/>
                        </a:rPr>
                        <a:t>cenných papierov </a:t>
                      </a:r>
                      <a:r>
                        <a:rPr lang="pt-BR" sz="1600" b="1" dirty="0">
                          <a:latin typeface="Mark Pro" panose="020B0504020201010104" pitchFamily="34" charset="-18"/>
                        </a:rPr>
                        <a:t>priamo</a:t>
                      </a:r>
                      <a:endParaRPr lang="sk-SK" sz="1600" b="1" dirty="0">
                        <a:latin typeface="Mark Pro" panose="020B0504020201010104" pitchFamily="34" charset="-18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ark Pro" panose="020B0504020201010104" pitchFamily="34" charset="-18"/>
                        </a:rPr>
                        <a:t>0 %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26755"/>
                  </a:ext>
                </a:extLst>
              </a:tr>
              <a:tr h="1101136">
                <a:tc>
                  <a:txBody>
                    <a:bodyPr/>
                    <a:lstStyle/>
                    <a:p>
                      <a:r>
                        <a:rPr lang="sk-SK" sz="1600" b="1" dirty="0">
                          <a:latin typeface="Mark Pro" panose="020B0504020201010104" pitchFamily="34" charset="-18"/>
                        </a:rPr>
                        <a:t>Investícia do cenných papierov cez obchodnú spoločnosť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ark Pro" panose="020B0504020201010104" pitchFamily="34" charset="-18"/>
                        </a:rPr>
                        <a:t>26,53 %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97164327"/>
                  </a:ext>
                </a:extLst>
              </a:tr>
              <a:tr h="1101136">
                <a:tc>
                  <a:txBody>
                    <a:bodyPr/>
                    <a:lstStyle/>
                    <a:p>
                      <a:r>
                        <a:rPr lang="sk-SK" sz="1600" b="1" dirty="0">
                          <a:latin typeface="Mark Pro" panose="020B0504020201010104" pitchFamily="34" charset="-18"/>
                        </a:rPr>
                        <a:t>Investícia do cenných papierov cez „fondovú dlhopisovú štruktúru“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latin typeface="Mark Pro" panose="020B0504020201010104" pitchFamily="34" charset="-18"/>
                        </a:rPr>
                        <a:t>19 %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46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EB9245D-2EA2-9885-F396-9625C95B44B8}"/>
              </a:ext>
            </a:extLst>
          </p:cNvPr>
          <p:cNvSpPr/>
          <p:nvPr/>
        </p:nvSpPr>
        <p:spPr>
          <a:xfrm>
            <a:off x="0" y="-1"/>
            <a:ext cx="12191999" cy="6868931"/>
          </a:xfrm>
          <a:prstGeom prst="rect">
            <a:avLst/>
          </a:prstGeom>
          <a:solidFill>
            <a:srgbClr val="EC6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640080" rIns="365760" bIns="0" rtlCol="0" anchor="ctr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sk-SK" sz="3200" b="1" dirty="0">
                <a:solidFill>
                  <a:schemeClr val="bg1"/>
                </a:solidFill>
                <a:latin typeface="Mark Pro" panose="020B0504020201010104" pitchFamily="34" charset="77"/>
              </a:rPr>
              <a:t>Prečo v tom má zákonodarca chaos?</a:t>
            </a:r>
            <a:endParaRPr lang="en-US" sz="3200" b="1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4890635-EFE4-B9DB-FCA3-27159089E3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32784" y="2427785"/>
            <a:ext cx="726428" cy="9921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C79D55-754F-4D5F-9A81-62227F0EBE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2825" y="243350"/>
            <a:ext cx="811703" cy="59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4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19B7-D924-43E6-BE81-E99F364A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Súčasný právny stav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A6F86C-1C43-4608-8B1C-E0045C914116}"/>
              </a:ext>
            </a:extLst>
          </p:cNvPr>
          <p:cNvSpPr/>
          <p:nvPr/>
        </p:nvSpPr>
        <p:spPr>
          <a:xfrm>
            <a:off x="8634413" y="2005121"/>
            <a:ext cx="2538412" cy="2150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27432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sk-SK" sz="1500" b="1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77"/>
              </a:rPr>
              <a:t>Príjmy podielového fondu tak nepodliehajú dani z príjmov na úrovni fondu</a:t>
            </a: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77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1D6D35-87E4-4F5C-BCD5-0877C2B0E793}"/>
              </a:ext>
            </a:extLst>
          </p:cNvPr>
          <p:cNvSpPr/>
          <p:nvPr/>
        </p:nvSpPr>
        <p:spPr>
          <a:xfrm>
            <a:off x="6096000" y="4123773"/>
            <a:ext cx="2538412" cy="21500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27432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l-PL" sz="1500" b="1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77"/>
              </a:rPr>
              <a:t>Dani z príjmov podlieha až následne redemácia</a:t>
            </a:r>
            <a:endParaRPr lang="en-US" sz="1500" b="1" dirty="0">
              <a:solidFill>
                <a:schemeClr val="tx1">
                  <a:lumMod val="50000"/>
                </a:schemeClr>
              </a:solidFill>
              <a:latin typeface="Mark Pro" panose="020B0504020201010104" pitchFamily="34" charset="77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6CFFC-6015-4A42-8B9C-5A27C280AAAA}"/>
              </a:ext>
            </a:extLst>
          </p:cNvPr>
          <p:cNvSpPr/>
          <p:nvPr/>
        </p:nvSpPr>
        <p:spPr>
          <a:xfrm>
            <a:off x="6096000" y="1973745"/>
            <a:ext cx="2538412" cy="2150028"/>
          </a:xfrm>
          <a:prstGeom prst="rect">
            <a:avLst/>
          </a:prstGeom>
          <a:solidFill>
            <a:srgbClr val="0D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274320" bIns="0" rtlCol="0" anchor="ctr"/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sk-SK" sz="1500" b="1" dirty="0">
                <a:solidFill>
                  <a:schemeClr val="bg1"/>
                </a:solidFill>
                <a:latin typeface="Mark Pro" panose="020B0504020201010104" pitchFamily="34" charset="77"/>
              </a:rPr>
              <a:t>Podielové fondy nie sú daňovníkom v zmysle zákona o dani z príjmov</a:t>
            </a:r>
            <a:endParaRPr lang="en-US" sz="1500" b="1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EB48C0-DBC5-43C5-9D3F-1351CACFC5B9}"/>
              </a:ext>
            </a:extLst>
          </p:cNvPr>
          <p:cNvSpPr/>
          <p:nvPr/>
        </p:nvSpPr>
        <p:spPr>
          <a:xfrm>
            <a:off x="8634412" y="4123773"/>
            <a:ext cx="2538412" cy="2150028"/>
          </a:xfrm>
          <a:prstGeom prst="rect">
            <a:avLst/>
          </a:prstGeom>
          <a:solidFill>
            <a:srgbClr val="EC6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tIns="0" rIns="274320" bIns="0" rtlCol="0" anchor="ctr"/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l-PL" sz="1500" b="1" dirty="0">
                <a:solidFill>
                  <a:schemeClr val="bg1"/>
                </a:solidFill>
                <a:latin typeface="Mark Pro" panose="020B0504020201010104" pitchFamily="34" charset="77"/>
              </a:rPr>
              <a:t>Sadzba dane na úrovni investora je 19%</a:t>
            </a:r>
            <a:endParaRPr lang="en-US" sz="1500" b="1" dirty="0">
              <a:solidFill>
                <a:schemeClr val="bg1"/>
              </a:solidFill>
              <a:latin typeface="Mark Pro" panose="020B0504020201010104" pitchFamily="34" charset="77"/>
            </a:endParaRPr>
          </a:p>
        </p:txBody>
      </p:sp>
      <p:pic>
        <p:nvPicPr>
          <p:cNvPr id="9" name="Picture Placeholder 8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B78A7D73-89B8-4F0F-3ECC-36F1F48C059D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329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B09686-B012-4230-AA12-3A9A00A83303}"/>
              </a:ext>
            </a:extLst>
          </p:cNvPr>
          <p:cNvSpPr txBox="1"/>
          <p:nvPr/>
        </p:nvSpPr>
        <p:spPr>
          <a:xfrm>
            <a:off x="984204" y="2649350"/>
            <a:ext cx="10223591" cy="2424309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sk-SK" sz="2000" dirty="0">
                <a:latin typeface="Mark Pro" panose="020B0604020202020204" charset="-18"/>
              </a:rPr>
              <a:t>Na Slovensku momentálne </a:t>
            </a:r>
            <a:r>
              <a:rPr lang="sk-SK" sz="2000" b="1" dirty="0">
                <a:latin typeface="Mark Pro" panose="020B0604020202020204" charset="-18"/>
              </a:rPr>
              <a:t>neexistuje nejaká konsolidovaná a explicitná </a:t>
            </a:r>
            <a:br>
              <a:rPr lang="sk-SK" sz="2000" dirty="0">
                <a:latin typeface="Mark Pro" panose="020B0604020202020204" charset="-18"/>
              </a:rPr>
            </a:br>
            <a:r>
              <a:rPr lang="sk-SK" sz="2000" dirty="0">
                <a:latin typeface="Mark Pro" panose="020B0604020202020204" charset="-18"/>
              </a:rPr>
              <a:t>(verejne komunikovaná) dlhodobá stratégia </a:t>
            </a:r>
            <a:r>
              <a:rPr lang="sk-SK" sz="2000" b="1" dirty="0">
                <a:latin typeface="Mark Pro" panose="020B0604020202020204" charset="-18"/>
              </a:rPr>
              <a:t>daňovej politiky </a:t>
            </a:r>
            <a:r>
              <a:rPr lang="sk-SK" sz="2000" dirty="0">
                <a:latin typeface="Mark Pro" panose="020B0604020202020204" charset="-18"/>
              </a:rPr>
              <a:t>v oblasti zdaňovania investičných príjmov. Jej krehkú líniu je však možné vyvodiť z analýzy (i) </a:t>
            </a:r>
            <a:r>
              <a:rPr lang="sk-SK" sz="2000" b="1" dirty="0">
                <a:latin typeface="Mark Pro" panose="020B0604020202020204" charset="-18"/>
              </a:rPr>
              <a:t>relevantných daňových režimov</a:t>
            </a:r>
            <a:r>
              <a:rPr lang="sk-SK" sz="2000" dirty="0">
                <a:latin typeface="Mark Pro" panose="020B0604020202020204" charset="-18"/>
              </a:rPr>
              <a:t> aplikujúcich sa na rôzne príjmy investičnej povahy, (ii) </a:t>
            </a:r>
            <a:r>
              <a:rPr lang="sk-SK" sz="2000" b="1" dirty="0">
                <a:latin typeface="Mark Pro" panose="020B0604020202020204" charset="-18"/>
              </a:rPr>
              <a:t>celkových úloh štátu </a:t>
            </a:r>
            <a:r>
              <a:rPr lang="sk-SK" sz="2000" dirty="0">
                <a:latin typeface="Mark Pro" panose="020B0604020202020204" charset="-18"/>
              </a:rPr>
              <a:t>v spoločnosti vyplývajúc z Ústavy SR a (iii) </a:t>
            </a:r>
            <a:r>
              <a:rPr lang="sk-SK" sz="2000" b="1" dirty="0">
                <a:latin typeface="Mark Pro" panose="020B0604020202020204" charset="-18"/>
              </a:rPr>
              <a:t>princípu neutrality zdaňovania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219B7-D924-43E6-BE81-E99F364A2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23900"/>
            <a:ext cx="7645853" cy="1664399"/>
          </a:xfrm>
        </p:spPr>
        <p:txBody>
          <a:bodyPr/>
          <a:lstStyle/>
          <a:p>
            <a:r>
              <a:rPr lang="sk-SK" noProof="0" dirty="0">
                <a:solidFill>
                  <a:schemeClr val="tx1">
                    <a:lumMod val="50000"/>
                  </a:schemeClr>
                </a:solidFill>
              </a:rPr>
              <a:t>Daňová politika Slovenska</a:t>
            </a:r>
          </a:p>
        </p:txBody>
      </p:sp>
    </p:spTree>
    <p:extLst>
      <p:ext uri="{BB962C8B-B14F-4D97-AF65-F5344CB8AC3E}">
        <p14:creationId xmlns:p14="http://schemas.microsoft.com/office/powerpoint/2010/main" val="333029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C63CD-6A14-0DF7-4D82-393F78D01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4B5D9D-D556-3B3E-EE94-DC4A0F6A0A70}"/>
              </a:ext>
            </a:extLst>
          </p:cNvPr>
          <p:cNvSpPr txBox="1"/>
          <p:nvPr/>
        </p:nvSpPr>
        <p:spPr>
          <a:xfrm>
            <a:off x="1019175" y="1865106"/>
            <a:ext cx="10223591" cy="4344193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Mark Pro" panose="020B0604020202020204" charset="-18"/>
              </a:rPr>
              <a:t>ZDP </a:t>
            </a:r>
            <a:r>
              <a:rPr lang="sk-SK" sz="1400" b="1" dirty="0">
                <a:latin typeface="Mark Pro" panose="020B0604020202020204" charset="-18"/>
              </a:rPr>
              <a:t>oslobodzuje niektoré príjmy z predaja cenných papierov prijatých na obchodovanie na príslušnú burzu</a:t>
            </a:r>
            <a:r>
              <a:rPr lang="sk-SK" sz="1400" dirty="0">
                <a:latin typeface="Mark Pro" panose="020B0604020202020204" charset="-18"/>
              </a:rPr>
              <a:t>. Primárnym dôvodom zavedenia tohto oslobodenia v roku 2015 (s účinnosťou od 2016) bola podpora Burzy cenných papierov v Bratislave; 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Mark Pro" panose="020B0604020202020204" charset="-18"/>
              </a:rPr>
              <a:t>ZDP na základe rovnakej novely zaviedla aj </a:t>
            </a:r>
            <a:r>
              <a:rPr lang="sk-SK" sz="1400" b="1" dirty="0">
                <a:latin typeface="Mark Pro" panose="020B0604020202020204" charset="-18"/>
              </a:rPr>
              <a:t>dlhodobé investičné sporenie</a:t>
            </a:r>
            <a:r>
              <a:rPr lang="sk-SK" sz="1400" dirty="0">
                <a:latin typeface="Mark Pro" panose="020B0604020202020204" charset="-18"/>
              </a:rPr>
              <a:t>.  Cieľom tohto opatrenia je podporiť dlhodobé sporenie obyvateľstva oslobodením zdaňovania realizácie príjmov  v rámci sporenia, ako aj pri vyplatení po uplynutí 15 rokov od začiatku sporenia („</a:t>
            </a:r>
            <a:r>
              <a:rPr lang="sk-SK" sz="1400" b="1" dirty="0">
                <a:latin typeface="Mark Pro" panose="020B0604020202020204" charset="-18"/>
              </a:rPr>
              <a:t>Podpora dlhodobého sporenia 1</a:t>
            </a:r>
            <a:r>
              <a:rPr lang="sk-SK" sz="1400" dirty="0">
                <a:latin typeface="Mark Pro" panose="020B0604020202020204" charset="-18"/>
              </a:rPr>
              <a:t>“).  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Mark Pro" panose="020B0604020202020204" charset="-18"/>
              </a:rPr>
              <a:t>ZDP umožňuje fyzickým osobám uplatniť </a:t>
            </a:r>
            <a:r>
              <a:rPr lang="sk-SK" sz="1400" b="1" dirty="0">
                <a:latin typeface="Mark Pro" panose="020B0604020202020204" charset="-18"/>
              </a:rPr>
              <a:t>nezdaniteľnú časť základu dane</a:t>
            </a:r>
            <a:r>
              <a:rPr lang="sk-SK" sz="1400" dirty="0">
                <a:latin typeface="Mark Pro" panose="020B0604020202020204" charset="-18"/>
              </a:rPr>
              <a:t> v prípade, ak realizujú dobrovoľné príspevky do dôchodkových sporiacich systémov.  Z konštrukcie tohto daňového zvýhodnenia sa dá dôvodiť, že jeho zmyslom má byť rovnako podpora dlhodobého sporenia obyvateľstva („</a:t>
            </a:r>
            <a:r>
              <a:rPr lang="sk-SK" sz="1400" b="1" dirty="0">
                <a:latin typeface="Mark Pro" panose="020B0604020202020204" charset="-18"/>
              </a:rPr>
              <a:t>Podpora dlhodobého sporenia 2</a:t>
            </a:r>
            <a:r>
              <a:rPr lang="sk-SK" sz="1400" dirty="0">
                <a:latin typeface="Mark Pro" panose="020B0604020202020204" charset="-18"/>
              </a:rPr>
              <a:t>“).  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Mark Pro" panose="020B0604020202020204" charset="-18"/>
              </a:rPr>
              <a:t>ZDP umožňuje zamestnávateľom zahrnúť do základu dane </a:t>
            </a:r>
            <a:r>
              <a:rPr lang="sk-SK" sz="1400" b="1" dirty="0">
                <a:latin typeface="Mark Pro" panose="020B0604020202020204" charset="-18"/>
              </a:rPr>
              <a:t>príspevky na doplnkové dôchodkové sporenie </a:t>
            </a:r>
            <a:r>
              <a:rPr lang="sk-SK" sz="1400" dirty="0">
                <a:latin typeface="Mark Pro" panose="020B0604020202020204" charset="-18"/>
              </a:rPr>
              <a:t>do výšky 6 % zo zúčtovanej mzdy a náhrady mzdy. Zároveň z príspevkov zamestnávateľa nie je zamestnávateľ povinný uhrádzať sociálne poistné (25,2 %). Z konštrukcie tohto daňovo-poistného zvýhodnenia sa dá rovnako dôvodiť, že jeho zmyslom má byť podpora dlhodobého sporenia obyvateľstva („</a:t>
            </a:r>
            <a:r>
              <a:rPr lang="sk-SK" sz="1400" b="1" dirty="0">
                <a:latin typeface="Mark Pro" panose="020B0604020202020204" charset="-18"/>
              </a:rPr>
              <a:t>Podpora dlhodobého sporenia 3</a:t>
            </a:r>
            <a:r>
              <a:rPr lang="sk-SK" sz="1400" dirty="0">
                <a:latin typeface="Mark Pro" panose="020B0604020202020204" charset="-18"/>
              </a:rPr>
              <a:t>“) (Podpora dlhodobého sporenia 1-3 ďalej spolu „</a:t>
            </a:r>
            <a:r>
              <a:rPr lang="sk-SK" sz="1400" b="1" dirty="0">
                <a:latin typeface="Mark Pro" panose="020B0604020202020204" charset="-18"/>
              </a:rPr>
              <a:t>Podpora dlhodobého sporenia</a:t>
            </a:r>
            <a:r>
              <a:rPr lang="sk-SK" sz="1400" dirty="0">
                <a:latin typeface="Mark Pro" panose="020B0604020202020204" charset="-18"/>
              </a:rPr>
              <a:t>“). </a:t>
            </a:r>
            <a:endParaRPr lang="sk-SK" sz="1600" noProof="0" dirty="0">
              <a:solidFill>
                <a:schemeClr val="tx1">
                  <a:lumMod val="50000"/>
                </a:schemeClr>
              </a:solidFill>
              <a:latin typeface="Mark Pro" panose="020B0504020201010104" pitchFamily="34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BA0B7-C855-F747-6AFE-C28194FF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23901"/>
            <a:ext cx="7645853" cy="713014"/>
          </a:xfrm>
        </p:spPr>
        <p:txBody>
          <a:bodyPr/>
          <a:lstStyle/>
          <a:p>
            <a:r>
              <a:rPr lang="sk-SK" noProof="0" dirty="0">
                <a:solidFill>
                  <a:schemeClr val="tx1">
                    <a:lumMod val="50000"/>
                  </a:schemeClr>
                </a:solidFill>
              </a:rPr>
              <a:t>Relevantné daňové režimy</a:t>
            </a:r>
          </a:p>
        </p:txBody>
      </p:sp>
    </p:spTree>
    <p:extLst>
      <p:ext uri="{BB962C8B-B14F-4D97-AF65-F5344CB8AC3E}">
        <p14:creationId xmlns:p14="http://schemas.microsoft.com/office/powerpoint/2010/main" val="87080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B312A-F5ED-4835-263C-345488000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5C1B4E-1AC2-100F-66E8-6CA8B1A96DE4}"/>
              </a:ext>
            </a:extLst>
          </p:cNvPr>
          <p:cNvSpPr txBox="1"/>
          <p:nvPr/>
        </p:nvSpPr>
        <p:spPr>
          <a:xfrm>
            <a:off x="1019175" y="1865106"/>
            <a:ext cx="10223591" cy="4344193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Mark Pro" panose="020B0604020202020204" charset="-18"/>
              </a:rPr>
              <a:t>Slovensko sa v článku 55 Ústavy SR prihlásilo k princípom sociálnej (a ekologicky) orientovanej trhovej ekonomiky. Aj keď z hľadiska systematiky Ústavy SR, a teda zaradenia tejto normy mimo základné ustanovenia Ústavy SR, nie je možné považovať Slovensko za </a:t>
            </a:r>
            <a:r>
              <a:rPr lang="sk-SK" sz="1400" i="1" dirty="0">
                <a:latin typeface="Mark Pro" panose="020B0604020202020204" charset="-18"/>
              </a:rPr>
              <a:t>a priori </a:t>
            </a:r>
            <a:r>
              <a:rPr lang="sk-SK" sz="1400" dirty="0">
                <a:latin typeface="Mark Pro" panose="020B0604020202020204" charset="-18"/>
              </a:rPr>
              <a:t>sociálny štát, v kontexte iných článkov Ústavy SR  je možné dedukovať </a:t>
            </a:r>
            <a:r>
              <a:rPr lang="sk-SK" sz="1400" b="1" dirty="0">
                <a:latin typeface="Mark Pro" panose="020B0604020202020204" charset="-18"/>
              </a:rPr>
              <a:t>úlohu štátu zabezpečiť určitý sociálny štandard svojim občanom</a:t>
            </a:r>
            <a:r>
              <a:rPr lang="sk-SK" sz="1400" dirty="0">
                <a:latin typeface="Mark Pro" panose="020B0604020202020204" charset="-18"/>
              </a:rPr>
              <a:t>. 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Mark Pro" panose="020B0604020202020204" charset="-18"/>
              </a:rPr>
              <a:t>Zároveň v zmysle článku 39 Ústavy SR majú občania právo na primerané hmotné zabezpečenie v starobe. Štát zároveň </a:t>
            </a:r>
            <a:r>
              <a:rPr lang="sk-SK" sz="1400" b="1" dirty="0">
                <a:latin typeface="Mark Pro" panose="020B0604020202020204" charset="-18"/>
              </a:rPr>
              <a:t>má podporovať dobrovoľné sporenie na dôchodok</a:t>
            </a:r>
            <a:r>
              <a:rPr lang="sk-SK" sz="1400" dirty="0">
                <a:latin typeface="Mark Pro" panose="020B0604020202020204" charset="-18"/>
              </a:rPr>
              <a:t>. 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Mark Pro" panose="020B0604020202020204" charset="-18"/>
              </a:rPr>
              <a:t>Ak by sme teda mali identifikovať nejakú daňovú politiku Slovenska, tak v súvislosti s príslušnými ustanoveniami ZDP upravujúcimi </a:t>
            </a:r>
            <a:r>
              <a:rPr lang="sk-SK" sz="1400" b="1" dirty="0">
                <a:latin typeface="Mark Pro" panose="020B0604020202020204" charset="-18"/>
              </a:rPr>
              <a:t>Podporu dlhodobého sporenia </a:t>
            </a:r>
            <a:r>
              <a:rPr lang="sk-SK" sz="1400" dirty="0">
                <a:latin typeface="Mark Pro" panose="020B0604020202020204" charset="-18"/>
              </a:rPr>
              <a:t>a vyššie uvedeného ústavnoprávneho kontextu, nie je možné primárne identifikovať inú daňovú politiku Slovenska ako takú, ktorá má za cieľ podporiť dlhodobé sporenie občanov SR. To súhlasí aj s dlhodobými deklarovanými demografickými výzvami Slovenska. </a:t>
            </a:r>
          </a:p>
          <a:p>
            <a:pPr marL="285750" indent="-285750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sk-SK" sz="1400" dirty="0">
                <a:latin typeface="Mark Pro" panose="020B0604020202020204" charset="-18"/>
              </a:rPr>
              <a:t>Zároveň berúc do úvahy (i) záväzky štátu pri zabezpečovaní minimálneho sociálneho štandardu a (ii) regulačné obmedzenia investičných politík pri jednotlivých investičných nástrojoch spadajúcich do Podpory dlhodobého sporenia nie je možné rozumne predpokladať iné ako to, že </a:t>
            </a:r>
            <a:r>
              <a:rPr lang="sk-SK" sz="1400" b="1" dirty="0">
                <a:latin typeface="Mark Pro" panose="020B0604020202020204" charset="-18"/>
              </a:rPr>
              <a:t>štát chce podporovať bezpečné investovanie </a:t>
            </a:r>
            <a:r>
              <a:rPr lang="sk-SK" sz="1400" dirty="0">
                <a:latin typeface="Mark Pro" panose="020B0604020202020204" charset="-18"/>
              </a:rPr>
              <a:t>(</a:t>
            </a:r>
            <a:r>
              <a:rPr lang="sk-SK" sz="1400" dirty="0" err="1">
                <a:latin typeface="Mark Pro" panose="020B0604020202020204" charset="-18"/>
              </a:rPr>
              <a:t>t.j</a:t>
            </a:r>
            <a:r>
              <a:rPr lang="sk-SK" sz="1400" dirty="0">
                <a:latin typeface="Mark Pro" panose="020B0604020202020204" charset="-18"/>
              </a:rPr>
              <a:t>. sporenie).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E6242-6E34-979B-2D69-33AB7B216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23901"/>
            <a:ext cx="7645853" cy="713014"/>
          </a:xfrm>
        </p:spPr>
        <p:txBody>
          <a:bodyPr/>
          <a:lstStyle/>
          <a:p>
            <a:r>
              <a:rPr lang="sk-SK" noProof="0" dirty="0">
                <a:solidFill>
                  <a:schemeClr val="tx1">
                    <a:lumMod val="50000"/>
                  </a:schemeClr>
                </a:solidFill>
              </a:rPr>
              <a:t>Úloha štátu </a:t>
            </a:r>
          </a:p>
        </p:txBody>
      </p:sp>
    </p:spTree>
    <p:extLst>
      <p:ext uri="{BB962C8B-B14F-4D97-AF65-F5344CB8AC3E}">
        <p14:creationId xmlns:p14="http://schemas.microsoft.com/office/powerpoint/2010/main" val="2944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D81FB-9A6D-6A37-4DBB-A5CA66D7D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5CB9EA-0C37-E497-7782-4238F318FD4D}"/>
              </a:ext>
            </a:extLst>
          </p:cNvPr>
          <p:cNvSpPr txBox="1"/>
          <p:nvPr/>
        </p:nvSpPr>
        <p:spPr>
          <a:xfrm>
            <a:off x="984204" y="2649350"/>
            <a:ext cx="10223591" cy="1223980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r>
              <a:rPr lang="sk-SK" sz="2000" dirty="0">
                <a:latin typeface="Mark Pro" panose="020B0604020202020204" charset="-18"/>
              </a:rPr>
              <a:t>Medzi základný princíp zdaňovania príjmov spadá požiadavka neutrality zdaňovania. V zmysle tohto princípu </a:t>
            </a:r>
            <a:r>
              <a:rPr lang="sk-SK" sz="2000" b="1" dirty="0">
                <a:latin typeface="Mark Pro" panose="020B0604020202020204" charset="-18"/>
              </a:rPr>
              <a:t>by mala byť </a:t>
            </a:r>
            <a:r>
              <a:rPr lang="sk-SK" sz="2000" dirty="0">
                <a:latin typeface="Mark Pro" panose="020B0604020202020204" charset="-18"/>
              </a:rPr>
              <a:t>z hľadiska výberu jednotlivých foriem investičných štruktúr </a:t>
            </a:r>
            <a:r>
              <a:rPr lang="sk-SK" sz="2000" b="1" dirty="0">
                <a:latin typeface="Mark Pro" panose="020B0604020202020204" charset="-18"/>
              </a:rPr>
              <a:t>miera súvisiaceho daňového zaťaženia irelevantná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68087-C871-EDF3-AD7E-E969046B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23900"/>
            <a:ext cx="7645853" cy="1664399"/>
          </a:xfrm>
        </p:spPr>
        <p:txBody>
          <a:bodyPr/>
          <a:lstStyle/>
          <a:p>
            <a:r>
              <a:rPr lang="sk-SK" noProof="0" dirty="0">
                <a:solidFill>
                  <a:schemeClr val="tx1">
                    <a:lumMod val="50000"/>
                  </a:schemeClr>
                </a:solidFill>
              </a:rPr>
              <a:t>Neutralita zdaňovania</a:t>
            </a:r>
          </a:p>
        </p:txBody>
      </p:sp>
    </p:spTree>
    <p:extLst>
      <p:ext uri="{BB962C8B-B14F-4D97-AF65-F5344CB8AC3E}">
        <p14:creationId xmlns:p14="http://schemas.microsoft.com/office/powerpoint/2010/main" val="248057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B553A1-3A40-6241-3F57-C145E4221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7B253-F636-9020-E727-DB40BFBBE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23900"/>
            <a:ext cx="9505756" cy="1249845"/>
          </a:xfrm>
        </p:spPr>
        <p:txBody>
          <a:bodyPr/>
          <a:lstStyle/>
          <a:p>
            <a:r>
              <a:rPr lang="sk-SK" dirty="0"/>
              <a:t>Čo chce štát?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72CF23-EE98-1C68-5E19-BA89D5C16AAF}"/>
              </a:ext>
            </a:extLst>
          </p:cNvPr>
          <p:cNvSpPr/>
          <p:nvPr/>
        </p:nvSpPr>
        <p:spPr>
          <a:xfrm>
            <a:off x="1019175" y="1952624"/>
            <a:ext cx="4943644" cy="4181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sk-SK" sz="3000" b="1" noProof="0" dirty="0">
                <a:solidFill>
                  <a:schemeClr val="bg1"/>
                </a:solidFill>
                <a:latin typeface="Mark Pro" panose="020B0604020202020204" charset="-18"/>
                <a:ea typeface="Helvetica Neue CE 65 Medium CE" panose="02000503000000020004" pitchFamily="2" charset="0"/>
                <a:cs typeface="Helvetica Neue CE 65 Medium CE" panose="02000503000000020004" pitchFamily="2" charset="0"/>
              </a:rPr>
              <a:t>DAŇOVÚ </a:t>
            </a:r>
            <a:br>
              <a:rPr lang="sk-SK" sz="3000" b="1" noProof="0" dirty="0">
                <a:solidFill>
                  <a:schemeClr val="bg1"/>
                </a:solidFill>
                <a:latin typeface="Mark Pro" panose="020B0604020202020204" charset="-18"/>
                <a:ea typeface="Helvetica Neue CE 65 Medium CE" panose="02000503000000020004" pitchFamily="2" charset="0"/>
                <a:cs typeface="Helvetica Neue CE 65 Medium CE" panose="02000503000000020004" pitchFamily="2" charset="0"/>
              </a:rPr>
            </a:br>
            <a:r>
              <a:rPr lang="sk-SK" sz="3000" b="1" noProof="0" dirty="0">
                <a:solidFill>
                  <a:schemeClr val="bg1"/>
                </a:solidFill>
                <a:latin typeface="Mark Pro" panose="020B0604020202020204" charset="-18"/>
                <a:ea typeface="Helvetica Neue CE 65 Medium CE" panose="02000503000000020004" pitchFamily="2" charset="0"/>
                <a:cs typeface="Helvetica Neue CE 65 Medium CE" panose="02000503000000020004" pitchFamily="2" charset="0"/>
              </a:rPr>
              <a:t>NEUTRALITU</a:t>
            </a:r>
            <a:endParaRPr lang="sk-SK" sz="3000" noProof="0" dirty="0">
              <a:solidFill>
                <a:schemeClr val="bg1"/>
              </a:solidFill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2077B95-611C-A841-E289-24EB852FC9F3}"/>
              </a:ext>
            </a:extLst>
          </p:cNvPr>
          <p:cNvSpPr/>
          <p:nvPr/>
        </p:nvSpPr>
        <p:spPr>
          <a:xfrm>
            <a:off x="6133931" y="1952624"/>
            <a:ext cx="4943644" cy="4181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</a:pPr>
            <a:r>
              <a:rPr lang="sk-SK" sz="3000" b="1" noProof="0" dirty="0">
                <a:solidFill>
                  <a:schemeClr val="bg1"/>
                </a:solidFill>
                <a:latin typeface="Mark Pro" panose="020B0504020201010104" pitchFamily="34" charset="-18"/>
                <a:cs typeface="Helvetica Neue CE 65 Medium CE" panose="02000503000000020004" pitchFamily="2" charset="0"/>
              </a:rPr>
              <a:t>BEZPEČNÉ INVESTOVANIE</a:t>
            </a:r>
          </a:p>
        </p:txBody>
      </p:sp>
    </p:spTree>
    <p:extLst>
      <p:ext uri="{BB962C8B-B14F-4D97-AF65-F5344CB8AC3E}">
        <p14:creationId xmlns:p14="http://schemas.microsoft.com/office/powerpoint/2010/main" val="21341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90117-32B8-C19A-180D-41A1FB468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F551-FB45-9779-DD2F-A7C855C09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-18"/>
              </a:rPr>
              <a:t>Čo štát robí? (bezpečnosť investovania)</a:t>
            </a:r>
            <a:endParaRPr lang="en-US" dirty="0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9DFE14F-319F-0E65-2A37-0EF193056E84}"/>
              </a:ext>
            </a:extLst>
          </p:cNvPr>
          <p:cNvSpPr txBox="1"/>
          <p:nvPr/>
        </p:nvSpPr>
        <p:spPr>
          <a:xfrm>
            <a:off x="5642043" y="1468877"/>
            <a:ext cx="5963055" cy="4815191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rgbClr val="494A48"/>
              </a:solidFill>
              <a:effectLst/>
              <a:uLnTx/>
              <a:uFillTx/>
              <a:latin typeface="Mark Pro" panose="020B0504020201010104" pitchFamily="34" charset="-18"/>
              <a:ea typeface="+mn-ea"/>
              <a:cs typeface="+mn-cs"/>
            </a:endParaRPr>
          </a:p>
        </p:txBody>
      </p:sp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19C264A6-E4D8-387C-DFBB-75EDEFDF9400}"/>
              </a:ext>
            </a:extLst>
          </p:cNvPr>
          <p:cNvGraphicFramePr>
            <a:graphicFrameLocks noGrp="1"/>
          </p:cNvGraphicFramePr>
          <p:nvPr/>
        </p:nvGraphicFramePr>
        <p:xfrm>
          <a:off x="265231" y="2149002"/>
          <a:ext cx="5376812" cy="43521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03500">
                  <a:extLst>
                    <a:ext uri="{9D8B030D-6E8A-4147-A177-3AD203B41FA5}">
                      <a16:colId xmlns:a16="http://schemas.microsoft.com/office/drawing/2014/main" val="88482498"/>
                    </a:ext>
                  </a:extLst>
                </a:gridCol>
                <a:gridCol w="3273312">
                  <a:extLst>
                    <a:ext uri="{9D8B030D-6E8A-4147-A177-3AD203B41FA5}">
                      <a16:colId xmlns:a16="http://schemas.microsoft.com/office/drawing/2014/main" val="537760335"/>
                    </a:ext>
                  </a:extLst>
                </a:gridCol>
              </a:tblGrid>
              <a:tr h="608020">
                <a:tc>
                  <a:txBody>
                    <a:bodyPr/>
                    <a:lstStyle/>
                    <a:p>
                      <a:pPr algn="ctr"/>
                      <a:r>
                        <a:rPr lang="sk-SK" sz="1600" b="1" kern="1200" dirty="0">
                          <a:solidFill>
                            <a:schemeClr val="lt1"/>
                          </a:solidFill>
                          <a:effectLst/>
                          <a:latin typeface="Mark Pro" panose="020B0504020201010104" pitchFamily="34" charset="-18"/>
                          <a:ea typeface="+mn-ea"/>
                          <a:cs typeface="+mn-cs"/>
                        </a:rPr>
                        <a:t>Investovanie do slovenských nehnuteľností</a:t>
                      </a:r>
                      <a:endParaRPr lang="sk-SK" sz="1600" dirty="0">
                        <a:latin typeface="Mark Pro" panose="020B0504020201010104" pitchFamily="34" charset="-18"/>
                      </a:endParaRPr>
                    </a:p>
                  </a:txBody>
                  <a:tcPr marL="60960" marR="60960" marT="30480" marB="304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k-SK" sz="1600" b="1" dirty="0">
                          <a:solidFill>
                            <a:schemeClr val="bg1"/>
                          </a:solidFill>
                          <a:latin typeface="Mark Pro" panose="020B0504020201010104" pitchFamily="34" charset="-18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Ochrana investora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50466"/>
                  </a:ext>
                </a:extLst>
              </a:tr>
              <a:tr h="1526015">
                <a:tc>
                  <a:txBody>
                    <a:bodyPr/>
                    <a:lstStyle/>
                    <a:p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Cez podielový fond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>
                          <a:latin typeface="Mark Pro" panose="020B0504020201010104" pitchFamily="34" charset="-18"/>
                        </a:rPr>
                        <a:t>Aspoň 10 % likvidita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>
                          <a:latin typeface="Mark Pro" panose="020B0504020201010104" pitchFamily="34" charset="-18"/>
                        </a:rPr>
                        <a:t>Pravidlá pre záložné práva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>
                          <a:latin typeface="Mark Pro" panose="020B0504020201010104" pitchFamily="34" charset="-18"/>
                        </a:rPr>
                        <a:t>Znalecké posudky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>
                          <a:latin typeface="Mark Pro" panose="020B0504020201010104" pitchFamily="34" charset="-18"/>
                        </a:rPr>
                        <a:t>Činnosť depozitára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>
                          <a:latin typeface="Mark Pro" panose="020B0504020201010104" pitchFamily="34" charset="-18"/>
                        </a:rPr>
                        <a:t>Diverzifikácia;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4629656"/>
                  </a:ext>
                </a:extLst>
              </a:tr>
              <a:tr h="614134">
                <a:tc>
                  <a:txBody>
                    <a:bodyPr/>
                    <a:lstStyle/>
                    <a:p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Priamo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latin typeface="Mark Pro" panose="020B0504020201010104" pitchFamily="34" charset="-18"/>
                        </a:rPr>
                        <a:t>Žiadna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26755"/>
                  </a:ext>
                </a:extLst>
              </a:tr>
              <a:tr h="661851">
                <a:tc>
                  <a:txBody>
                    <a:bodyPr/>
                    <a:lstStyle/>
                    <a:p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Cez obchodnú spoločnosť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latin typeface="Mark Pro" panose="020B0504020201010104" pitchFamily="34" charset="-18"/>
                        </a:rPr>
                        <a:t>Žiadna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97164327"/>
                  </a:ext>
                </a:extLst>
              </a:tr>
              <a:tr h="757646">
                <a:tc>
                  <a:txBody>
                    <a:bodyPr/>
                    <a:lstStyle/>
                    <a:p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Cez „fondovú dlhopisovú štruktúru“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latin typeface="Mark Pro" panose="020B0504020201010104" pitchFamily="34" charset="-18"/>
                        </a:rPr>
                        <a:t>relatívne žiadna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1925"/>
                  </a:ext>
                </a:extLst>
              </a:tr>
            </a:tbl>
          </a:graphicData>
        </a:graphic>
      </p:graphicFrame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F7E8684B-06FF-0D82-2013-73F4191C40CF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2149002"/>
          <a:ext cx="5376812" cy="4352126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103500">
                  <a:extLst>
                    <a:ext uri="{9D8B030D-6E8A-4147-A177-3AD203B41FA5}">
                      <a16:colId xmlns:a16="http://schemas.microsoft.com/office/drawing/2014/main" val="88482498"/>
                    </a:ext>
                  </a:extLst>
                </a:gridCol>
                <a:gridCol w="3273312">
                  <a:extLst>
                    <a:ext uri="{9D8B030D-6E8A-4147-A177-3AD203B41FA5}">
                      <a16:colId xmlns:a16="http://schemas.microsoft.com/office/drawing/2014/main" val="537760335"/>
                    </a:ext>
                  </a:extLst>
                </a:gridCol>
              </a:tblGrid>
              <a:tr h="608020">
                <a:tc>
                  <a:txBody>
                    <a:bodyPr/>
                    <a:lstStyle/>
                    <a:p>
                      <a:pPr algn="ctr"/>
                      <a:r>
                        <a:rPr lang="sk-SK" sz="1600" b="1" kern="1200" dirty="0">
                          <a:solidFill>
                            <a:schemeClr val="lt1"/>
                          </a:solidFill>
                          <a:effectLst/>
                          <a:latin typeface="Mark Pro" panose="020B0504020201010104" pitchFamily="34" charset="-18"/>
                          <a:ea typeface="+mn-ea"/>
                          <a:cs typeface="+mn-cs"/>
                        </a:rPr>
                        <a:t>Investovanie do cenných </a:t>
                      </a:r>
                      <a:br>
                        <a:rPr lang="sk-SK" sz="1600" b="1" kern="1200" dirty="0">
                          <a:solidFill>
                            <a:schemeClr val="lt1"/>
                          </a:solidFill>
                          <a:effectLst/>
                          <a:latin typeface="Mark Pro" panose="020B0504020201010104" pitchFamily="34" charset="-18"/>
                          <a:ea typeface="+mn-ea"/>
                          <a:cs typeface="+mn-cs"/>
                        </a:rPr>
                      </a:br>
                      <a:r>
                        <a:rPr lang="sk-SK" sz="1600" b="1" kern="1200" dirty="0">
                          <a:solidFill>
                            <a:schemeClr val="lt1"/>
                          </a:solidFill>
                          <a:effectLst/>
                          <a:latin typeface="Mark Pro" panose="020B0504020201010104" pitchFamily="34" charset="-18"/>
                          <a:ea typeface="+mn-ea"/>
                          <a:cs typeface="+mn-cs"/>
                        </a:rPr>
                        <a:t>papierov</a:t>
                      </a:r>
                      <a:endParaRPr lang="sk-SK" sz="1600" dirty="0">
                        <a:latin typeface="Mark Pro" panose="020B0504020201010104" pitchFamily="34" charset="-18"/>
                      </a:endParaRPr>
                    </a:p>
                  </a:txBody>
                  <a:tcPr marL="60960" marR="60960" marT="30480" marB="304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k-SK" sz="1600" b="1" dirty="0">
                          <a:solidFill>
                            <a:schemeClr val="bg1"/>
                          </a:solidFill>
                          <a:latin typeface="Mark Pro" panose="020B0504020201010104" pitchFamily="34" charset="-18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Ochrana investora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50466"/>
                  </a:ext>
                </a:extLst>
              </a:tr>
              <a:tr h="1526015">
                <a:tc>
                  <a:txBody>
                    <a:bodyPr/>
                    <a:lstStyle/>
                    <a:p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Cez podielový fond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>
                          <a:latin typeface="Mark Pro" panose="020B0504020201010104" pitchFamily="34" charset="-18"/>
                        </a:rPr>
                        <a:t>Aspoň 10 % likvidita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>
                          <a:latin typeface="Mark Pro" panose="020B0504020201010104" pitchFamily="34" charset="-18"/>
                        </a:rPr>
                        <a:t>Pravidlá pre záložné práva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>
                          <a:latin typeface="Mark Pro" panose="020B0504020201010104" pitchFamily="34" charset="-18"/>
                        </a:rPr>
                        <a:t>Znalecké posudky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>
                          <a:latin typeface="Mark Pro" panose="020B0504020201010104" pitchFamily="34" charset="-18"/>
                        </a:rPr>
                        <a:t>Činnosť depozitára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sk-SK" sz="1400" dirty="0">
                          <a:latin typeface="Mark Pro" panose="020B0504020201010104" pitchFamily="34" charset="-18"/>
                        </a:rPr>
                        <a:t>Diverzifikácia;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4629656"/>
                  </a:ext>
                </a:extLst>
              </a:tr>
              <a:tr h="614134">
                <a:tc>
                  <a:txBody>
                    <a:bodyPr/>
                    <a:lstStyle/>
                    <a:p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Priamo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latin typeface="Mark Pro" panose="020B0504020201010104" pitchFamily="34" charset="-18"/>
                        </a:rPr>
                        <a:t>Žiadna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26755"/>
                  </a:ext>
                </a:extLst>
              </a:tr>
              <a:tr h="661851">
                <a:tc>
                  <a:txBody>
                    <a:bodyPr/>
                    <a:lstStyle/>
                    <a:p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Cez obchodnú spoločnosť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latin typeface="Mark Pro" panose="020B0504020201010104" pitchFamily="34" charset="-18"/>
                        </a:rPr>
                        <a:t>Žiadna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97164327"/>
                  </a:ext>
                </a:extLst>
              </a:tr>
              <a:tr h="757646">
                <a:tc>
                  <a:txBody>
                    <a:bodyPr/>
                    <a:lstStyle/>
                    <a:p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Cez „fondovú dlhopisovú štruktúru“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latin typeface="Mark Pro" panose="020B0504020201010104" pitchFamily="34" charset="-18"/>
                        </a:rPr>
                        <a:t>relatívne žiadna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1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5D476-269D-E8A4-46CA-B48FCBA3E9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>
            <a:extLst>
              <a:ext uri="{FF2B5EF4-FFF2-40B4-BE49-F238E27FC236}">
                <a16:creationId xmlns:a16="http://schemas.microsoft.com/office/drawing/2014/main" id="{D437BF13-10C7-99FF-5AB5-D2B7DD6DD4F1}"/>
              </a:ext>
            </a:extLst>
          </p:cNvPr>
          <p:cNvSpPr/>
          <p:nvPr/>
        </p:nvSpPr>
        <p:spPr>
          <a:xfrm>
            <a:off x="0" y="0"/>
            <a:ext cx="89843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148B53-14EA-0731-5263-C511664C9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-18"/>
              </a:rPr>
              <a:t>Čo štát robí? (daňová neutralita)</a:t>
            </a:r>
            <a:endParaRPr lang="en-US" dirty="0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0E349CBB-6578-F331-8A20-AB3CB754C3EA}"/>
              </a:ext>
            </a:extLst>
          </p:cNvPr>
          <p:cNvSpPr txBox="1"/>
          <p:nvPr/>
        </p:nvSpPr>
        <p:spPr>
          <a:xfrm>
            <a:off x="5642043" y="1468877"/>
            <a:ext cx="5963055" cy="4815191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rk Pro" panose="020B0504020201010104" pitchFamily="34" charset="-18"/>
            </a:endParaRPr>
          </a:p>
        </p:txBody>
      </p:sp>
      <p:graphicFrame>
        <p:nvGraphicFramePr>
          <p:cNvPr id="3" name="Tabuľka 2">
            <a:extLst>
              <a:ext uri="{FF2B5EF4-FFF2-40B4-BE49-F238E27FC236}">
                <a16:creationId xmlns:a16="http://schemas.microsoft.com/office/drawing/2014/main" id="{4714E736-3CE4-F196-D4E4-5AB41EB14A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244350"/>
              </p:ext>
            </p:extLst>
          </p:nvPr>
        </p:nvGraphicFramePr>
        <p:xfrm>
          <a:off x="5995031" y="2149002"/>
          <a:ext cx="5376812" cy="3583831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302683">
                  <a:extLst>
                    <a:ext uri="{9D8B030D-6E8A-4147-A177-3AD203B41FA5}">
                      <a16:colId xmlns:a16="http://schemas.microsoft.com/office/drawing/2014/main" val="88482498"/>
                    </a:ext>
                  </a:extLst>
                </a:gridCol>
                <a:gridCol w="2074129">
                  <a:extLst>
                    <a:ext uri="{9D8B030D-6E8A-4147-A177-3AD203B41FA5}">
                      <a16:colId xmlns:a16="http://schemas.microsoft.com/office/drawing/2014/main" val="537760335"/>
                    </a:ext>
                  </a:extLst>
                </a:gridCol>
              </a:tblGrid>
              <a:tr h="608020">
                <a:tc>
                  <a:txBody>
                    <a:bodyPr/>
                    <a:lstStyle/>
                    <a:p>
                      <a:pPr algn="ctr"/>
                      <a:r>
                        <a:rPr lang="sk-SK" sz="1600" b="1" kern="1200" dirty="0">
                          <a:solidFill>
                            <a:schemeClr val="lt1"/>
                          </a:solidFill>
                          <a:effectLst/>
                          <a:latin typeface="Mark Pro" panose="020B0504020201010104" pitchFamily="34" charset="-18"/>
                          <a:ea typeface="+mn-ea"/>
                          <a:cs typeface="+mn-cs"/>
                        </a:rPr>
                        <a:t>Dividendy z USA</a:t>
                      </a:r>
                      <a:endParaRPr lang="sk-SK" sz="1600" dirty="0">
                        <a:latin typeface="Mark Pro" panose="020B0504020201010104" pitchFamily="34" charset="-18"/>
                      </a:endParaRPr>
                    </a:p>
                  </a:txBody>
                  <a:tcPr marL="60960" marR="60960" marT="30480" marB="304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608A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k-SK" sz="1600" b="1" dirty="0">
                          <a:solidFill>
                            <a:schemeClr val="bg1"/>
                          </a:solidFill>
                          <a:latin typeface="Mark Pro" panose="020B0504020201010104" pitchFamily="34" charset="-18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Efektívne zdanenie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9C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50466"/>
                  </a:ext>
                </a:extLst>
              </a:tr>
              <a:tr h="763835">
                <a:tc>
                  <a:txBody>
                    <a:bodyPr/>
                    <a:lstStyle/>
                    <a:p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Cez podielový fond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latin typeface="Mark Pro" panose="020B0504020201010104" pitchFamily="34" charset="-18"/>
                        </a:rPr>
                        <a:t>55,2 %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4629656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Priamo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latin typeface="Mark Pro" panose="020B0504020201010104" pitchFamily="34" charset="-18"/>
                        </a:rPr>
                        <a:t>32,85 %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26755"/>
                  </a:ext>
                </a:extLst>
              </a:tr>
              <a:tr h="757645">
                <a:tc>
                  <a:txBody>
                    <a:bodyPr/>
                    <a:lstStyle/>
                    <a:p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Cez obchodnú spoločnosť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latin typeface="Mark Pro" panose="020B0504020201010104" pitchFamily="34" charset="-18"/>
                        </a:rPr>
                        <a:t>37,55 %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97164327"/>
                  </a:ext>
                </a:extLst>
              </a:tr>
              <a:tr h="757645">
                <a:tc>
                  <a:txBody>
                    <a:bodyPr/>
                    <a:lstStyle/>
                    <a:p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Cez „fondovú dlhopisovú štruktúru“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latin typeface="Mark Pro" panose="020B0504020201010104" pitchFamily="34" charset="-18"/>
                        </a:rPr>
                        <a:t>45,61 %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815060"/>
                  </a:ext>
                </a:extLst>
              </a:tr>
            </a:tbl>
          </a:graphicData>
        </a:graphic>
      </p:graphicFrame>
      <p:graphicFrame>
        <p:nvGraphicFramePr>
          <p:cNvPr id="8" name="Tabuľka 7">
            <a:extLst>
              <a:ext uri="{FF2B5EF4-FFF2-40B4-BE49-F238E27FC236}">
                <a16:creationId xmlns:a16="http://schemas.microsoft.com/office/drawing/2014/main" id="{BC6B1332-BF42-D548-B9B6-D1CD414458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64253"/>
              </p:ext>
            </p:extLst>
          </p:nvPr>
        </p:nvGraphicFramePr>
        <p:xfrm>
          <a:off x="265231" y="2149002"/>
          <a:ext cx="5376812" cy="358383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3302683">
                  <a:extLst>
                    <a:ext uri="{9D8B030D-6E8A-4147-A177-3AD203B41FA5}">
                      <a16:colId xmlns:a16="http://schemas.microsoft.com/office/drawing/2014/main" val="88482498"/>
                    </a:ext>
                  </a:extLst>
                </a:gridCol>
                <a:gridCol w="2074129">
                  <a:extLst>
                    <a:ext uri="{9D8B030D-6E8A-4147-A177-3AD203B41FA5}">
                      <a16:colId xmlns:a16="http://schemas.microsoft.com/office/drawing/2014/main" val="537760335"/>
                    </a:ext>
                  </a:extLst>
                </a:gridCol>
              </a:tblGrid>
              <a:tr h="608020">
                <a:tc>
                  <a:txBody>
                    <a:bodyPr/>
                    <a:lstStyle/>
                    <a:p>
                      <a:pPr algn="ctr"/>
                      <a:r>
                        <a:rPr lang="sk-SK" sz="1600" b="1" kern="1200" dirty="0">
                          <a:solidFill>
                            <a:schemeClr val="lt1"/>
                          </a:solidFill>
                          <a:effectLst/>
                          <a:latin typeface="Mark Pro" panose="020B0504020201010104" pitchFamily="34" charset="-18"/>
                          <a:ea typeface="+mn-ea"/>
                          <a:cs typeface="+mn-cs"/>
                        </a:rPr>
                        <a:t>Dlhodobé investovanie do slovenských nehnuteľností</a:t>
                      </a:r>
                      <a:endParaRPr lang="sk-SK" sz="1600" dirty="0">
                        <a:latin typeface="Mark Pro" panose="020B0504020201010104" pitchFamily="34" charset="-18"/>
                      </a:endParaRPr>
                    </a:p>
                  </a:txBody>
                  <a:tcPr marL="60960" marR="60960" marT="30480" marB="304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D6EB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sk-SK" sz="1600" b="1" dirty="0">
                          <a:solidFill>
                            <a:schemeClr val="bg1"/>
                          </a:solidFill>
                          <a:latin typeface="Mark Pro" panose="020B0504020201010104" pitchFamily="34" charset="-18"/>
                          <a:ea typeface="Helvetica Neue" panose="02000503000000020004" pitchFamily="2" charset="0"/>
                          <a:cs typeface="Helvetica Neue" panose="02000503000000020004" pitchFamily="2" charset="0"/>
                        </a:rPr>
                        <a:t>Efektívne zdanenie</a:t>
                      </a:r>
                    </a:p>
                  </a:txBody>
                  <a:tcPr marL="60960" marR="60960" marT="30480" marB="3048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E9C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850466"/>
                  </a:ext>
                </a:extLst>
              </a:tr>
              <a:tr h="763835">
                <a:tc>
                  <a:txBody>
                    <a:bodyPr/>
                    <a:lstStyle/>
                    <a:p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Cez podielový fond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latin typeface="Mark Pro" panose="020B0504020201010104" pitchFamily="34" charset="-18"/>
                        </a:rPr>
                        <a:t>36,01 %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74629656"/>
                  </a:ext>
                </a:extLst>
              </a:tr>
              <a:tr h="696686">
                <a:tc>
                  <a:txBody>
                    <a:bodyPr/>
                    <a:lstStyle/>
                    <a:p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Priamo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latin typeface="Mark Pro" panose="020B0504020201010104" pitchFamily="34" charset="-18"/>
                        </a:rPr>
                        <a:t>0 %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26755"/>
                  </a:ext>
                </a:extLst>
              </a:tr>
              <a:tr h="757645">
                <a:tc>
                  <a:txBody>
                    <a:bodyPr/>
                    <a:lstStyle/>
                    <a:p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Cez obchodnú spoločnosť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latin typeface="Mark Pro" panose="020B0504020201010104" pitchFamily="34" charset="-18"/>
                        </a:rPr>
                        <a:t>26,53 %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97164327"/>
                  </a:ext>
                </a:extLst>
              </a:tr>
              <a:tr h="757646">
                <a:tc>
                  <a:txBody>
                    <a:bodyPr/>
                    <a:lstStyle/>
                    <a:p>
                      <a:r>
                        <a:rPr lang="sk-SK" sz="1400" b="1" dirty="0">
                          <a:latin typeface="Mark Pro" panose="020B0504020201010104" pitchFamily="34" charset="-18"/>
                        </a:rPr>
                        <a:t>Cez „fondovú dlhopisovú štruktúru“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>
                          <a:latin typeface="Mark Pro" panose="020B0504020201010104" pitchFamily="34" charset="-18"/>
                        </a:rPr>
                        <a:t>19 %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61925"/>
                  </a:ext>
                </a:extLst>
              </a:tr>
            </a:tbl>
          </a:graphicData>
        </a:graphic>
      </p:graphicFrame>
      <p:sp>
        <p:nvSpPr>
          <p:cNvPr id="5" name="Obdĺžnik 4">
            <a:extLst>
              <a:ext uri="{FF2B5EF4-FFF2-40B4-BE49-F238E27FC236}">
                <a16:creationId xmlns:a16="http://schemas.microsoft.com/office/drawing/2014/main" id="{5049D20D-542F-9460-0EC9-35A5E50D4AEC}"/>
              </a:ext>
            </a:extLst>
          </p:cNvPr>
          <p:cNvSpPr/>
          <p:nvPr/>
        </p:nvSpPr>
        <p:spPr>
          <a:xfrm>
            <a:off x="11147385" y="6284068"/>
            <a:ext cx="681758" cy="450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3325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6A553-F0CA-7BB1-FEBE-CD505105A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D6F5-9FA8-EE51-0CFF-EB0F5D763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9175" y="723900"/>
            <a:ext cx="9692368" cy="1249845"/>
          </a:xfrm>
        </p:spPr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Súčasný právny stav zdaňovania investícií</a:t>
            </a:r>
            <a:endParaRPr lang="sk-SK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D811958-EB75-D72C-85BB-1030ED7B154B}"/>
              </a:ext>
            </a:extLst>
          </p:cNvPr>
          <p:cNvSpPr/>
          <p:nvPr/>
        </p:nvSpPr>
        <p:spPr>
          <a:xfrm>
            <a:off x="1019175" y="2420445"/>
            <a:ext cx="3276228" cy="28246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640080" rIns="180000" bIns="0" rtlCol="0" anchor="ctr"/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k Pro" panose="020B0504020201010104" pitchFamily="34" charset="77"/>
                <a:ea typeface="+mn-ea"/>
                <a:cs typeface="+mn-cs"/>
              </a:rPr>
              <a:t>Daňová neutralita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k Pro" panose="020B0504020201010104" pitchFamily="34" charset="77"/>
              <a:ea typeface="+mn-ea"/>
              <a:cs typeface="+mn-cs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k Pro" panose="020B0504020201010104" pitchFamily="34" charset="77"/>
                <a:ea typeface="+mn-ea"/>
                <a:cs typeface="+mn-cs"/>
              </a:rPr>
              <a:t>Súčasný režim nie je </a:t>
            </a:r>
            <a:b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k Pro" panose="020B0504020201010104" pitchFamily="34" charset="77"/>
                <a:ea typeface="+mn-ea"/>
                <a:cs typeface="+mn-cs"/>
              </a:rPr>
            </a:b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k Pro" panose="020B0504020201010104" pitchFamily="34" charset="77"/>
                <a:ea typeface="+mn-ea"/>
                <a:cs typeface="+mn-cs"/>
              </a:rPr>
              <a:t>daňovo neutrálny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E2CD3CE-D260-CB4F-4D51-0B9F65A0D8CE}"/>
              </a:ext>
            </a:extLst>
          </p:cNvPr>
          <p:cNvSpPr/>
          <p:nvPr/>
        </p:nvSpPr>
        <p:spPr>
          <a:xfrm>
            <a:off x="4408802" y="2420445"/>
            <a:ext cx="3276228" cy="28246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640080" rIns="180000" bIns="0" rtlCol="0" anchor="ctr"/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k Pro" panose="020B0504020201010104" pitchFamily="34" charset="77"/>
                <a:ea typeface="+mn-ea"/>
                <a:cs typeface="+mn-cs"/>
              </a:rPr>
              <a:t>Daňová politika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k Pro" panose="020B0504020201010104" pitchFamily="34" charset="77"/>
              <a:ea typeface="+mn-ea"/>
              <a:cs typeface="+mn-cs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k Pro" panose="020B0504020201010104" pitchFamily="34" charset="77"/>
                <a:ea typeface="+mn-ea"/>
                <a:cs typeface="+mn-cs"/>
              </a:rPr>
              <a:t>Rozpor s deklarovanou daňovou politikou 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FFA4F5E-D513-B160-206A-2BFA8FAA5E8A}"/>
              </a:ext>
            </a:extLst>
          </p:cNvPr>
          <p:cNvSpPr/>
          <p:nvPr/>
        </p:nvSpPr>
        <p:spPr>
          <a:xfrm>
            <a:off x="7798427" y="2420445"/>
            <a:ext cx="3276228" cy="28246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640080" rIns="180000" bIns="0" rtlCol="0" anchor="ctr"/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k Pro" panose="020B0504020201010104" pitchFamily="34" charset="77"/>
                <a:ea typeface="+mn-ea"/>
                <a:cs typeface="+mn-cs"/>
              </a:rPr>
              <a:t>Kapitálový trh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ark Pro" panose="020B0504020201010104" pitchFamily="34" charset="77"/>
              <a:ea typeface="+mn-ea"/>
              <a:cs typeface="+mn-cs"/>
            </a:endParaRPr>
          </a:p>
          <a:p>
            <a:pPr marL="0" marR="0" lvl="0" indent="0" algn="ctr" defTabSz="91433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rk Pro" panose="020B0504020201010104" pitchFamily="34" charset="77"/>
                <a:ea typeface="+mn-ea"/>
                <a:cs typeface="+mn-cs"/>
              </a:rPr>
              <a:t>Destabilizuje férovosť na kapitálovom trhu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34941F1-3E1F-E900-386D-A136F270A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6541" y="2726090"/>
            <a:ext cx="720000" cy="720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B9A1D45-0CBC-CA3A-3303-43A276E8AF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86916" y="2726090"/>
            <a:ext cx="720000" cy="7200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11427A8-EF98-DF38-BBCF-ACAE2AD37F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97289" y="2726090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01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43685-532A-DD53-F613-E589B46D1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AC24B09D-537F-CF8C-63AB-F37ACE273529}"/>
              </a:ext>
            </a:extLst>
          </p:cNvPr>
          <p:cNvSpPr txBox="1"/>
          <p:nvPr/>
        </p:nvSpPr>
        <p:spPr>
          <a:xfrm>
            <a:off x="7375876" y="2677203"/>
            <a:ext cx="3596382" cy="81136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494A48">
                    <a:lumMod val="50000"/>
                  </a:srgbClr>
                </a:solidFill>
                <a:effectLst/>
                <a:uLnTx/>
                <a:uFillTx/>
                <a:latin typeface="Mark Pro" panose="020B0504020201010104" pitchFamily="34" charset="77"/>
                <a:ea typeface="+mn-ea"/>
                <a:cs typeface="+mn-cs"/>
              </a:rPr>
              <a:t>Diskriminácia slovenských fondov a slovenskej investičnej infraštruktúry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94A48">
                  <a:lumMod val="50000"/>
                </a:srgbClr>
              </a:solidFill>
              <a:effectLst/>
              <a:uLnTx/>
              <a:uFillTx/>
              <a:latin typeface="Mark Pro" panose="020B0504020201010104" pitchFamily="34" charset="77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2BC54E-3DB6-8EFE-84F4-E37886A8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Negatívne dopady </a:t>
            </a:r>
            <a:r>
              <a:rPr lang="pl-PL" dirty="0">
                <a:solidFill>
                  <a:schemeClr val="tx1">
                    <a:lumMod val="50000"/>
                  </a:schemeClr>
                </a:solidFill>
              </a:rPr>
              <a:t>účasného zdaňovania investícií na kapitálový trh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D9C2CA-B2C7-E6D2-3BE7-1154C301069B}"/>
              </a:ext>
            </a:extLst>
          </p:cNvPr>
          <p:cNvGrpSpPr/>
          <p:nvPr/>
        </p:nvGrpSpPr>
        <p:grpSpPr>
          <a:xfrm>
            <a:off x="6096568" y="2487172"/>
            <a:ext cx="895350" cy="895350"/>
            <a:chOff x="6096568" y="2487172"/>
            <a:chExt cx="895350" cy="89535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FB55060-63E0-8B71-809B-C0ECDA81AB6F}"/>
                </a:ext>
              </a:extLst>
            </p:cNvPr>
            <p:cNvSpPr/>
            <p:nvPr/>
          </p:nvSpPr>
          <p:spPr>
            <a:xfrm>
              <a:off x="6096568" y="2487172"/>
              <a:ext cx="895350" cy="895350"/>
            </a:xfrm>
            <a:prstGeom prst="ellipse">
              <a:avLst/>
            </a:prstGeom>
            <a:solidFill>
              <a:srgbClr val="0D6EB7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330" rtl="0" eaLnBrk="1" fontAlgn="auto" latinLnBrk="0" hangingPunct="1">
                <a:lnSpc>
                  <a:spcPct val="130000"/>
                </a:lnSpc>
                <a:spcBef>
                  <a:spcPts val="3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4A48">
                    <a:lumMod val="50000"/>
                  </a:srgbClr>
                </a:solidFill>
                <a:effectLst/>
                <a:uLnTx/>
                <a:uFillTx/>
                <a:latin typeface="Mark Pro" panose="020B0504020201010104" pitchFamily="34" charset="77"/>
                <a:ea typeface="+mn-ea"/>
                <a:cs typeface="+mn-cs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38BC987-CC28-32FB-8DCC-834A8E8E5616}"/>
                </a:ext>
              </a:extLst>
            </p:cNvPr>
            <p:cNvGrpSpPr/>
            <p:nvPr/>
          </p:nvGrpSpPr>
          <p:grpSpPr>
            <a:xfrm>
              <a:off x="6353673" y="2771422"/>
              <a:ext cx="381141" cy="326851"/>
              <a:chOff x="1524000" y="4122738"/>
              <a:chExt cx="546100" cy="468313"/>
            </a:xfrm>
            <a:solidFill>
              <a:schemeClr val="bg2"/>
            </a:solidFill>
          </p:grpSpPr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19F16FAA-EC0A-0EB9-6119-F322999B27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24000" y="4122738"/>
                <a:ext cx="546100" cy="468313"/>
              </a:xfrm>
              <a:custGeom>
                <a:avLst/>
                <a:gdLst>
                  <a:gd name="T0" fmla="*/ 150 w 160"/>
                  <a:gd name="T1" fmla="*/ 105 h 136"/>
                  <a:gd name="T2" fmla="*/ 150 w 160"/>
                  <a:gd name="T3" fmla="*/ 16 h 136"/>
                  <a:gd name="T4" fmla="*/ 134 w 160"/>
                  <a:gd name="T5" fmla="*/ 0 h 136"/>
                  <a:gd name="T6" fmla="*/ 26 w 160"/>
                  <a:gd name="T7" fmla="*/ 0 h 136"/>
                  <a:gd name="T8" fmla="*/ 10 w 160"/>
                  <a:gd name="T9" fmla="*/ 16 h 136"/>
                  <a:gd name="T10" fmla="*/ 10 w 160"/>
                  <a:gd name="T11" fmla="*/ 105 h 136"/>
                  <a:gd name="T12" fmla="*/ 0 w 160"/>
                  <a:gd name="T13" fmla="*/ 120 h 136"/>
                  <a:gd name="T14" fmla="*/ 0 w 160"/>
                  <a:gd name="T15" fmla="*/ 130 h 136"/>
                  <a:gd name="T16" fmla="*/ 5 w 160"/>
                  <a:gd name="T17" fmla="*/ 136 h 136"/>
                  <a:gd name="T18" fmla="*/ 155 w 160"/>
                  <a:gd name="T19" fmla="*/ 136 h 136"/>
                  <a:gd name="T20" fmla="*/ 160 w 160"/>
                  <a:gd name="T21" fmla="*/ 130 h 136"/>
                  <a:gd name="T22" fmla="*/ 160 w 160"/>
                  <a:gd name="T23" fmla="*/ 120 h 136"/>
                  <a:gd name="T24" fmla="*/ 150 w 160"/>
                  <a:gd name="T25" fmla="*/ 105 h 136"/>
                  <a:gd name="T26" fmla="*/ 21 w 160"/>
                  <a:gd name="T27" fmla="*/ 16 h 136"/>
                  <a:gd name="T28" fmla="*/ 26 w 160"/>
                  <a:gd name="T29" fmla="*/ 10 h 136"/>
                  <a:gd name="T30" fmla="*/ 134 w 160"/>
                  <a:gd name="T31" fmla="*/ 10 h 136"/>
                  <a:gd name="T32" fmla="*/ 139 w 160"/>
                  <a:gd name="T33" fmla="*/ 16 h 136"/>
                  <a:gd name="T34" fmla="*/ 139 w 160"/>
                  <a:gd name="T35" fmla="*/ 104 h 136"/>
                  <a:gd name="T36" fmla="*/ 21 w 160"/>
                  <a:gd name="T37" fmla="*/ 104 h 136"/>
                  <a:gd name="T38" fmla="*/ 21 w 160"/>
                  <a:gd name="T39" fmla="*/ 16 h 136"/>
                  <a:gd name="T40" fmla="*/ 150 w 160"/>
                  <a:gd name="T41" fmla="*/ 125 h 136"/>
                  <a:gd name="T42" fmla="*/ 10 w 160"/>
                  <a:gd name="T43" fmla="*/ 125 h 136"/>
                  <a:gd name="T44" fmla="*/ 10 w 160"/>
                  <a:gd name="T45" fmla="*/ 120 h 136"/>
                  <a:gd name="T46" fmla="*/ 16 w 160"/>
                  <a:gd name="T47" fmla="*/ 115 h 136"/>
                  <a:gd name="T48" fmla="*/ 144 w 160"/>
                  <a:gd name="T49" fmla="*/ 115 h 136"/>
                  <a:gd name="T50" fmla="*/ 150 w 160"/>
                  <a:gd name="T51" fmla="*/ 120 h 136"/>
                  <a:gd name="T52" fmla="*/ 150 w 160"/>
                  <a:gd name="T53" fmla="*/ 12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0" h="136">
                    <a:moveTo>
                      <a:pt x="150" y="105"/>
                    </a:moveTo>
                    <a:cubicBezTo>
                      <a:pt x="150" y="16"/>
                      <a:pt x="150" y="16"/>
                      <a:pt x="150" y="16"/>
                    </a:cubicBezTo>
                    <a:cubicBezTo>
                      <a:pt x="150" y="7"/>
                      <a:pt x="143" y="0"/>
                      <a:pt x="134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7" y="0"/>
                      <a:pt x="10" y="7"/>
                      <a:pt x="10" y="16"/>
                    </a:cubicBezTo>
                    <a:cubicBezTo>
                      <a:pt x="10" y="105"/>
                      <a:pt x="10" y="105"/>
                      <a:pt x="10" y="105"/>
                    </a:cubicBezTo>
                    <a:cubicBezTo>
                      <a:pt x="4" y="107"/>
                      <a:pt x="0" y="113"/>
                      <a:pt x="0" y="120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0" y="133"/>
                      <a:pt x="2" y="136"/>
                      <a:pt x="5" y="136"/>
                    </a:cubicBezTo>
                    <a:cubicBezTo>
                      <a:pt x="155" y="136"/>
                      <a:pt x="155" y="136"/>
                      <a:pt x="155" y="136"/>
                    </a:cubicBezTo>
                    <a:cubicBezTo>
                      <a:pt x="158" y="136"/>
                      <a:pt x="160" y="133"/>
                      <a:pt x="160" y="130"/>
                    </a:cubicBezTo>
                    <a:cubicBezTo>
                      <a:pt x="160" y="120"/>
                      <a:pt x="160" y="120"/>
                      <a:pt x="160" y="120"/>
                    </a:cubicBezTo>
                    <a:cubicBezTo>
                      <a:pt x="160" y="113"/>
                      <a:pt x="156" y="107"/>
                      <a:pt x="150" y="105"/>
                    </a:cubicBezTo>
                    <a:close/>
                    <a:moveTo>
                      <a:pt x="21" y="16"/>
                    </a:moveTo>
                    <a:cubicBezTo>
                      <a:pt x="21" y="13"/>
                      <a:pt x="23" y="10"/>
                      <a:pt x="26" y="10"/>
                    </a:cubicBezTo>
                    <a:cubicBezTo>
                      <a:pt x="134" y="10"/>
                      <a:pt x="134" y="10"/>
                      <a:pt x="134" y="10"/>
                    </a:cubicBezTo>
                    <a:cubicBezTo>
                      <a:pt x="137" y="10"/>
                      <a:pt x="139" y="13"/>
                      <a:pt x="139" y="16"/>
                    </a:cubicBezTo>
                    <a:cubicBezTo>
                      <a:pt x="139" y="104"/>
                      <a:pt x="139" y="104"/>
                      <a:pt x="139" y="104"/>
                    </a:cubicBezTo>
                    <a:cubicBezTo>
                      <a:pt x="21" y="104"/>
                      <a:pt x="21" y="104"/>
                      <a:pt x="21" y="104"/>
                    </a:cubicBezTo>
                    <a:lnTo>
                      <a:pt x="21" y="16"/>
                    </a:lnTo>
                    <a:close/>
                    <a:moveTo>
                      <a:pt x="150" y="125"/>
                    </a:moveTo>
                    <a:cubicBezTo>
                      <a:pt x="10" y="125"/>
                      <a:pt x="10" y="125"/>
                      <a:pt x="10" y="125"/>
                    </a:cubicBezTo>
                    <a:cubicBezTo>
                      <a:pt x="10" y="120"/>
                      <a:pt x="10" y="120"/>
                      <a:pt x="10" y="120"/>
                    </a:cubicBezTo>
                    <a:cubicBezTo>
                      <a:pt x="10" y="117"/>
                      <a:pt x="13" y="115"/>
                      <a:pt x="16" y="115"/>
                    </a:cubicBezTo>
                    <a:cubicBezTo>
                      <a:pt x="144" y="115"/>
                      <a:pt x="144" y="115"/>
                      <a:pt x="144" y="115"/>
                    </a:cubicBezTo>
                    <a:cubicBezTo>
                      <a:pt x="147" y="115"/>
                      <a:pt x="150" y="117"/>
                      <a:pt x="150" y="120"/>
                    </a:cubicBezTo>
                    <a:lnTo>
                      <a:pt x="150" y="1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94A48">
                      <a:lumMod val="50000"/>
                    </a:srgbClr>
                  </a:solidFill>
                  <a:effectLst/>
                  <a:uLnTx/>
                  <a:uFillTx/>
                  <a:latin typeface="Mark Pro" panose="020B0504020201010104" pitchFamily="34" charset="77"/>
                  <a:ea typeface="+mn-ea"/>
                  <a:cs typeface="+mn-cs"/>
                </a:endParaRPr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2DEC3697-0A51-0DA6-11E5-D891325E3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1025" y="4243388"/>
                <a:ext cx="73025" cy="185738"/>
              </a:xfrm>
              <a:custGeom>
                <a:avLst/>
                <a:gdLst>
                  <a:gd name="T0" fmla="*/ 10 w 21"/>
                  <a:gd name="T1" fmla="*/ 2 h 54"/>
                  <a:gd name="T2" fmla="*/ 2 w 21"/>
                  <a:gd name="T3" fmla="*/ 2 h 54"/>
                  <a:gd name="T4" fmla="*/ 2 w 21"/>
                  <a:gd name="T5" fmla="*/ 9 h 54"/>
                  <a:gd name="T6" fmla="*/ 10 w 21"/>
                  <a:gd name="T7" fmla="*/ 28 h 54"/>
                  <a:gd name="T8" fmla="*/ 10 w 21"/>
                  <a:gd name="T9" fmla="*/ 48 h 54"/>
                  <a:gd name="T10" fmla="*/ 15 w 21"/>
                  <a:gd name="T11" fmla="*/ 54 h 54"/>
                  <a:gd name="T12" fmla="*/ 21 w 21"/>
                  <a:gd name="T13" fmla="*/ 48 h 54"/>
                  <a:gd name="T14" fmla="*/ 21 w 21"/>
                  <a:gd name="T15" fmla="*/ 28 h 54"/>
                  <a:gd name="T16" fmla="*/ 10 w 21"/>
                  <a:gd name="T17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54">
                    <a:moveTo>
                      <a:pt x="10" y="2"/>
                    </a:moveTo>
                    <a:cubicBezTo>
                      <a:pt x="8" y="0"/>
                      <a:pt x="4" y="0"/>
                      <a:pt x="2" y="2"/>
                    </a:cubicBezTo>
                    <a:cubicBezTo>
                      <a:pt x="0" y="4"/>
                      <a:pt x="0" y="7"/>
                      <a:pt x="2" y="9"/>
                    </a:cubicBezTo>
                    <a:cubicBezTo>
                      <a:pt x="7" y="14"/>
                      <a:pt x="10" y="21"/>
                      <a:pt x="10" y="2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51"/>
                      <a:pt x="12" y="54"/>
                      <a:pt x="15" y="54"/>
                    </a:cubicBezTo>
                    <a:cubicBezTo>
                      <a:pt x="18" y="54"/>
                      <a:pt x="21" y="51"/>
                      <a:pt x="21" y="4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18"/>
                      <a:pt x="17" y="9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94A48">
                      <a:lumMod val="50000"/>
                    </a:srgbClr>
                  </a:solidFill>
                  <a:effectLst/>
                  <a:uLnTx/>
                  <a:uFillTx/>
                  <a:latin typeface="Mark Pro" panose="020B0504020201010104" pitchFamily="34" charset="77"/>
                  <a:ea typeface="+mn-ea"/>
                  <a:cs typeface="+mn-cs"/>
                </a:endParaRPr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67FBF795-7BEC-B263-EE8B-FAB839260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700" y="4208463"/>
                <a:ext cx="171450" cy="220663"/>
              </a:xfrm>
              <a:custGeom>
                <a:avLst/>
                <a:gdLst>
                  <a:gd name="T0" fmla="*/ 45 w 50"/>
                  <a:gd name="T1" fmla="*/ 2 h 64"/>
                  <a:gd name="T2" fmla="*/ 13 w 50"/>
                  <a:gd name="T3" fmla="*/ 12 h 64"/>
                  <a:gd name="T4" fmla="*/ 2 w 50"/>
                  <a:gd name="T5" fmla="*/ 58 h 64"/>
                  <a:gd name="T6" fmla="*/ 8 w 50"/>
                  <a:gd name="T7" fmla="*/ 64 h 64"/>
                  <a:gd name="T8" fmla="*/ 13 w 50"/>
                  <a:gd name="T9" fmla="*/ 58 h 64"/>
                  <a:gd name="T10" fmla="*/ 21 w 50"/>
                  <a:gd name="T11" fmla="*/ 19 h 64"/>
                  <a:gd name="T12" fmla="*/ 43 w 50"/>
                  <a:gd name="T13" fmla="*/ 12 h 64"/>
                  <a:gd name="T14" fmla="*/ 49 w 50"/>
                  <a:gd name="T15" fmla="*/ 8 h 64"/>
                  <a:gd name="T16" fmla="*/ 45 w 50"/>
                  <a:gd name="T17" fmla="*/ 2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64">
                    <a:moveTo>
                      <a:pt x="45" y="2"/>
                    </a:moveTo>
                    <a:cubicBezTo>
                      <a:pt x="33" y="0"/>
                      <a:pt x="22" y="3"/>
                      <a:pt x="13" y="12"/>
                    </a:cubicBezTo>
                    <a:cubicBezTo>
                      <a:pt x="0" y="25"/>
                      <a:pt x="2" y="39"/>
                      <a:pt x="2" y="58"/>
                    </a:cubicBezTo>
                    <a:cubicBezTo>
                      <a:pt x="2" y="61"/>
                      <a:pt x="5" y="64"/>
                      <a:pt x="8" y="64"/>
                    </a:cubicBezTo>
                    <a:cubicBezTo>
                      <a:pt x="11" y="64"/>
                      <a:pt x="13" y="61"/>
                      <a:pt x="13" y="58"/>
                    </a:cubicBezTo>
                    <a:cubicBezTo>
                      <a:pt x="13" y="39"/>
                      <a:pt x="11" y="29"/>
                      <a:pt x="21" y="19"/>
                    </a:cubicBezTo>
                    <a:cubicBezTo>
                      <a:pt x="27" y="13"/>
                      <a:pt x="35" y="10"/>
                      <a:pt x="43" y="12"/>
                    </a:cubicBezTo>
                    <a:cubicBezTo>
                      <a:pt x="46" y="12"/>
                      <a:pt x="49" y="10"/>
                      <a:pt x="49" y="8"/>
                    </a:cubicBezTo>
                    <a:cubicBezTo>
                      <a:pt x="50" y="5"/>
                      <a:pt x="48" y="2"/>
                      <a:pt x="4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94A48">
                      <a:lumMod val="50000"/>
                    </a:srgbClr>
                  </a:solidFill>
                  <a:effectLst/>
                  <a:uLnTx/>
                  <a:uFillTx/>
                  <a:latin typeface="Mark Pro" panose="020B0504020201010104" pitchFamily="34" charset="77"/>
                  <a:ea typeface="+mn-ea"/>
                  <a:cs typeface="+mn-cs"/>
                </a:endParaRPr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C277F3C3-01D8-EF9D-94E2-EC49EEF0C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075" y="4356100"/>
                <a:ext cx="36513" cy="73025"/>
              </a:xfrm>
              <a:custGeom>
                <a:avLst/>
                <a:gdLst>
                  <a:gd name="T0" fmla="*/ 6 w 11"/>
                  <a:gd name="T1" fmla="*/ 0 h 21"/>
                  <a:gd name="T2" fmla="*/ 0 w 11"/>
                  <a:gd name="T3" fmla="*/ 5 h 21"/>
                  <a:gd name="T4" fmla="*/ 0 w 11"/>
                  <a:gd name="T5" fmla="*/ 15 h 21"/>
                  <a:gd name="T6" fmla="*/ 6 w 11"/>
                  <a:gd name="T7" fmla="*/ 21 h 21"/>
                  <a:gd name="T8" fmla="*/ 11 w 11"/>
                  <a:gd name="T9" fmla="*/ 15 h 21"/>
                  <a:gd name="T10" fmla="*/ 11 w 11"/>
                  <a:gd name="T11" fmla="*/ 5 h 21"/>
                  <a:gd name="T12" fmla="*/ 6 w 11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21">
                    <a:moveTo>
                      <a:pt x="6" y="0"/>
                    </a:moveTo>
                    <a:cubicBezTo>
                      <a:pt x="3" y="0"/>
                      <a:pt x="0" y="2"/>
                      <a:pt x="0" y="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8"/>
                      <a:pt x="3" y="21"/>
                      <a:pt x="6" y="21"/>
                    </a:cubicBezTo>
                    <a:cubicBezTo>
                      <a:pt x="8" y="21"/>
                      <a:pt x="11" y="18"/>
                      <a:pt x="11" y="15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8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94A48">
                      <a:lumMod val="50000"/>
                    </a:srgbClr>
                  </a:solidFill>
                  <a:effectLst/>
                  <a:uLnTx/>
                  <a:uFillTx/>
                  <a:latin typeface="Mark Pro" panose="020B0504020201010104" pitchFamily="34" charset="77"/>
                  <a:ea typeface="+mn-ea"/>
                  <a:cs typeface="+mn-cs"/>
                </a:endParaRPr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65DC5D74-EA78-52D8-AA2A-4799F7EFB5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2600" y="4284663"/>
                <a:ext cx="98425" cy="144463"/>
              </a:xfrm>
              <a:custGeom>
                <a:avLst/>
                <a:gdLst>
                  <a:gd name="T0" fmla="*/ 13 w 29"/>
                  <a:gd name="T1" fmla="*/ 0 h 42"/>
                  <a:gd name="T2" fmla="*/ 2 w 29"/>
                  <a:gd name="T3" fmla="*/ 5 h 42"/>
                  <a:gd name="T4" fmla="*/ 2 w 29"/>
                  <a:gd name="T5" fmla="*/ 12 h 42"/>
                  <a:gd name="T6" fmla="*/ 9 w 29"/>
                  <a:gd name="T7" fmla="*/ 12 h 42"/>
                  <a:gd name="T8" fmla="*/ 13 w 29"/>
                  <a:gd name="T9" fmla="*/ 10 h 42"/>
                  <a:gd name="T10" fmla="*/ 18 w 29"/>
                  <a:gd name="T11" fmla="*/ 16 h 42"/>
                  <a:gd name="T12" fmla="*/ 18 w 29"/>
                  <a:gd name="T13" fmla="*/ 36 h 42"/>
                  <a:gd name="T14" fmla="*/ 23 w 29"/>
                  <a:gd name="T15" fmla="*/ 42 h 42"/>
                  <a:gd name="T16" fmla="*/ 29 w 29"/>
                  <a:gd name="T17" fmla="*/ 36 h 42"/>
                  <a:gd name="T18" fmla="*/ 29 w 29"/>
                  <a:gd name="T19" fmla="*/ 16 h 42"/>
                  <a:gd name="T20" fmla="*/ 13 w 29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2">
                    <a:moveTo>
                      <a:pt x="13" y="0"/>
                    </a:moveTo>
                    <a:cubicBezTo>
                      <a:pt x="9" y="0"/>
                      <a:pt x="5" y="2"/>
                      <a:pt x="2" y="5"/>
                    </a:cubicBezTo>
                    <a:cubicBezTo>
                      <a:pt x="0" y="7"/>
                      <a:pt x="0" y="10"/>
                      <a:pt x="2" y="12"/>
                    </a:cubicBezTo>
                    <a:cubicBezTo>
                      <a:pt x="4" y="14"/>
                      <a:pt x="7" y="14"/>
                      <a:pt x="9" y="12"/>
                    </a:cubicBezTo>
                    <a:cubicBezTo>
                      <a:pt x="10" y="11"/>
                      <a:pt x="12" y="10"/>
                      <a:pt x="13" y="10"/>
                    </a:cubicBezTo>
                    <a:cubicBezTo>
                      <a:pt x="16" y="10"/>
                      <a:pt x="18" y="13"/>
                      <a:pt x="18" y="1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8" y="39"/>
                      <a:pt x="21" y="42"/>
                      <a:pt x="23" y="42"/>
                    </a:cubicBezTo>
                    <a:cubicBezTo>
                      <a:pt x="26" y="42"/>
                      <a:pt x="29" y="39"/>
                      <a:pt x="29" y="36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7"/>
                      <a:pt x="22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94A48">
                      <a:lumMod val="50000"/>
                    </a:srgbClr>
                  </a:solidFill>
                  <a:effectLst/>
                  <a:uLnTx/>
                  <a:uFillTx/>
                  <a:latin typeface="Mark Pro" panose="020B0504020201010104" pitchFamily="34" charset="77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071C00C-D3AB-1773-9920-751EF70F28BD}"/>
              </a:ext>
            </a:extLst>
          </p:cNvPr>
          <p:cNvSpPr txBox="1"/>
          <p:nvPr/>
        </p:nvSpPr>
        <p:spPr>
          <a:xfrm>
            <a:off x="7375876" y="4049471"/>
            <a:ext cx="3596382" cy="565146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494A48">
                    <a:lumMod val="50000"/>
                  </a:srgbClr>
                </a:solidFill>
                <a:effectLst/>
                <a:uLnTx/>
                <a:uFillTx/>
                <a:latin typeface="Mark Pro" panose="020B0504020201010104" pitchFamily="34" charset="77"/>
                <a:ea typeface="+mn-ea"/>
                <a:cs typeface="+mn-cs"/>
              </a:rPr>
              <a:t>Odklon investorov k menej regulovaným štruktúram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70432D6-DD79-6999-F391-C268ED7F43BD}"/>
              </a:ext>
            </a:extLst>
          </p:cNvPr>
          <p:cNvSpPr txBox="1"/>
          <p:nvPr/>
        </p:nvSpPr>
        <p:spPr>
          <a:xfrm>
            <a:off x="7375876" y="5382341"/>
            <a:ext cx="3596382" cy="811367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 marL="0" marR="0" lvl="0" indent="0" algn="l" defTabSz="9143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1200" cap="none" spc="0" normalizeH="0" baseline="0" noProof="0" dirty="0">
                <a:ln>
                  <a:noFill/>
                </a:ln>
                <a:solidFill>
                  <a:srgbClr val="494A48">
                    <a:lumMod val="50000"/>
                  </a:srgbClr>
                </a:solidFill>
                <a:effectLst/>
                <a:uLnTx/>
                <a:uFillTx/>
                <a:latin typeface="Mark Pro" panose="020B0504020201010104" pitchFamily="34" charset="77"/>
                <a:ea typeface="+mn-ea"/>
                <a:cs typeface="+mn-cs"/>
              </a:rPr>
              <a:t>Pomáhame zvyšovať daňové príjmy zahraničným verejným rozpočtom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512380B-BB98-E2A8-CED6-1DA344A70F7E}"/>
              </a:ext>
            </a:extLst>
          </p:cNvPr>
          <p:cNvSpPr/>
          <p:nvPr/>
        </p:nvSpPr>
        <p:spPr>
          <a:xfrm>
            <a:off x="6096568" y="5340350"/>
            <a:ext cx="895350" cy="895350"/>
          </a:xfrm>
          <a:prstGeom prst="ellipse">
            <a:avLst/>
          </a:prstGeom>
          <a:solidFill>
            <a:srgbClr val="EC608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94A48">
                  <a:lumMod val="50000"/>
                </a:srgbClr>
              </a:solidFill>
              <a:effectLst/>
              <a:uLnTx/>
              <a:uFillTx/>
              <a:latin typeface="Mark Pro" panose="020B0504020201010104" pitchFamily="34" charset="77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46FE7D2-E3AE-94A9-2CE8-FBB54D6767B5}"/>
              </a:ext>
            </a:extLst>
          </p:cNvPr>
          <p:cNvSpPr/>
          <p:nvPr/>
        </p:nvSpPr>
        <p:spPr>
          <a:xfrm>
            <a:off x="6096568" y="3895691"/>
            <a:ext cx="895350" cy="895350"/>
          </a:xfrm>
          <a:prstGeom prst="ellipse">
            <a:avLst/>
          </a:prstGeom>
          <a:solidFill>
            <a:srgbClr val="EE9C5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330" rtl="0" eaLnBrk="1" fontAlgn="auto" latinLnBrk="0" hangingPunct="1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94A48">
                  <a:lumMod val="50000"/>
                </a:srgbClr>
              </a:solidFill>
              <a:effectLst/>
              <a:uLnTx/>
              <a:uFillTx/>
              <a:latin typeface="Mark Pro" panose="020B0504020201010104" pitchFamily="34" charset="77"/>
              <a:ea typeface="+mn-ea"/>
              <a:cs typeface="+mn-cs"/>
            </a:endParaRPr>
          </a:p>
        </p:txBody>
      </p:sp>
      <p:pic>
        <p:nvPicPr>
          <p:cNvPr id="11" name="Picture Placeholder 10" descr="detailný pravý muž prsta na burzový grafy">
            <a:extLst>
              <a:ext uri="{FF2B5EF4-FFF2-40B4-BE49-F238E27FC236}">
                <a16:creationId xmlns:a16="http://schemas.microsoft.com/office/drawing/2014/main" id="{08FE0AFF-71BA-FB4D-2B62-2E306C55637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solidFill>
            <a:schemeClr val="bg1">
              <a:lumMod val="95000"/>
            </a:schemeClr>
          </a:solidFill>
        </p:spPr>
      </p:pic>
      <p:pic>
        <p:nvPicPr>
          <p:cNvPr id="10" name="Grafický objekt 9" descr="Peniaze obrys">
            <a:extLst>
              <a:ext uri="{FF2B5EF4-FFF2-40B4-BE49-F238E27FC236}">
                <a16:creationId xmlns:a16="http://schemas.microsoft.com/office/drawing/2014/main" id="{7F93819A-F9C4-24A5-339B-F61E20E5E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9225" y="3962794"/>
            <a:ext cx="644057" cy="644057"/>
          </a:xfrm>
          <a:prstGeom prst="rect">
            <a:avLst/>
          </a:prstGeom>
        </p:spPr>
      </p:pic>
      <p:pic>
        <p:nvPicPr>
          <p:cNvPr id="13" name="Grafický objekt 12" descr="Stĺpcový graf so zostupným trendom výplň plnou farbou">
            <a:extLst>
              <a:ext uri="{FF2B5EF4-FFF2-40B4-BE49-F238E27FC236}">
                <a16:creationId xmlns:a16="http://schemas.microsoft.com/office/drawing/2014/main" id="{EE7596B6-52A6-BC7D-FB42-5D93AB6BBC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64023" y="5526038"/>
            <a:ext cx="559882" cy="55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70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52624D55-3122-2B86-E675-2D6AB6565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865" y="4600988"/>
            <a:ext cx="1934851" cy="1433513"/>
          </a:xfrm>
          <a:prstGeom prst="rect">
            <a:avLst/>
          </a:prstGeom>
        </p:spPr>
      </p:pic>
      <p:pic>
        <p:nvPicPr>
          <p:cNvPr id="10" name="Picture 12">
            <a:extLst>
              <a:ext uri="{FF2B5EF4-FFF2-40B4-BE49-F238E27FC236}">
                <a16:creationId xmlns:a16="http://schemas.microsoft.com/office/drawing/2014/main" id="{6DF92A88-03C5-CCD2-2990-9C67E8BD8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0943" y="4600989"/>
            <a:ext cx="1934851" cy="1433513"/>
          </a:xfrm>
          <a:prstGeom prst="rect">
            <a:avLst/>
          </a:prstGeom>
        </p:spPr>
      </p:pic>
      <p:pic>
        <p:nvPicPr>
          <p:cNvPr id="11" name="Obrázok 10" descr="Obrázok, na ktorom je text, písmo, grafika, logo&#10;&#10;Automaticky generovaný popis">
            <a:extLst>
              <a:ext uri="{FF2B5EF4-FFF2-40B4-BE49-F238E27FC236}">
                <a16:creationId xmlns:a16="http://schemas.microsoft.com/office/drawing/2014/main" id="{B697D09F-DC9B-331B-B615-B056D1600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981" t="28810" r="27981" b="28810"/>
          <a:stretch/>
        </p:blipFill>
        <p:spPr>
          <a:xfrm>
            <a:off x="1126206" y="4739513"/>
            <a:ext cx="2128994" cy="1156462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588C598D-9AB9-E026-26EB-93E9E13076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788" y="4600989"/>
            <a:ext cx="1934850" cy="143351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474B342-36EC-2B14-9A9C-E74FFDDB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51" y="2184726"/>
            <a:ext cx="9152697" cy="858697"/>
          </a:xfrm>
        </p:spPr>
        <p:txBody>
          <a:bodyPr anchor="ctr"/>
          <a:lstStyle/>
          <a:p>
            <a:pPr algn="ctr"/>
            <a:r>
              <a:rPr lang="sk-SK" sz="5400" noProof="1"/>
              <a:t>ĎAKUJEM</a:t>
            </a:r>
          </a:p>
        </p:txBody>
      </p:sp>
    </p:spTree>
    <p:extLst>
      <p:ext uri="{BB962C8B-B14F-4D97-AF65-F5344CB8AC3E}">
        <p14:creationId xmlns:p14="http://schemas.microsoft.com/office/powerpoint/2010/main" val="106094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0E799-B78A-A692-26EE-B23DC162E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28E99-4E25-654E-0A29-4EE6E2CD3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Súčasný právny stav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BD7552DC-4375-379D-378C-720DFA324364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37CF244A-46F6-41BF-7BA7-F25CE618951E}"/>
              </a:ext>
            </a:extLst>
          </p:cNvPr>
          <p:cNvSpPr txBox="1"/>
          <p:nvPr/>
        </p:nvSpPr>
        <p:spPr>
          <a:xfrm>
            <a:off x="5593404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pic>
        <p:nvPicPr>
          <p:cNvPr id="4" name="Grafický objekt 3" descr="Používateľ obrys">
            <a:extLst>
              <a:ext uri="{FF2B5EF4-FFF2-40B4-BE49-F238E27FC236}">
                <a16:creationId xmlns:a16="http://schemas.microsoft.com/office/drawing/2014/main" id="{A6993133-07C9-550E-2925-6F44635D7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3285" y="1702789"/>
            <a:ext cx="914400" cy="914400"/>
          </a:xfrm>
          <a:prstGeom prst="rect">
            <a:avLst/>
          </a:prstGeom>
        </p:spPr>
      </p:pic>
      <p:pic>
        <p:nvPicPr>
          <p:cNvPr id="6" name="Grafický objekt 5" descr="Používateľ obrys">
            <a:extLst>
              <a:ext uri="{FF2B5EF4-FFF2-40B4-BE49-F238E27FC236}">
                <a16:creationId xmlns:a16="http://schemas.microsoft.com/office/drawing/2014/main" id="{FB0733A3-2214-BC1E-EB24-93C0B2584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3778" y="1702789"/>
            <a:ext cx="914400" cy="914400"/>
          </a:xfrm>
          <a:prstGeom prst="rect">
            <a:avLst/>
          </a:prstGeom>
        </p:spPr>
      </p:pic>
      <p:pic>
        <p:nvPicPr>
          <p:cNvPr id="7" name="Grafický objekt 6" descr="Používateľ obrys">
            <a:extLst>
              <a:ext uri="{FF2B5EF4-FFF2-40B4-BE49-F238E27FC236}">
                <a16:creationId xmlns:a16="http://schemas.microsoft.com/office/drawing/2014/main" id="{B7B1EAC3-B70D-EBF9-A0A1-64C33DA691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3280" y="1702789"/>
            <a:ext cx="914400" cy="914400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51A3C2CE-9C5C-E135-E80D-E85CD605C837}"/>
              </a:ext>
            </a:extLst>
          </p:cNvPr>
          <p:cNvSpPr/>
          <p:nvPr/>
        </p:nvSpPr>
        <p:spPr>
          <a:xfrm>
            <a:off x="4345777" y="3791442"/>
            <a:ext cx="2803816" cy="1249845"/>
          </a:xfrm>
          <a:prstGeom prst="rect">
            <a:avLst/>
          </a:prstGeom>
          <a:solidFill>
            <a:srgbClr val="0D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>
                <a:latin typeface="Mark Pro" panose="020B0504020201010104" pitchFamily="34" charset="-18"/>
              </a:rPr>
              <a:t>Podielový fond</a:t>
            </a:r>
          </a:p>
        </p:txBody>
      </p:sp>
      <p:pic>
        <p:nvPicPr>
          <p:cNvPr id="9" name="Grafický objekt 8" descr="Používateľ obrys">
            <a:extLst>
              <a:ext uri="{FF2B5EF4-FFF2-40B4-BE49-F238E27FC236}">
                <a16:creationId xmlns:a16="http://schemas.microsoft.com/office/drawing/2014/main" id="{A540F648-DAAD-A898-AACB-968FD2F28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6874" y="1720469"/>
            <a:ext cx="914400" cy="914400"/>
          </a:xfrm>
          <a:prstGeom prst="rect">
            <a:avLst/>
          </a:prstGeom>
        </p:spPr>
      </p:pic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54D162C8-AD7C-F652-1061-E6BC041B4E94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747685" y="2708366"/>
            <a:ext cx="0" cy="108307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id="{B0DCEDC4-116B-491D-72B1-53E26B7C5046}"/>
              </a:ext>
            </a:extLst>
          </p:cNvPr>
          <p:cNvSpPr txBox="1"/>
          <p:nvPr/>
        </p:nvSpPr>
        <p:spPr>
          <a:xfrm>
            <a:off x="5908334" y="2880623"/>
            <a:ext cx="2216761" cy="27967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1200" b="1" dirty="0" err="1">
                <a:latin typeface="Mark Pro" panose="020B0504020201010104" pitchFamily="34" charset="-18"/>
              </a:rPr>
              <a:t>Redemácia</a:t>
            </a:r>
            <a:r>
              <a:rPr lang="sk-SK" sz="1200" b="1" dirty="0">
                <a:latin typeface="Mark Pro" panose="020B0504020201010104" pitchFamily="34" charset="-18"/>
              </a:rPr>
              <a:t> - 19 %</a:t>
            </a:r>
          </a:p>
        </p:txBody>
      </p:sp>
    </p:spTree>
    <p:extLst>
      <p:ext uri="{BB962C8B-B14F-4D97-AF65-F5344CB8AC3E}">
        <p14:creationId xmlns:p14="http://schemas.microsoft.com/office/powerpoint/2010/main" val="469049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C6DCD-1828-54F6-1043-78B816100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0D5D-A773-44DF-152A-C228D493D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Súčasný právny stav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ABE93CFE-B045-9E3A-E7AA-D5FD153803FC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2A939EFC-2416-5FEA-27CE-6025C14869C9}"/>
              </a:ext>
            </a:extLst>
          </p:cNvPr>
          <p:cNvSpPr txBox="1"/>
          <p:nvPr/>
        </p:nvSpPr>
        <p:spPr>
          <a:xfrm>
            <a:off x="5593404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pic>
        <p:nvPicPr>
          <p:cNvPr id="4" name="Grafický objekt 3" descr="Používateľ obrys">
            <a:extLst>
              <a:ext uri="{FF2B5EF4-FFF2-40B4-BE49-F238E27FC236}">
                <a16:creationId xmlns:a16="http://schemas.microsoft.com/office/drawing/2014/main" id="{70FA5B2F-EE18-C77C-3865-981BED75B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3285" y="1702789"/>
            <a:ext cx="914400" cy="914400"/>
          </a:xfrm>
          <a:prstGeom prst="rect">
            <a:avLst/>
          </a:prstGeom>
        </p:spPr>
      </p:pic>
      <p:pic>
        <p:nvPicPr>
          <p:cNvPr id="6" name="Grafický objekt 5" descr="Používateľ obrys">
            <a:extLst>
              <a:ext uri="{FF2B5EF4-FFF2-40B4-BE49-F238E27FC236}">
                <a16:creationId xmlns:a16="http://schemas.microsoft.com/office/drawing/2014/main" id="{BEBB7C3C-6EE3-89C5-ADBE-F8F708F29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3778" y="1702789"/>
            <a:ext cx="914400" cy="914400"/>
          </a:xfrm>
          <a:prstGeom prst="rect">
            <a:avLst/>
          </a:prstGeom>
        </p:spPr>
      </p:pic>
      <p:pic>
        <p:nvPicPr>
          <p:cNvPr id="7" name="Grafický objekt 6" descr="Používateľ obrys">
            <a:extLst>
              <a:ext uri="{FF2B5EF4-FFF2-40B4-BE49-F238E27FC236}">
                <a16:creationId xmlns:a16="http://schemas.microsoft.com/office/drawing/2014/main" id="{EDAFD02C-E015-76C8-1F61-7E77B7F812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3280" y="1702789"/>
            <a:ext cx="914400" cy="914400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FB29312F-1B0F-C0D3-7B3B-F8CFD8D6073F}"/>
              </a:ext>
            </a:extLst>
          </p:cNvPr>
          <p:cNvSpPr/>
          <p:nvPr/>
        </p:nvSpPr>
        <p:spPr>
          <a:xfrm>
            <a:off x="4345777" y="3791442"/>
            <a:ext cx="2803816" cy="1249845"/>
          </a:xfrm>
          <a:prstGeom prst="rect">
            <a:avLst/>
          </a:prstGeom>
          <a:solidFill>
            <a:srgbClr val="0D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>
                <a:latin typeface="Mark Pro" panose="020B0504020201010104" pitchFamily="34" charset="-18"/>
              </a:rPr>
              <a:t>Podielový fond</a:t>
            </a:r>
          </a:p>
        </p:txBody>
      </p:sp>
      <p:pic>
        <p:nvPicPr>
          <p:cNvPr id="9" name="Grafický objekt 8" descr="Používateľ obrys">
            <a:extLst>
              <a:ext uri="{FF2B5EF4-FFF2-40B4-BE49-F238E27FC236}">
                <a16:creationId xmlns:a16="http://schemas.microsoft.com/office/drawing/2014/main" id="{00090DEB-63E5-4DD7-6482-305687CDB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6874" y="1720469"/>
            <a:ext cx="914400" cy="914400"/>
          </a:xfrm>
          <a:prstGeom prst="rect">
            <a:avLst/>
          </a:prstGeom>
        </p:spPr>
      </p:pic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71893E00-F83D-6A10-CEC0-55C25A76A033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747685" y="2708366"/>
            <a:ext cx="0" cy="108307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BlokTextu 13">
            <a:extLst>
              <a:ext uri="{FF2B5EF4-FFF2-40B4-BE49-F238E27FC236}">
                <a16:creationId xmlns:a16="http://schemas.microsoft.com/office/drawing/2014/main" id="{C52EBDFF-E811-55C9-3508-D57B98608491}"/>
              </a:ext>
            </a:extLst>
          </p:cNvPr>
          <p:cNvSpPr txBox="1"/>
          <p:nvPr/>
        </p:nvSpPr>
        <p:spPr>
          <a:xfrm>
            <a:off x="5908334" y="2880623"/>
            <a:ext cx="2599938" cy="27967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1200" b="1" dirty="0">
                <a:latin typeface="Mark Pro" panose="020B0504020201010104" pitchFamily="34" charset="-18"/>
              </a:rPr>
              <a:t>Výnos z podielového listu – 19 %</a:t>
            </a:r>
          </a:p>
        </p:txBody>
      </p:sp>
    </p:spTree>
    <p:extLst>
      <p:ext uri="{BB962C8B-B14F-4D97-AF65-F5344CB8AC3E}">
        <p14:creationId xmlns:p14="http://schemas.microsoft.com/office/powerpoint/2010/main" val="72802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9B9525-3448-4D1A-989C-3063EB241252}"/>
              </a:ext>
            </a:extLst>
          </p:cNvPr>
          <p:cNvSpPr/>
          <p:nvPr/>
        </p:nvSpPr>
        <p:spPr>
          <a:xfrm>
            <a:off x="1019175" y="2280356"/>
            <a:ext cx="5817047" cy="3993444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E2C3D9A8-F6CE-4518-3B2F-BFA0070DF15F}"/>
              </a:ext>
            </a:extLst>
          </p:cNvPr>
          <p:cNvSpPr/>
          <p:nvPr/>
        </p:nvSpPr>
        <p:spPr>
          <a:xfrm>
            <a:off x="2088776" y="3052938"/>
            <a:ext cx="1757082" cy="1393556"/>
          </a:xfrm>
          <a:prstGeom prst="rect">
            <a:avLst/>
          </a:prstGeom>
          <a:solidFill>
            <a:srgbClr val="EC6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dirty="0">
                <a:latin typeface="Mark Pro" panose="020B0504020201010104" pitchFamily="34" charset="-18"/>
              </a:rPr>
              <a:t>Správcovská spoločnosť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219B7-D924-43E6-BE81-E99F364A2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-18"/>
              </a:rPr>
              <a:t>Podielový fond </a:t>
            </a:r>
            <a:r>
              <a:rPr lang="sk-SK" noProof="0" dirty="0">
                <a:solidFill>
                  <a:schemeClr val="tx1">
                    <a:lumMod val="50000"/>
                  </a:schemeClr>
                </a:solidFill>
                <a:latin typeface="Mark Pro" panose="020B0504020201010104" pitchFamily="34" charset="-18"/>
              </a:rPr>
              <a:t>nehnuteľností</a:t>
            </a:r>
            <a:endParaRPr lang="en-US" dirty="0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7832BC-ACDC-4FCA-BE91-8A028E977D2B}"/>
              </a:ext>
            </a:extLst>
          </p:cNvPr>
          <p:cNvSpPr txBox="1"/>
          <p:nvPr/>
        </p:nvSpPr>
        <p:spPr>
          <a:xfrm>
            <a:off x="1019156" y="1510193"/>
            <a:ext cx="10365626" cy="758275"/>
          </a:xfrm>
          <a:prstGeom prst="rect">
            <a:avLst/>
          </a:prstGeom>
          <a:noFill/>
        </p:spPr>
        <p:txBody>
          <a:bodyPr wrap="square" lIns="0" tIns="36000" rIns="216000" bIns="36000" rtlCol="0">
            <a:spAutoFit/>
          </a:bodyPr>
          <a:lstStyle/>
          <a:p>
            <a:pPr>
              <a:lnSpc>
                <a:spcPct val="130000"/>
              </a:lnSpc>
              <a:spcBef>
                <a:spcPts val="1000"/>
              </a:spcBef>
            </a:pPr>
            <a:r>
              <a:rPr lang="sk-SK" dirty="0">
                <a:solidFill>
                  <a:schemeClr val="accent1"/>
                </a:solidFill>
                <a:latin typeface="Mark Pro" panose="020B0504020201010104" pitchFamily="34" charset="-18"/>
              </a:rPr>
              <a:t>Absolútnym trhovým štandardom pri podielových fondoch nehnuteľností je uskutočňovanie investičnej politiky prostredníctvom tzv. realitných spoločností.</a:t>
            </a:r>
          </a:p>
        </p:txBody>
      </p:sp>
      <p:pic>
        <p:nvPicPr>
          <p:cNvPr id="8" name="Picture Placeholder 7" descr="Letecký pohľad na haag pri západe slnka">
            <a:extLst>
              <a:ext uri="{FF2B5EF4-FFF2-40B4-BE49-F238E27FC236}">
                <a16:creationId xmlns:a16="http://schemas.microsoft.com/office/drawing/2014/main" id="{EC597380-1C4B-471D-5B69-5229041B5BB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solidFill>
            <a:schemeClr val="bg1">
              <a:lumMod val="85000"/>
            </a:schemeClr>
          </a:solidFill>
        </p:spPr>
      </p:pic>
      <p:sp>
        <p:nvSpPr>
          <p:cNvPr id="6" name="Obdĺžnik: zaoblené rohy 5">
            <a:extLst>
              <a:ext uri="{FF2B5EF4-FFF2-40B4-BE49-F238E27FC236}">
                <a16:creationId xmlns:a16="http://schemas.microsoft.com/office/drawing/2014/main" id="{EA4292DC-6830-8C70-976A-BA2AD113EEA5}"/>
              </a:ext>
            </a:extLst>
          </p:cNvPr>
          <p:cNvSpPr/>
          <p:nvPr/>
        </p:nvSpPr>
        <p:spPr>
          <a:xfrm>
            <a:off x="3702424" y="3303494"/>
            <a:ext cx="1674869" cy="855219"/>
          </a:xfrm>
          <a:prstGeom prst="roundRect">
            <a:avLst/>
          </a:prstGeom>
          <a:solidFill>
            <a:srgbClr val="0D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400" dirty="0">
                <a:latin typeface="Mark Pro" panose="020B0504020201010104" pitchFamily="34" charset="-18"/>
              </a:rPr>
              <a:t>Podielový fond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5C91BECB-EC3B-834B-B059-4E13E271461B}"/>
              </a:ext>
            </a:extLst>
          </p:cNvPr>
          <p:cNvSpPr/>
          <p:nvPr/>
        </p:nvSpPr>
        <p:spPr>
          <a:xfrm>
            <a:off x="1332792" y="5540188"/>
            <a:ext cx="890456" cy="510988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900" dirty="0">
                <a:latin typeface="Mark Pro" panose="020B0504020201010104" pitchFamily="34" charset="-18"/>
              </a:rPr>
              <a:t>Realitná spoločnosť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632916C3-D74F-8E36-3936-23610959461E}"/>
              </a:ext>
            </a:extLst>
          </p:cNvPr>
          <p:cNvSpPr/>
          <p:nvPr/>
        </p:nvSpPr>
        <p:spPr>
          <a:xfrm>
            <a:off x="2568392" y="5540188"/>
            <a:ext cx="862140" cy="510988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900" dirty="0">
                <a:latin typeface="Mark Pro" panose="020B0504020201010104" pitchFamily="34" charset="-18"/>
              </a:rPr>
              <a:t>Realitná spoločnosť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9B70539C-F0AD-9370-1BAD-84C154050E88}"/>
              </a:ext>
            </a:extLst>
          </p:cNvPr>
          <p:cNvSpPr/>
          <p:nvPr/>
        </p:nvSpPr>
        <p:spPr>
          <a:xfrm>
            <a:off x="3735324" y="5540188"/>
            <a:ext cx="845641" cy="510988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900">
                <a:latin typeface="Mark Pro" panose="020B0504020201010104" pitchFamily="34" charset="-18"/>
              </a:rPr>
              <a:t>Realitná spoločnosť</a:t>
            </a:r>
            <a:endParaRPr lang="sk-SK" sz="900" dirty="0">
              <a:latin typeface="Mark Pro" panose="020B0504020201010104" pitchFamily="34" charset="-18"/>
            </a:endParaRPr>
          </a:p>
        </p:txBody>
      </p:sp>
      <p:sp>
        <p:nvSpPr>
          <p:cNvPr id="13" name="Obdĺžnik 12">
            <a:extLst>
              <a:ext uri="{FF2B5EF4-FFF2-40B4-BE49-F238E27FC236}">
                <a16:creationId xmlns:a16="http://schemas.microsoft.com/office/drawing/2014/main" id="{0AEAC937-AFA1-A338-A68B-6F8062A1E06D}"/>
              </a:ext>
            </a:extLst>
          </p:cNvPr>
          <p:cNvSpPr/>
          <p:nvPr/>
        </p:nvSpPr>
        <p:spPr>
          <a:xfrm>
            <a:off x="4942066" y="5540188"/>
            <a:ext cx="825192" cy="510988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900" dirty="0">
                <a:latin typeface="Mark Pro" panose="020B0504020201010104" pitchFamily="34" charset="-18"/>
              </a:rPr>
              <a:t>Realitná spoločnosť</a:t>
            </a:r>
          </a:p>
        </p:txBody>
      </p:sp>
      <p:cxnSp>
        <p:nvCxnSpPr>
          <p:cNvPr id="15" name="Rovná spojnica 14">
            <a:extLst>
              <a:ext uri="{FF2B5EF4-FFF2-40B4-BE49-F238E27FC236}">
                <a16:creationId xmlns:a16="http://schemas.microsoft.com/office/drawing/2014/main" id="{4A0A664E-419C-8AAD-F2E6-C8DB5B5BF9F7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833282" y="4158713"/>
            <a:ext cx="2706577" cy="138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>
            <a:extLst>
              <a:ext uri="{FF2B5EF4-FFF2-40B4-BE49-F238E27FC236}">
                <a16:creationId xmlns:a16="http://schemas.microsoft.com/office/drawing/2014/main" id="{0AA57CEC-E760-A8AE-8562-878365180080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2999462" y="4158713"/>
            <a:ext cx="1540397" cy="138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nica 18">
            <a:extLst>
              <a:ext uri="{FF2B5EF4-FFF2-40B4-BE49-F238E27FC236}">
                <a16:creationId xmlns:a16="http://schemas.microsoft.com/office/drawing/2014/main" id="{6C045992-8AD0-7A54-A01E-4ADB19F1F336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158145" y="4158713"/>
            <a:ext cx="381714" cy="138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nica 20">
            <a:extLst>
              <a:ext uri="{FF2B5EF4-FFF2-40B4-BE49-F238E27FC236}">
                <a16:creationId xmlns:a16="http://schemas.microsoft.com/office/drawing/2014/main" id="{B96782A5-6F61-88C4-A5EE-E72CB9535113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4561505" y="4158713"/>
            <a:ext cx="793157" cy="1381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>
            <a:extLst>
              <a:ext uri="{FF2B5EF4-FFF2-40B4-BE49-F238E27FC236}">
                <a16:creationId xmlns:a16="http://schemas.microsoft.com/office/drawing/2014/main" id="{C1BF3659-4696-E1BE-DA37-C1BAA308BE75}"/>
              </a:ext>
            </a:extLst>
          </p:cNvPr>
          <p:cNvCxnSpPr>
            <a:cxnSpLocks/>
            <a:stCxn id="6" idx="0"/>
            <a:endCxn id="24" idx="4"/>
          </p:cNvCxnSpPr>
          <p:nvPr/>
        </p:nvCxnSpPr>
        <p:spPr>
          <a:xfrm flipH="1" flipV="1">
            <a:off x="4532251" y="2895603"/>
            <a:ext cx="7608" cy="4078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ál 23">
            <a:extLst>
              <a:ext uri="{FF2B5EF4-FFF2-40B4-BE49-F238E27FC236}">
                <a16:creationId xmlns:a16="http://schemas.microsoft.com/office/drawing/2014/main" id="{594A2FAC-AABF-3A40-58C6-48493B6FED28}"/>
              </a:ext>
            </a:extLst>
          </p:cNvPr>
          <p:cNvSpPr/>
          <p:nvPr/>
        </p:nvSpPr>
        <p:spPr>
          <a:xfrm>
            <a:off x="3281675" y="2384615"/>
            <a:ext cx="2501152" cy="510988"/>
          </a:xfrm>
          <a:prstGeom prst="ellipse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latin typeface="Mark Pro" panose="020B0504020201010104" pitchFamily="34" charset="-18"/>
            </a:endParaRPr>
          </a:p>
        </p:txBody>
      </p:sp>
      <p:pic>
        <p:nvPicPr>
          <p:cNvPr id="26" name="Grafický objekt 25" descr="Používatelia obrys">
            <a:extLst>
              <a:ext uri="{FF2B5EF4-FFF2-40B4-BE49-F238E27FC236}">
                <a16:creationId xmlns:a16="http://schemas.microsoft.com/office/drawing/2014/main" id="{813AFD5D-E31E-1A14-AB5B-28F77F9A7E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35324" y="2356986"/>
            <a:ext cx="510988" cy="510988"/>
          </a:xfrm>
          <a:prstGeom prst="rect">
            <a:avLst/>
          </a:prstGeom>
        </p:spPr>
      </p:pic>
      <p:pic>
        <p:nvPicPr>
          <p:cNvPr id="27" name="Grafický objekt 26" descr="Používatelia obrys">
            <a:extLst>
              <a:ext uri="{FF2B5EF4-FFF2-40B4-BE49-F238E27FC236}">
                <a16:creationId xmlns:a16="http://schemas.microsoft.com/office/drawing/2014/main" id="{02D70A60-3682-8EFD-ABB7-241FB733B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16171" y="2356986"/>
            <a:ext cx="510988" cy="510988"/>
          </a:xfrm>
          <a:prstGeom prst="rect">
            <a:avLst/>
          </a:prstGeom>
        </p:spPr>
      </p:pic>
      <p:pic>
        <p:nvPicPr>
          <p:cNvPr id="28" name="Grafický objekt 27" descr="Používatelia obrys">
            <a:extLst>
              <a:ext uri="{FF2B5EF4-FFF2-40B4-BE49-F238E27FC236}">
                <a16:creationId xmlns:a16="http://schemas.microsoft.com/office/drawing/2014/main" id="{588CBBE9-B6CC-874D-F724-163731891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2583" y="2356985"/>
            <a:ext cx="510988" cy="51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432C3-D678-D1E6-08FA-68201242A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4A059-27C9-3C0A-95F2-A802563D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Podielový fond nehnuteľností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15D58FB5-AD7A-AEB6-1BDA-3412B3621FAB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E7EC9796-76DA-0590-833A-C06697F4C3BE}"/>
              </a:ext>
            </a:extLst>
          </p:cNvPr>
          <p:cNvSpPr txBox="1"/>
          <p:nvPr/>
        </p:nvSpPr>
        <p:spPr>
          <a:xfrm>
            <a:off x="5593404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pic>
        <p:nvPicPr>
          <p:cNvPr id="4" name="Grafický objekt 3" descr="Používateľ obrys">
            <a:extLst>
              <a:ext uri="{FF2B5EF4-FFF2-40B4-BE49-F238E27FC236}">
                <a16:creationId xmlns:a16="http://schemas.microsoft.com/office/drawing/2014/main" id="{D9CFF243-9EE8-AA50-1289-5FFBF48AE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3285" y="1702789"/>
            <a:ext cx="914400" cy="914400"/>
          </a:xfrm>
          <a:prstGeom prst="rect">
            <a:avLst/>
          </a:prstGeom>
        </p:spPr>
      </p:pic>
      <p:pic>
        <p:nvPicPr>
          <p:cNvPr id="6" name="Grafický objekt 5" descr="Používateľ obrys">
            <a:extLst>
              <a:ext uri="{FF2B5EF4-FFF2-40B4-BE49-F238E27FC236}">
                <a16:creationId xmlns:a16="http://schemas.microsoft.com/office/drawing/2014/main" id="{3E7E06E0-6C08-44B6-3183-71FA85CAE1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73778" y="1702789"/>
            <a:ext cx="914400" cy="914400"/>
          </a:xfrm>
          <a:prstGeom prst="rect">
            <a:avLst/>
          </a:prstGeom>
        </p:spPr>
      </p:pic>
      <p:pic>
        <p:nvPicPr>
          <p:cNvPr id="7" name="Grafický objekt 6" descr="Používateľ obrys">
            <a:extLst>
              <a:ext uri="{FF2B5EF4-FFF2-40B4-BE49-F238E27FC236}">
                <a16:creationId xmlns:a16="http://schemas.microsoft.com/office/drawing/2014/main" id="{C7E82FCB-C9B3-EA72-C684-D46E4EFF9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3280" y="1702789"/>
            <a:ext cx="914400" cy="914400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B8D0A78A-18BC-57D1-F100-03A39D46D5E9}"/>
              </a:ext>
            </a:extLst>
          </p:cNvPr>
          <p:cNvSpPr/>
          <p:nvPr/>
        </p:nvSpPr>
        <p:spPr>
          <a:xfrm>
            <a:off x="4348509" y="3166519"/>
            <a:ext cx="2803816" cy="1249845"/>
          </a:xfrm>
          <a:prstGeom prst="rect">
            <a:avLst/>
          </a:prstGeom>
          <a:solidFill>
            <a:srgbClr val="0D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>
                <a:latin typeface="Mark Pro" panose="020B0504020201010104" pitchFamily="34" charset="-18"/>
              </a:rPr>
              <a:t>Podielový fond</a:t>
            </a:r>
          </a:p>
        </p:txBody>
      </p:sp>
      <p:pic>
        <p:nvPicPr>
          <p:cNvPr id="9" name="Grafický objekt 8" descr="Používateľ obrys">
            <a:extLst>
              <a:ext uri="{FF2B5EF4-FFF2-40B4-BE49-F238E27FC236}">
                <a16:creationId xmlns:a16="http://schemas.microsoft.com/office/drawing/2014/main" id="{862218D9-B109-AF0D-A7F3-0DDFB3FE9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26874" y="1720469"/>
            <a:ext cx="914400" cy="914400"/>
          </a:xfrm>
          <a:prstGeom prst="rect">
            <a:avLst/>
          </a:prstGeom>
        </p:spPr>
      </p:pic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A18BC674-9430-8EAB-6F48-78925D2A211D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750417" y="2708366"/>
            <a:ext cx="0" cy="4581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Obdĺžnik 4">
            <a:extLst>
              <a:ext uri="{FF2B5EF4-FFF2-40B4-BE49-F238E27FC236}">
                <a16:creationId xmlns:a16="http://schemas.microsoft.com/office/drawing/2014/main" id="{F55348ED-AF12-03BF-1D71-876A0C1F4E70}"/>
              </a:ext>
            </a:extLst>
          </p:cNvPr>
          <p:cNvSpPr/>
          <p:nvPr/>
        </p:nvSpPr>
        <p:spPr>
          <a:xfrm>
            <a:off x="3286835" y="529065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Realitná spoločnosť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AF2BF7D3-C49E-9A27-98E3-DC844EEBCE49}"/>
              </a:ext>
            </a:extLst>
          </p:cNvPr>
          <p:cNvSpPr/>
          <p:nvPr/>
        </p:nvSpPr>
        <p:spPr>
          <a:xfrm>
            <a:off x="6551578" y="529065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Realitná spoločnosť</a:t>
            </a:r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6B9BA5FB-B051-9A05-4A5E-F3C72086AD59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flipV="1">
            <a:off x="4026874" y="4416364"/>
            <a:ext cx="1723543" cy="8742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F8B00C87-8588-10BD-D7F4-E918D63A8D97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flipH="1" flipV="1">
            <a:off x="5750417" y="4416364"/>
            <a:ext cx="1541200" cy="8742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BlokTextu 18">
            <a:extLst>
              <a:ext uri="{FF2B5EF4-FFF2-40B4-BE49-F238E27FC236}">
                <a16:creationId xmlns:a16="http://schemas.microsoft.com/office/drawing/2014/main" id="{E03007AE-C073-65E5-1328-8206386BAD61}"/>
              </a:ext>
            </a:extLst>
          </p:cNvPr>
          <p:cNvSpPr txBox="1"/>
          <p:nvPr/>
        </p:nvSpPr>
        <p:spPr>
          <a:xfrm>
            <a:off x="8436576" y="5460273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21 % 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E1F688E9-A1CB-FB4B-4D5B-EBA011437B4A}"/>
              </a:ext>
            </a:extLst>
          </p:cNvPr>
          <p:cNvSpPr txBox="1"/>
          <p:nvPr/>
        </p:nvSpPr>
        <p:spPr>
          <a:xfrm>
            <a:off x="7211020" y="4451553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0 % 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ACB5503C-68A8-3FD7-85FA-2061C40A5B8C}"/>
              </a:ext>
            </a:extLst>
          </p:cNvPr>
          <p:cNvSpPr txBox="1"/>
          <p:nvPr/>
        </p:nvSpPr>
        <p:spPr>
          <a:xfrm>
            <a:off x="7215401" y="3395033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0 % 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C59FF9BC-76B7-5F26-2243-11D7C915583B}"/>
              </a:ext>
            </a:extLst>
          </p:cNvPr>
          <p:cNvSpPr txBox="1"/>
          <p:nvPr/>
        </p:nvSpPr>
        <p:spPr>
          <a:xfrm>
            <a:off x="7211020" y="2514090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19 % </a:t>
            </a:r>
          </a:p>
        </p:txBody>
      </p:sp>
    </p:spTree>
    <p:extLst>
      <p:ext uri="{BB962C8B-B14F-4D97-AF65-F5344CB8AC3E}">
        <p14:creationId xmlns:p14="http://schemas.microsoft.com/office/powerpoint/2010/main" val="3647522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653F0-5AA2-1DE3-9529-DC943047B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CEA3-0166-12C5-5BB2-F48C9D80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Podielový fond nehnuteľností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8" name="BlokTextu 37">
            <a:extLst>
              <a:ext uri="{FF2B5EF4-FFF2-40B4-BE49-F238E27FC236}">
                <a16:creationId xmlns:a16="http://schemas.microsoft.com/office/drawing/2014/main" id="{0A4D87DB-DE9C-95A9-EA0A-59062FF35A4E}"/>
              </a:ext>
            </a:extLst>
          </p:cNvPr>
          <p:cNvSpPr txBox="1"/>
          <p:nvPr/>
        </p:nvSpPr>
        <p:spPr>
          <a:xfrm>
            <a:off x="5637178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sp>
        <p:nvSpPr>
          <p:cNvPr id="72" name="BlokTextu 71">
            <a:extLst>
              <a:ext uri="{FF2B5EF4-FFF2-40B4-BE49-F238E27FC236}">
                <a16:creationId xmlns:a16="http://schemas.microsoft.com/office/drawing/2014/main" id="{DA8A9340-D2C6-9AEB-1079-D6403EC089A1}"/>
              </a:ext>
            </a:extLst>
          </p:cNvPr>
          <p:cNvSpPr txBox="1"/>
          <p:nvPr/>
        </p:nvSpPr>
        <p:spPr>
          <a:xfrm>
            <a:off x="5593404" y="2971800"/>
            <a:ext cx="914400" cy="914400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endParaRPr lang="sk-SK" sz="4400" dirty="0">
              <a:latin typeface="Mathilde" panose="03050500000000020004" pitchFamily="66" charset="0"/>
            </a:endParaRPr>
          </a:p>
        </p:txBody>
      </p:sp>
      <p:pic>
        <p:nvPicPr>
          <p:cNvPr id="4" name="Grafický objekt 3" descr="Používateľ obrys">
            <a:extLst>
              <a:ext uri="{FF2B5EF4-FFF2-40B4-BE49-F238E27FC236}">
                <a16:creationId xmlns:a16="http://schemas.microsoft.com/office/drawing/2014/main" id="{F02B1F47-0B34-5A02-5724-94F6E4F6E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3285" y="1702789"/>
            <a:ext cx="914400" cy="914400"/>
          </a:xfrm>
          <a:prstGeom prst="rect">
            <a:avLst/>
          </a:prstGeom>
        </p:spPr>
      </p:pic>
      <p:pic>
        <p:nvPicPr>
          <p:cNvPr id="6" name="Grafický objekt 5" descr="Používateľ obrys">
            <a:extLst>
              <a:ext uri="{FF2B5EF4-FFF2-40B4-BE49-F238E27FC236}">
                <a16:creationId xmlns:a16="http://schemas.microsoft.com/office/drawing/2014/main" id="{7A5A6445-BD83-AD79-5BA1-0A3019DD2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73778" y="1702789"/>
            <a:ext cx="914400" cy="914400"/>
          </a:xfrm>
          <a:prstGeom prst="rect">
            <a:avLst/>
          </a:prstGeom>
        </p:spPr>
      </p:pic>
      <p:pic>
        <p:nvPicPr>
          <p:cNvPr id="7" name="Grafický objekt 6" descr="Používateľ obrys">
            <a:extLst>
              <a:ext uri="{FF2B5EF4-FFF2-40B4-BE49-F238E27FC236}">
                <a16:creationId xmlns:a16="http://schemas.microsoft.com/office/drawing/2014/main" id="{4CA5A85A-B742-CA34-0446-751281E14B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93280" y="1702789"/>
            <a:ext cx="914400" cy="914400"/>
          </a:xfrm>
          <a:prstGeom prst="rect">
            <a:avLst/>
          </a:prstGeom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B11DBD97-AD14-35E4-0481-3D6F64E1010F}"/>
              </a:ext>
            </a:extLst>
          </p:cNvPr>
          <p:cNvSpPr/>
          <p:nvPr/>
        </p:nvSpPr>
        <p:spPr>
          <a:xfrm>
            <a:off x="4348509" y="3166519"/>
            <a:ext cx="2803816" cy="1249845"/>
          </a:xfrm>
          <a:prstGeom prst="rect">
            <a:avLst/>
          </a:prstGeom>
          <a:solidFill>
            <a:srgbClr val="0D6E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600" b="1" dirty="0">
                <a:latin typeface="Mark Pro" panose="020B0504020201010104" pitchFamily="34" charset="-18"/>
              </a:rPr>
              <a:t>Podielový fond</a:t>
            </a:r>
          </a:p>
        </p:txBody>
      </p:sp>
      <p:pic>
        <p:nvPicPr>
          <p:cNvPr id="9" name="Grafický objekt 8" descr="Používateľ obrys">
            <a:extLst>
              <a:ext uri="{FF2B5EF4-FFF2-40B4-BE49-F238E27FC236}">
                <a16:creationId xmlns:a16="http://schemas.microsoft.com/office/drawing/2014/main" id="{66684CF4-E428-07C6-EC5A-380A5553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26874" y="1720469"/>
            <a:ext cx="914400" cy="914400"/>
          </a:xfrm>
          <a:prstGeom prst="rect">
            <a:avLst/>
          </a:prstGeom>
        </p:spPr>
      </p:pic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CB617F93-E915-966B-4487-C7425172B4E3}"/>
              </a:ext>
            </a:extLst>
          </p:cNvPr>
          <p:cNvCxnSpPr>
            <a:cxnSpLocks/>
            <a:stCxn id="8" idx="0"/>
          </p:cNvCxnSpPr>
          <p:nvPr/>
        </p:nvCxnSpPr>
        <p:spPr>
          <a:xfrm flipV="1">
            <a:off x="5750417" y="2708366"/>
            <a:ext cx="0" cy="4581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Obdĺžnik 4">
            <a:extLst>
              <a:ext uri="{FF2B5EF4-FFF2-40B4-BE49-F238E27FC236}">
                <a16:creationId xmlns:a16="http://schemas.microsoft.com/office/drawing/2014/main" id="{937F13EC-EEB2-686F-3384-A89265B22648}"/>
              </a:ext>
            </a:extLst>
          </p:cNvPr>
          <p:cNvSpPr/>
          <p:nvPr/>
        </p:nvSpPr>
        <p:spPr>
          <a:xfrm>
            <a:off x="3286835" y="529065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Realitná spoločnosť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B2017C8C-D781-5317-468C-3F3043E44657}"/>
              </a:ext>
            </a:extLst>
          </p:cNvPr>
          <p:cNvSpPr/>
          <p:nvPr/>
        </p:nvSpPr>
        <p:spPr>
          <a:xfrm>
            <a:off x="6551578" y="5290650"/>
            <a:ext cx="1480077" cy="843450"/>
          </a:xfrm>
          <a:prstGeom prst="rect">
            <a:avLst/>
          </a:prstGeom>
          <a:solidFill>
            <a:srgbClr val="EE9C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200" b="1" dirty="0">
                <a:latin typeface="Mark Pro" panose="020B0504020201010104" pitchFamily="34" charset="-18"/>
              </a:rPr>
              <a:t>Realitná spoločnosť</a:t>
            </a:r>
          </a:p>
        </p:txBody>
      </p:sp>
      <p:cxnSp>
        <p:nvCxnSpPr>
          <p:cNvPr id="12" name="Rovná spojovacia šípka 11">
            <a:extLst>
              <a:ext uri="{FF2B5EF4-FFF2-40B4-BE49-F238E27FC236}">
                <a16:creationId xmlns:a16="http://schemas.microsoft.com/office/drawing/2014/main" id="{67C4DF28-A691-5767-634D-F360C5F3CBE4}"/>
              </a:ext>
            </a:extLst>
          </p:cNvPr>
          <p:cNvCxnSpPr>
            <a:cxnSpLocks/>
            <a:stCxn id="5" idx="0"/>
            <a:endCxn id="8" idx="2"/>
          </p:cNvCxnSpPr>
          <p:nvPr/>
        </p:nvCxnSpPr>
        <p:spPr>
          <a:xfrm flipV="1">
            <a:off x="4026874" y="4416364"/>
            <a:ext cx="1723543" cy="8742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53AABD10-534F-CB58-905F-FEDF2E6C5AA5}"/>
              </a:ext>
            </a:extLst>
          </p:cNvPr>
          <p:cNvCxnSpPr>
            <a:cxnSpLocks/>
            <a:stCxn id="11" idx="0"/>
            <a:endCxn id="8" idx="2"/>
          </p:cNvCxnSpPr>
          <p:nvPr/>
        </p:nvCxnSpPr>
        <p:spPr>
          <a:xfrm flipH="1" flipV="1">
            <a:off x="5750417" y="4416364"/>
            <a:ext cx="1541200" cy="874286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BlokTextu 18">
            <a:extLst>
              <a:ext uri="{FF2B5EF4-FFF2-40B4-BE49-F238E27FC236}">
                <a16:creationId xmlns:a16="http://schemas.microsoft.com/office/drawing/2014/main" id="{767F6761-18A5-4E88-96A1-0FEF2ABB437C}"/>
              </a:ext>
            </a:extLst>
          </p:cNvPr>
          <p:cNvSpPr txBox="1"/>
          <p:nvPr/>
        </p:nvSpPr>
        <p:spPr>
          <a:xfrm>
            <a:off x="8436576" y="5460273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21 % </a:t>
            </a:r>
          </a:p>
        </p:txBody>
      </p:sp>
      <p:sp>
        <p:nvSpPr>
          <p:cNvPr id="20" name="BlokTextu 19">
            <a:extLst>
              <a:ext uri="{FF2B5EF4-FFF2-40B4-BE49-F238E27FC236}">
                <a16:creationId xmlns:a16="http://schemas.microsoft.com/office/drawing/2014/main" id="{34DD14FF-A541-D00B-212A-3087D92AE69A}"/>
              </a:ext>
            </a:extLst>
          </p:cNvPr>
          <p:cNvSpPr txBox="1"/>
          <p:nvPr/>
        </p:nvSpPr>
        <p:spPr>
          <a:xfrm>
            <a:off x="7211020" y="4451553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0 % </a:t>
            </a: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9DE0A3F3-A866-D5A8-22DA-877008EA82D5}"/>
              </a:ext>
            </a:extLst>
          </p:cNvPr>
          <p:cNvSpPr txBox="1"/>
          <p:nvPr/>
        </p:nvSpPr>
        <p:spPr>
          <a:xfrm>
            <a:off x="7215401" y="3395033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0 % 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A34B0E38-962A-E6E1-3394-B2DB2C66FCB3}"/>
              </a:ext>
            </a:extLst>
          </p:cNvPr>
          <p:cNvSpPr txBox="1"/>
          <p:nvPr/>
        </p:nvSpPr>
        <p:spPr>
          <a:xfrm>
            <a:off x="7211020" y="2514090"/>
            <a:ext cx="792480" cy="278675"/>
          </a:xfrm>
          <a:prstGeom prst="rect">
            <a:avLst/>
          </a:prstGeom>
          <a:effectLst/>
        </p:spPr>
        <p:txBody>
          <a:bodyPr vert="horz" wrap="square" lIns="0" tIns="192024" rIns="0" bIns="0" rtlCol="0" anchor="t" anchorCtr="0">
            <a:noAutofit/>
          </a:bodyPr>
          <a:lstStyle/>
          <a:p>
            <a:pPr algn="l"/>
            <a:r>
              <a:rPr lang="sk-SK" sz="2000" b="1" dirty="0">
                <a:latin typeface="Mark Pro" panose="020B0604020202020204" charset="-18"/>
              </a:rPr>
              <a:t>19 % </a:t>
            </a:r>
          </a:p>
        </p:txBody>
      </p:sp>
      <p:sp>
        <p:nvSpPr>
          <p:cNvPr id="3" name="Obdĺžnik: zaoblené rohy 2">
            <a:extLst>
              <a:ext uri="{FF2B5EF4-FFF2-40B4-BE49-F238E27FC236}">
                <a16:creationId xmlns:a16="http://schemas.microsoft.com/office/drawing/2014/main" id="{3123739F-C855-D45E-3B97-B3E009090663}"/>
              </a:ext>
            </a:extLst>
          </p:cNvPr>
          <p:cNvSpPr/>
          <p:nvPr/>
        </p:nvSpPr>
        <p:spPr>
          <a:xfrm>
            <a:off x="2274208" y="2792765"/>
            <a:ext cx="7008268" cy="2648745"/>
          </a:xfrm>
          <a:prstGeom prst="roundRect">
            <a:avLst/>
          </a:prstGeom>
          <a:solidFill>
            <a:srgbClr val="EC60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500" b="1" dirty="0">
                <a:latin typeface="Mark Pro" panose="020B0504020201010104" pitchFamily="34" charset="-18"/>
              </a:rPr>
              <a:t>Efektívne zdanenie 36,01 %</a:t>
            </a:r>
          </a:p>
        </p:txBody>
      </p:sp>
    </p:spTree>
    <p:extLst>
      <p:ext uri="{BB962C8B-B14F-4D97-AF65-F5344CB8AC3E}">
        <p14:creationId xmlns:p14="http://schemas.microsoft.com/office/powerpoint/2010/main" val="139822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66634-6C9C-4CF3-2AB7-91F63BB27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50000"/>
                  </a:schemeClr>
                </a:solidFill>
              </a:rPr>
              <a:t>Alternatívy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E0035-990E-E63D-A9A4-332F353BE20B}"/>
              </a:ext>
            </a:extLst>
          </p:cNvPr>
          <p:cNvSpPr txBox="1"/>
          <p:nvPr/>
        </p:nvSpPr>
        <p:spPr>
          <a:xfrm>
            <a:off x="1019175" y="3953547"/>
            <a:ext cx="2984672" cy="276999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k-SK" sz="2000" b="1" kern="0" dirty="0">
                <a:effectLst/>
                <a:latin typeface="Mark Pro" panose="020B0504020201010104" pitchFamily="34" charset="-18"/>
                <a:ea typeface="Calibri" panose="020F0502020204030204" pitchFamily="34" charset="0"/>
              </a:rPr>
              <a:t>Priama kúpa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DF5BF-319B-9486-C848-E90B84B82CC3}"/>
              </a:ext>
            </a:extLst>
          </p:cNvPr>
          <p:cNvSpPr txBox="1"/>
          <p:nvPr/>
        </p:nvSpPr>
        <p:spPr>
          <a:xfrm>
            <a:off x="4603664" y="3953547"/>
            <a:ext cx="2984672" cy="553998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k-SK" sz="2000" b="1" kern="0" dirty="0">
                <a:effectLst/>
                <a:latin typeface="Mark Pro" panose="020B0504020201010104" pitchFamily="34" charset="-18"/>
                <a:ea typeface="Calibri" panose="020F0502020204030204" pitchFamily="34" charset="0"/>
              </a:rPr>
              <a:t>Prostredníctvom obchodnej spoločnosti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8827F-DFA7-5A92-730B-60A4ADA20F56}"/>
              </a:ext>
            </a:extLst>
          </p:cNvPr>
          <p:cNvSpPr txBox="1"/>
          <p:nvPr/>
        </p:nvSpPr>
        <p:spPr>
          <a:xfrm>
            <a:off x="8188153" y="3953547"/>
            <a:ext cx="2984672" cy="553998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k-SK" sz="2000" b="1" kern="0" dirty="0">
                <a:effectLst/>
                <a:latin typeface="Mark Pro" panose="020B0504020201010104" pitchFamily="34" charset="-18"/>
                <a:ea typeface="Calibri" panose="020F0502020204030204" pitchFamily="34" charset="0"/>
              </a:rPr>
              <a:t>„Fondová štruktúra“ cez emisiu dlhopisov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6338AF-1A9B-A2E2-846B-6FA264FF1C27}"/>
              </a:ext>
            </a:extLst>
          </p:cNvPr>
          <p:cNvSpPr txBox="1"/>
          <p:nvPr/>
        </p:nvSpPr>
        <p:spPr>
          <a:xfrm>
            <a:off x="1791511" y="2114551"/>
            <a:ext cx="1440000" cy="1440000"/>
          </a:xfrm>
          <a:prstGeom prst="ellipse">
            <a:avLst/>
          </a:prstGeom>
          <a:solidFill>
            <a:schemeClr val="accent2"/>
          </a:solidFill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k-SK" sz="1400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472E3B-FFB7-ED0E-0571-61B545519489}"/>
              </a:ext>
            </a:extLst>
          </p:cNvPr>
          <p:cNvSpPr txBox="1"/>
          <p:nvPr/>
        </p:nvSpPr>
        <p:spPr>
          <a:xfrm>
            <a:off x="5376000" y="2114551"/>
            <a:ext cx="1440000" cy="1440000"/>
          </a:xfrm>
          <a:prstGeom prst="ellipse">
            <a:avLst/>
          </a:prstGeom>
          <a:solidFill>
            <a:schemeClr val="accent3"/>
          </a:solidFill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k-SK" sz="1400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8C7890-F1B7-E352-19A4-4500205B06FF}"/>
              </a:ext>
            </a:extLst>
          </p:cNvPr>
          <p:cNvSpPr txBox="1"/>
          <p:nvPr/>
        </p:nvSpPr>
        <p:spPr>
          <a:xfrm>
            <a:off x="8960489" y="2114551"/>
            <a:ext cx="1440000" cy="1440000"/>
          </a:xfrm>
          <a:prstGeom prst="ellipse">
            <a:avLst/>
          </a:prstGeom>
          <a:solidFill>
            <a:schemeClr val="accent4"/>
          </a:solidFill>
          <a:effectLst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k-SK" sz="1400" b="1">
              <a:solidFill>
                <a:schemeClr val="tx1">
                  <a:lumMod val="50000"/>
                </a:schemeClr>
              </a:solidFill>
              <a:latin typeface="Mark Pro" panose="020B0504020201010104" pitchFamily="34" charset="-18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E36AD2A3-B435-FEA0-D3D4-DED1C3057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8661" y="2499299"/>
            <a:ext cx="720000" cy="720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D658768B-FC87-C1BA-1F8D-8689A3EE61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55425" y="2460120"/>
            <a:ext cx="720000" cy="720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A10CBBE3-016B-659C-23F1-67BE09E4CD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6214" y="24315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29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Voodoo Powerpoint Template">
  <a:themeElements>
    <a:clrScheme name="HighGate">
      <a:dk1>
        <a:srgbClr val="494A48"/>
      </a:dk1>
      <a:lt1>
        <a:srgbClr val="FFFFFF"/>
      </a:lt1>
      <a:dk2>
        <a:srgbClr val="2B2C2B"/>
      </a:dk2>
      <a:lt2>
        <a:srgbClr val="FFFFFF"/>
      </a:lt2>
      <a:accent1>
        <a:srgbClr val="000000"/>
      </a:accent1>
      <a:accent2>
        <a:srgbClr val="0D6DB7"/>
      </a:accent2>
      <a:accent3>
        <a:srgbClr val="F5A056"/>
      </a:accent3>
      <a:accent4>
        <a:srgbClr val="EC5F8A"/>
      </a:accent4>
      <a:accent5>
        <a:srgbClr val="DAD9CE"/>
      </a:accent5>
      <a:accent6>
        <a:srgbClr val="B1A89A"/>
      </a:accent6>
      <a:hlink>
        <a:srgbClr val="0B66AC"/>
      </a:hlink>
      <a:folHlink>
        <a:srgbClr val="0C6BB4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effectLst/>
      </a:spPr>
      <a:bodyPr vert="horz" lIns="0" tIns="192024" rIns="0" bIns="0" rtlCol="0" anchor="t" anchorCtr="0">
        <a:noAutofit/>
      </a:bodyPr>
      <a:lstStyle>
        <a:defPPr algn="l">
          <a:defRPr sz="4400" dirty="0">
            <a:latin typeface="Mathilde" panose="03050500000000020004" pitchFamily="66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43506</TotalTime>
  <Words>1976</Words>
  <Application>Microsoft Office PowerPoint</Application>
  <PresentationFormat>Širokouhlá</PresentationFormat>
  <Paragraphs>368</Paragraphs>
  <Slides>39</Slides>
  <Notes>19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39</vt:i4>
      </vt:variant>
    </vt:vector>
  </HeadingPairs>
  <TitlesOfParts>
    <vt:vector size="43" baseType="lpstr">
      <vt:lpstr>Mathilde</vt:lpstr>
      <vt:lpstr>Mark Pro</vt:lpstr>
      <vt:lpstr>Arial</vt:lpstr>
      <vt:lpstr>Voodoo Powerpoint Template</vt:lpstr>
      <vt:lpstr>Prezentácia programu PowerPoint</vt:lpstr>
      <vt:lpstr>Prezentácia programu PowerPoint</vt:lpstr>
      <vt:lpstr>Súčasný právny stav</vt:lpstr>
      <vt:lpstr>Súčasný právny stav</vt:lpstr>
      <vt:lpstr>Súčasný právny stav</vt:lpstr>
      <vt:lpstr>Podielový fond nehnuteľností</vt:lpstr>
      <vt:lpstr>Podielový fond nehnuteľností</vt:lpstr>
      <vt:lpstr>Podielový fond nehnuteľností</vt:lpstr>
      <vt:lpstr>Alternatívy</vt:lpstr>
      <vt:lpstr>Alternatíva 1:</vt:lpstr>
      <vt:lpstr>Alternatíva 2:</vt:lpstr>
      <vt:lpstr>Alternatíva 3:</vt:lpstr>
      <vt:lpstr>Porovnanie dlhodobého investovania</vt:lpstr>
      <vt:lpstr>Investície do cenných papierov</vt:lpstr>
      <vt:lpstr>Investície do cenných papierov – dividenda</vt:lpstr>
      <vt:lpstr>Investície do cenných papierov – dividenda</vt:lpstr>
      <vt:lpstr>Alternatívy</vt:lpstr>
      <vt:lpstr>Alternatíva 1 (dividenda)</vt:lpstr>
      <vt:lpstr>Alternatíva 1 (dividenda)</vt:lpstr>
      <vt:lpstr>Alternatíva 1 (dividenda)</vt:lpstr>
      <vt:lpstr>Porovnanie dlhodobého investovania</vt:lpstr>
      <vt:lpstr>Investície do cenných papierov – kapitálový zisk</vt:lpstr>
      <vt:lpstr>Investície do cenných papierov – kapitálový zisk</vt:lpstr>
      <vt:lpstr>Alternatívy</vt:lpstr>
      <vt:lpstr>Alternatíva 1 (kapitálový príjem):</vt:lpstr>
      <vt:lpstr>Alternatíva 2 (kapitálový príjem): </vt:lpstr>
      <vt:lpstr>Alternatíva 3 (kapitálový príjem):</vt:lpstr>
      <vt:lpstr>Porovnanie dlhodobého investovania</vt:lpstr>
      <vt:lpstr>Prezentácia programu PowerPoint</vt:lpstr>
      <vt:lpstr>Daňová politika Slovenska</vt:lpstr>
      <vt:lpstr>Relevantné daňové režimy</vt:lpstr>
      <vt:lpstr>Úloha štátu </vt:lpstr>
      <vt:lpstr>Neutralita zdaňovania</vt:lpstr>
      <vt:lpstr>Čo chce štát?</vt:lpstr>
      <vt:lpstr>Čo štát robí? (bezpečnosť investovania)</vt:lpstr>
      <vt:lpstr>Čo štát robí? (daňová neutralita)</vt:lpstr>
      <vt:lpstr>Súčasný právny stav zdaňovania investícií</vt:lpstr>
      <vt:lpstr>Negatívne dopady účasného zdaňovania investícií na kapitálový trh</vt:lpstr>
      <vt:lpstr>ĎAKUJEM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 Powerpoint</dc:title>
  <dc:subject/>
  <dc:creator>Rajab</dc:creator>
  <cp:keywords/>
  <dc:description/>
  <cp:lastModifiedBy>Peter Varga</cp:lastModifiedBy>
  <cp:revision>1253</cp:revision>
  <dcterms:created xsi:type="dcterms:W3CDTF">2017-07-25T02:03:18Z</dcterms:created>
  <dcterms:modified xsi:type="dcterms:W3CDTF">2025-10-31T05:25:57Z</dcterms:modified>
  <cp:category/>
</cp:coreProperties>
</file>