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sldIdLst>
    <p:sldId id="257" r:id="rId2"/>
    <p:sldId id="453" r:id="rId3"/>
    <p:sldId id="465" r:id="rId4"/>
    <p:sldId id="460" r:id="rId5"/>
    <p:sldId id="462" r:id="rId6"/>
    <p:sldId id="466" r:id="rId7"/>
    <p:sldId id="459" r:id="rId8"/>
    <p:sldId id="461" r:id="rId9"/>
    <p:sldId id="463" r:id="rId10"/>
    <p:sldId id="464" r:id="rId11"/>
    <p:sldId id="467" r:id="rId12"/>
    <p:sldId id="458" r:id="rId13"/>
    <p:sldId id="294" r:id="rId14"/>
  </p:sldIdLst>
  <p:sldSz cx="12192000" cy="6858000"/>
  <p:notesSz cx="7010400" cy="92964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3" autoAdjust="0"/>
    <p:restoredTop sz="94660"/>
  </p:normalViewPr>
  <p:slideViewPr>
    <p:cSldViewPr snapToGrid="0">
      <p:cViewPr varScale="1">
        <p:scale>
          <a:sx n="95" d="100"/>
          <a:sy n="95" d="100"/>
        </p:scale>
        <p:origin x="2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hlavičku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sk-SK"/>
          </a:p>
        </p:txBody>
      </p:sp>
      <p:sp>
        <p:nvSpPr>
          <p:cNvPr id="3" name="Zástupný objekt pre dátum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ABAE690-6395-4E20-961E-0C5360B7925E}" type="datetimeFigureOut">
              <a:rPr lang="sk-SK" smtClean="0"/>
              <a:t>31. 10. 2025</a:t>
            </a:fld>
            <a:endParaRPr lang="sk-SK"/>
          </a:p>
        </p:txBody>
      </p:sp>
      <p:sp>
        <p:nvSpPr>
          <p:cNvPr id="4" name="Zástupný objekt pre obrázok snímky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sk-SK"/>
          </a:p>
        </p:txBody>
      </p:sp>
      <p:sp>
        <p:nvSpPr>
          <p:cNvPr id="5" name="Zástupný objekt pre poznámky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objekt pre pätu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sk-SK"/>
          </a:p>
        </p:txBody>
      </p:sp>
      <p:sp>
        <p:nvSpPr>
          <p:cNvPr id="7" name="Zástupný objekt pre číslo snímky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FC28556-D628-4A52-B9B3-F4E3698C6BC5}" type="slidenum">
              <a:rPr lang="sk-SK" smtClean="0"/>
              <a:t>‹#›</a:t>
            </a:fld>
            <a:endParaRPr lang="sk-SK"/>
          </a:p>
        </p:txBody>
      </p:sp>
    </p:spTree>
    <p:extLst>
      <p:ext uri="{BB962C8B-B14F-4D97-AF65-F5344CB8AC3E}">
        <p14:creationId xmlns:p14="http://schemas.microsoft.com/office/powerpoint/2010/main" val="1483112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sk-SK"/>
              <a:t>Upravte štýly predlohy textu</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a:t>Kliknutím upravte štýl predlohy podnadpisov</a:t>
            </a:r>
          </a:p>
        </p:txBody>
      </p:sp>
      <p:sp>
        <p:nvSpPr>
          <p:cNvPr id="4" name="Zástupný objekt pre dátum 3"/>
          <p:cNvSpPr>
            <a:spLocks noGrp="1"/>
          </p:cNvSpPr>
          <p:nvPr>
            <p:ph type="dt" sz="half" idx="10"/>
          </p:nvPr>
        </p:nvSpPr>
        <p:spPr/>
        <p:txBody>
          <a:bodyPr/>
          <a:lstStyle/>
          <a:p>
            <a:fld id="{06D290A6-148F-4E96-AD0F-6DB033CE6715}" type="datetime1">
              <a:rPr lang="sk-SK" smtClean="0"/>
              <a:t>31. 10. 2025</a:t>
            </a:fld>
            <a:endParaRPr lang="sk-SK"/>
          </a:p>
        </p:txBody>
      </p:sp>
      <p:sp>
        <p:nvSpPr>
          <p:cNvPr id="5" name="Zástupný objekt pre pätu 4"/>
          <p:cNvSpPr>
            <a:spLocks noGrp="1"/>
          </p:cNvSpPr>
          <p:nvPr>
            <p:ph type="ftr" sz="quarter" idx="11"/>
          </p:nvPr>
        </p:nvSpPr>
        <p:spPr/>
        <p:txBody>
          <a:bodyPr/>
          <a:lstStyle/>
          <a:p>
            <a:endParaRPr lang="sk-SK"/>
          </a:p>
        </p:txBody>
      </p:sp>
      <p:sp>
        <p:nvSpPr>
          <p:cNvPr id="6" name="Zástupný objekt pre číslo snímky 5"/>
          <p:cNvSpPr>
            <a:spLocks noGrp="1"/>
          </p:cNvSpPr>
          <p:nvPr>
            <p:ph type="sldNum" sz="quarter" idx="12"/>
          </p:nvPr>
        </p:nvSpPr>
        <p:spPr/>
        <p:txBody>
          <a:bodyPr/>
          <a:lstStyle/>
          <a:p>
            <a:fld id="{D90B908F-5502-45DC-9AD0-15E155119226}" type="slidenum">
              <a:rPr lang="sk-SK" smtClean="0"/>
              <a:t>‹#›</a:t>
            </a:fld>
            <a:endParaRPr lang="sk-SK"/>
          </a:p>
        </p:txBody>
      </p:sp>
    </p:spTree>
    <p:extLst>
      <p:ext uri="{BB962C8B-B14F-4D97-AF65-F5344CB8AC3E}">
        <p14:creationId xmlns:p14="http://schemas.microsoft.com/office/powerpoint/2010/main" val="200698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objekt pre zvislý text 2"/>
          <p:cNvSpPr>
            <a:spLocks noGrp="1"/>
          </p:cNvSpPr>
          <p:nvPr>
            <p:ph type="body" orient="vert" idx="1"/>
          </p:nvPr>
        </p:nvSpPr>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p:cNvSpPr>
            <a:spLocks noGrp="1"/>
          </p:cNvSpPr>
          <p:nvPr>
            <p:ph type="dt" sz="half" idx="10"/>
          </p:nvPr>
        </p:nvSpPr>
        <p:spPr/>
        <p:txBody>
          <a:bodyPr/>
          <a:lstStyle/>
          <a:p>
            <a:fld id="{F38B3F38-31A5-4895-914C-3085E67EA579}" type="datetime1">
              <a:rPr lang="sk-SK" smtClean="0"/>
              <a:t>31. 10. 2025</a:t>
            </a:fld>
            <a:endParaRPr lang="sk-SK"/>
          </a:p>
        </p:txBody>
      </p:sp>
      <p:sp>
        <p:nvSpPr>
          <p:cNvPr id="5" name="Zástupný objekt pre pätu 4"/>
          <p:cNvSpPr>
            <a:spLocks noGrp="1"/>
          </p:cNvSpPr>
          <p:nvPr>
            <p:ph type="ftr" sz="quarter" idx="11"/>
          </p:nvPr>
        </p:nvSpPr>
        <p:spPr/>
        <p:txBody>
          <a:bodyPr/>
          <a:lstStyle/>
          <a:p>
            <a:endParaRPr lang="sk-SK"/>
          </a:p>
        </p:txBody>
      </p:sp>
      <p:sp>
        <p:nvSpPr>
          <p:cNvPr id="6" name="Zástupný objekt pre číslo snímky 5"/>
          <p:cNvSpPr>
            <a:spLocks noGrp="1"/>
          </p:cNvSpPr>
          <p:nvPr>
            <p:ph type="sldNum" sz="quarter" idx="12"/>
          </p:nvPr>
        </p:nvSpPr>
        <p:spPr/>
        <p:txBody>
          <a:bodyPr/>
          <a:lstStyle/>
          <a:p>
            <a:fld id="{D90B908F-5502-45DC-9AD0-15E155119226}" type="slidenum">
              <a:rPr lang="sk-SK" smtClean="0"/>
              <a:t>‹#›</a:t>
            </a:fld>
            <a:endParaRPr lang="sk-SK"/>
          </a:p>
        </p:txBody>
      </p:sp>
    </p:spTree>
    <p:extLst>
      <p:ext uri="{BB962C8B-B14F-4D97-AF65-F5344CB8AC3E}">
        <p14:creationId xmlns:p14="http://schemas.microsoft.com/office/powerpoint/2010/main" val="167554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8724900" y="365125"/>
            <a:ext cx="2628900" cy="5811838"/>
          </a:xfrm>
        </p:spPr>
        <p:txBody>
          <a:bodyPr vert="eaVert"/>
          <a:lstStyle/>
          <a:p>
            <a:r>
              <a:rPr lang="sk-SK"/>
              <a:t>Upravte štýly predlohy textu</a:t>
            </a:r>
          </a:p>
        </p:txBody>
      </p:sp>
      <p:sp>
        <p:nvSpPr>
          <p:cNvPr id="3" name="Zástupný objekt pre zvislý text 2"/>
          <p:cNvSpPr>
            <a:spLocks noGrp="1"/>
          </p:cNvSpPr>
          <p:nvPr>
            <p:ph type="body" orient="vert" idx="1"/>
          </p:nvPr>
        </p:nvSpPr>
        <p:spPr>
          <a:xfrm>
            <a:off x="838200" y="365125"/>
            <a:ext cx="7734300" cy="5811838"/>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p:cNvSpPr>
            <a:spLocks noGrp="1"/>
          </p:cNvSpPr>
          <p:nvPr>
            <p:ph type="dt" sz="half" idx="10"/>
          </p:nvPr>
        </p:nvSpPr>
        <p:spPr/>
        <p:txBody>
          <a:bodyPr/>
          <a:lstStyle/>
          <a:p>
            <a:fld id="{04AD7B22-00DE-48B7-8634-2AC02E77A584}" type="datetime1">
              <a:rPr lang="sk-SK" smtClean="0"/>
              <a:t>31. 10. 2025</a:t>
            </a:fld>
            <a:endParaRPr lang="sk-SK"/>
          </a:p>
        </p:txBody>
      </p:sp>
      <p:sp>
        <p:nvSpPr>
          <p:cNvPr id="5" name="Zástupný objekt pre pätu 4"/>
          <p:cNvSpPr>
            <a:spLocks noGrp="1"/>
          </p:cNvSpPr>
          <p:nvPr>
            <p:ph type="ftr" sz="quarter" idx="11"/>
          </p:nvPr>
        </p:nvSpPr>
        <p:spPr/>
        <p:txBody>
          <a:bodyPr/>
          <a:lstStyle/>
          <a:p>
            <a:endParaRPr lang="sk-SK"/>
          </a:p>
        </p:txBody>
      </p:sp>
      <p:sp>
        <p:nvSpPr>
          <p:cNvPr id="6" name="Zástupný objekt pre číslo snímky 5"/>
          <p:cNvSpPr>
            <a:spLocks noGrp="1"/>
          </p:cNvSpPr>
          <p:nvPr>
            <p:ph type="sldNum" sz="quarter" idx="12"/>
          </p:nvPr>
        </p:nvSpPr>
        <p:spPr/>
        <p:txBody>
          <a:bodyPr/>
          <a:lstStyle/>
          <a:p>
            <a:fld id="{D90B908F-5502-45DC-9AD0-15E155119226}" type="slidenum">
              <a:rPr lang="sk-SK" smtClean="0"/>
              <a:t>‹#›</a:t>
            </a:fld>
            <a:endParaRPr lang="sk-SK"/>
          </a:p>
        </p:txBody>
      </p:sp>
    </p:spTree>
    <p:extLst>
      <p:ext uri="{BB962C8B-B14F-4D97-AF65-F5344CB8AC3E}">
        <p14:creationId xmlns:p14="http://schemas.microsoft.com/office/powerpoint/2010/main" val="4202592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objekt pre obsah 2"/>
          <p:cNvSpPr>
            <a:spLocks noGrp="1"/>
          </p:cNvSpPr>
          <p:nvPr>
            <p:ph idx="1"/>
          </p:nvPr>
        </p:nvSpPr>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p:cNvSpPr>
            <a:spLocks noGrp="1"/>
          </p:cNvSpPr>
          <p:nvPr>
            <p:ph type="dt" sz="half" idx="10"/>
          </p:nvPr>
        </p:nvSpPr>
        <p:spPr/>
        <p:txBody>
          <a:bodyPr/>
          <a:lstStyle/>
          <a:p>
            <a:fld id="{5FA3C8E8-4C7B-4FD3-89F7-37534DF5AA6F}" type="datetime1">
              <a:rPr lang="sk-SK" smtClean="0"/>
              <a:t>31. 10. 2025</a:t>
            </a:fld>
            <a:endParaRPr lang="sk-SK"/>
          </a:p>
        </p:txBody>
      </p:sp>
      <p:sp>
        <p:nvSpPr>
          <p:cNvPr id="5" name="Zástupný objekt pre pätu 4"/>
          <p:cNvSpPr>
            <a:spLocks noGrp="1"/>
          </p:cNvSpPr>
          <p:nvPr>
            <p:ph type="ftr" sz="quarter" idx="11"/>
          </p:nvPr>
        </p:nvSpPr>
        <p:spPr/>
        <p:txBody>
          <a:bodyPr/>
          <a:lstStyle/>
          <a:p>
            <a:endParaRPr lang="sk-SK"/>
          </a:p>
        </p:txBody>
      </p:sp>
      <p:sp>
        <p:nvSpPr>
          <p:cNvPr id="6" name="Zástupný objekt pre číslo snímky 5"/>
          <p:cNvSpPr>
            <a:spLocks noGrp="1"/>
          </p:cNvSpPr>
          <p:nvPr>
            <p:ph type="sldNum" sz="quarter" idx="12"/>
          </p:nvPr>
        </p:nvSpPr>
        <p:spPr/>
        <p:txBody>
          <a:bodyPr/>
          <a:lstStyle/>
          <a:p>
            <a:fld id="{D90B908F-5502-45DC-9AD0-15E155119226}" type="slidenum">
              <a:rPr lang="sk-SK" smtClean="0"/>
              <a:t>‹#›</a:t>
            </a:fld>
            <a:endParaRPr lang="sk-SK"/>
          </a:p>
        </p:txBody>
      </p:sp>
    </p:spTree>
    <p:extLst>
      <p:ext uri="{BB962C8B-B14F-4D97-AF65-F5344CB8AC3E}">
        <p14:creationId xmlns:p14="http://schemas.microsoft.com/office/powerpoint/2010/main" val="617972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sk-SK"/>
              <a:t>Upravte štýly predlohy textu</a:t>
            </a:r>
          </a:p>
        </p:txBody>
      </p:sp>
      <p:sp>
        <p:nvSpPr>
          <p:cNvPr id="3" name="Zástupný objekt pre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a:t>Upraviť štýly predlohy textu</a:t>
            </a:r>
          </a:p>
        </p:txBody>
      </p:sp>
      <p:sp>
        <p:nvSpPr>
          <p:cNvPr id="4" name="Zástupný objekt pre dátum 3"/>
          <p:cNvSpPr>
            <a:spLocks noGrp="1"/>
          </p:cNvSpPr>
          <p:nvPr>
            <p:ph type="dt" sz="half" idx="10"/>
          </p:nvPr>
        </p:nvSpPr>
        <p:spPr/>
        <p:txBody>
          <a:bodyPr/>
          <a:lstStyle/>
          <a:p>
            <a:fld id="{69E3CEC2-882D-4488-A145-82D9ACF5C26A}" type="datetime1">
              <a:rPr lang="sk-SK" smtClean="0"/>
              <a:t>31. 10. 2025</a:t>
            </a:fld>
            <a:endParaRPr lang="sk-SK"/>
          </a:p>
        </p:txBody>
      </p:sp>
      <p:sp>
        <p:nvSpPr>
          <p:cNvPr id="5" name="Zástupný objekt pre pätu 4"/>
          <p:cNvSpPr>
            <a:spLocks noGrp="1"/>
          </p:cNvSpPr>
          <p:nvPr>
            <p:ph type="ftr" sz="quarter" idx="11"/>
          </p:nvPr>
        </p:nvSpPr>
        <p:spPr/>
        <p:txBody>
          <a:bodyPr/>
          <a:lstStyle/>
          <a:p>
            <a:endParaRPr lang="sk-SK"/>
          </a:p>
        </p:txBody>
      </p:sp>
      <p:sp>
        <p:nvSpPr>
          <p:cNvPr id="6" name="Zástupný objekt pre číslo snímky 5"/>
          <p:cNvSpPr>
            <a:spLocks noGrp="1"/>
          </p:cNvSpPr>
          <p:nvPr>
            <p:ph type="sldNum" sz="quarter" idx="12"/>
          </p:nvPr>
        </p:nvSpPr>
        <p:spPr/>
        <p:txBody>
          <a:bodyPr/>
          <a:lstStyle/>
          <a:p>
            <a:fld id="{D90B908F-5502-45DC-9AD0-15E155119226}" type="slidenum">
              <a:rPr lang="sk-SK" smtClean="0"/>
              <a:t>‹#›</a:t>
            </a:fld>
            <a:endParaRPr lang="sk-SK"/>
          </a:p>
        </p:txBody>
      </p:sp>
    </p:spTree>
    <p:extLst>
      <p:ext uri="{BB962C8B-B14F-4D97-AF65-F5344CB8AC3E}">
        <p14:creationId xmlns:p14="http://schemas.microsoft.com/office/powerpoint/2010/main" val="2028247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objekt pre obsah 2"/>
          <p:cNvSpPr>
            <a:spLocks noGrp="1"/>
          </p:cNvSpPr>
          <p:nvPr>
            <p:ph sz="half" idx="1"/>
          </p:nvPr>
        </p:nvSpPr>
        <p:spPr>
          <a:xfrm>
            <a:off x="838200" y="1825625"/>
            <a:ext cx="5181600" cy="4351338"/>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obsah 3"/>
          <p:cNvSpPr>
            <a:spLocks noGrp="1"/>
          </p:cNvSpPr>
          <p:nvPr>
            <p:ph sz="half" idx="2"/>
          </p:nvPr>
        </p:nvSpPr>
        <p:spPr>
          <a:xfrm>
            <a:off x="6172200" y="1825625"/>
            <a:ext cx="5181600" cy="4351338"/>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objekt pre dátum 4"/>
          <p:cNvSpPr>
            <a:spLocks noGrp="1"/>
          </p:cNvSpPr>
          <p:nvPr>
            <p:ph type="dt" sz="half" idx="10"/>
          </p:nvPr>
        </p:nvSpPr>
        <p:spPr/>
        <p:txBody>
          <a:bodyPr/>
          <a:lstStyle/>
          <a:p>
            <a:fld id="{35FEDC39-6E8B-42AF-BDE3-484C00635ABB}" type="datetime1">
              <a:rPr lang="sk-SK" smtClean="0"/>
              <a:t>31. 10. 2025</a:t>
            </a:fld>
            <a:endParaRPr lang="sk-SK"/>
          </a:p>
        </p:txBody>
      </p:sp>
      <p:sp>
        <p:nvSpPr>
          <p:cNvPr id="6" name="Zástupný objekt pre pätu 5"/>
          <p:cNvSpPr>
            <a:spLocks noGrp="1"/>
          </p:cNvSpPr>
          <p:nvPr>
            <p:ph type="ftr" sz="quarter" idx="11"/>
          </p:nvPr>
        </p:nvSpPr>
        <p:spPr/>
        <p:txBody>
          <a:bodyPr/>
          <a:lstStyle/>
          <a:p>
            <a:endParaRPr lang="sk-SK"/>
          </a:p>
        </p:txBody>
      </p:sp>
      <p:sp>
        <p:nvSpPr>
          <p:cNvPr id="7" name="Zástupný objekt pre číslo snímky 6"/>
          <p:cNvSpPr>
            <a:spLocks noGrp="1"/>
          </p:cNvSpPr>
          <p:nvPr>
            <p:ph type="sldNum" sz="quarter" idx="12"/>
          </p:nvPr>
        </p:nvSpPr>
        <p:spPr/>
        <p:txBody>
          <a:bodyPr/>
          <a:lstStyle/>
          <a:p>
            <a:fld id="{D90B908F-5502-45DC-9AD0-15E155119226}" type="slidenum">
              <a:rPr lang="sk-SK" smtClean="0"/>
              <a:t>‹#›</a:t>
            </a:fld>
            <a:endParaRPr lang="sk-SK"/>
          </a:p>
        </p:txBody>
      </p:sp>
    </p:spTree>
    <p:extLst>
      <p:ext uri="{BB962C8B-B14F-4D97-AF65-F5344CB8AC3E}">
        <p14:creationId xmlns:p14="http://schemas.microsoft.com/office/powerpoint/2010/main" val="1582255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sk-SK"/>
              <a:t>Upravte štýly predlohy textu</a:t>
            </a:r>
          </a:p>
        </p:txBody>
      </p:sp>
      <p:sp>
        <p:nvSpPr>
          <p:cNvPr id="3" name="Zástupný objekt pre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4" name="Zástupný objekt pre obsah 3"/>
          <p:cNvSpPr>
            <a:spLocks noGrp="1"/>
          </p:cNvSpPr>
          <p:nvPr>
            <p:ph sz="half" idx="2"/>
          </p:nvPr>
        </p:nvSpPr>
        <p:spPr>
          <a:xfrm>
            <a:off x="839788" y="2505075"/>
            <a:ext cx="5157787" cy="3684588"/>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objekt pre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6" name="Zástupný objekt pre obsah 5"/>
          <p:cNvSpPr>
            <a:spLocks noGrp="1"/>
          </p:cNvSpPr>
          <p:nvPr>
            <p:ph sz="quarter" idx="4"/>
          </p:nvPr>
        </p:nvSpPr>
        <p:spPr>
          <a:xfrm>
            <a:off x="6172200" y="2505075"/>
            <a:ext cx="5183188" cy="3684588"/>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7" name="Zástupný objekt pre dátum 6"/>
          <p:cNvSpPr>
            <a:spLocks noGrp="1"/>
          </p:cNvSpPr>
          <p:nvPr>
            <p:ph type="dt" sz="half" idx="10"/>
          </p:nvPr>
        </p:nvSpPr>
        <p:spPr/>
        <p:txBody>
          <a:bodyPr/>
          <a:lstStyle/>
          <a:p>
            <a:fld id="{04405425-58E1-4683-8679-1DB03178D615}" type="datetime1">
              <a:rPr lang="sk-SK" smtClean="0"/>
              <a:t>31. 10. 2025</a:t>
            </a:fld>
            <a:endParaRPr lang="sk-SK"/>
          </a:p>
        </p:txBody>
      </p:sp>
      <p:sp>
        <p:nvSpPr>
          <p:cNvPr id="8" name="Zástupný objekt pre pätu 7"/>
          <p:cNvSpPr>
            <a:spLocks noGrp="1"/>
          </p:cNvSpPr>
          <p:nvPr>
            <p:ph type="ftr" sz="quarter" idx="11"/>
          </p:nvPr>
        </p:nvSpPr>
        <p:spPr/>
        <p:txBody>
          <a:bodyPr/>
          <a:lstStyle/>
          <a:p>
            <a:endParaRPr lang="sk-SK"/>
          </a:p>
        </p:txBody>
      </p:sp>
      <p:sp>
        <p:nvSpPr>
          <p:cNvPr id="9" name="Zástupný objekt pre číslo snímky 8"/>
          <p:cNvSpPr>
            <a:spLocks noGrp="1"/>
          </p:cNvSpPr>
          <p:nvPr>
            <p:ph type="sldNum" sz="quarter" idx="12"/>
          </p:nvPr>
        </p:nvSpPr>
        <p:spPr/>
        <p:txBody>
          <a:bodyPr/>
          <a:lstStyle/>
          <a:p>
            <a:fld id="{D90B908F-5502-45DC-9AD0-15E155119226}" type="slidenum">
              <a:rPr lang="sk-SK" smtClean="0"/>
              <a:t>‹#›</a:t>
            </a:fld>
            <a:endParaRPr lang="sk-SK"/>
          </a:p>
        </p:txBody>
      </p:sp>
    </p:spTree>
    <p:extLst>
      <p:ext uri="{BB962C8B-B14F-4D97-AF65-F5344CB8AC3E}">
        <p14:creationId xmlns:p14="http://schemas.microsoft.com/office/powerpoint/2010/main" val="572984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objekt pre dátum 2"/>
          <p:cNvSpPr>
            <a:spLocks noGrp="1"/>
          </p:cNvSpPr>
          <p:nvPr>
            <p:ph type="dt" sz="half" idx="10"/>
          </p:nvPr>
        </p:nvSpPr>
        <p:spPr/>
        <p:txBody>
          <a:bodyPr/>
          <a:lstStyle/>
          <a:p>
            <a:fld id="{1769D621-194B-477B-872D-A719B527D885}" type="datetime1">
              <a:rPr lang="sk-SK" smtClean="0"/>
              <a:t>31. 10. 2025</a:t>
            </a:fld>
            <a:endParaRPr lang="sk-SK"/>
          </a:p>
        </p:txBody>
      </p:sp>
      <p:sp>
        <p:nvSpPr>
          <p:cNvPr id="4" name="Zástupný objekt pre pätu 3"/>
          <p:cNvSpPr>
            <a:spLocks noGrp="1"/>
          </p:cNvSpPr>
          <p:nvPr>
            <p:ph type="ftr" sz="quarter" idx="11"/>
          </p:nvPr>
        </p:nvSpPr>
        <p:spPr/>
        <p:txBody>
          <a:bodyPr/>
          <a:lstStyle/>
          <a:p>
            <a:endParaRPr lang="sk-SK"/>
          </a:p>
        </p:txBody>
      </p:sp>
      <p:sp>
        <p:nvSpPr>
          <p:cNvPr id="5" name="Zástupný objekt pre číslo snímky 4"/>
          <p:cNvSpPr>
            <a:spLocks noGrp="1"/>
          </p:cNvSpPr>
          <p:nvPr>
            <p:ph type="sldNum" sz="quarter" idx="12"/>
          </p:nvPr>
        </p:nvSpPr>
        <p:spPr/>
        <p:txBody>
          <a:bodyPr/>
          <a:lstStyle/>
          <a:p>
            <a:fld id="{D90B908F-5502-45DC-9AD0-15E155119226}" type="slidenum">
              <a:rPr lang="sk-SK" smtClean="0"/>
              <a:t>‹#›</a:t>
            </a:fld>
            <a:endParaRPr lang="sk-SK"/>
          </a:p>
        </p:txBody>
      </p:sp>
    </p:spTree>
    <p:extLst>
      <p:ext uri="{BB962C8B-B14F-4D97-AF65-F5344CB8AC3E}">
        <p14:creationId xmlns:p14="http://schemas.microsoft.com/office/powerpoint/2010/main" val="2177338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objekt pre dátum 1"/>
          <p:cNvSpPr>
            <a:spLocks noGrp="1"/>
          </p:cNvSpPr>
          <p:nvPr>
            <p:ph type="dt" sz="half" idx="10"/>
          </p:nvPr>
        </p:nvSpPr>
        <p:spPr/>
        <p:txBody>
          <a:bodyPr/>
          <a:lstStyle/>
          <a:p>
            <a:fld id="{805C175E-9B2D-46D5-A49C-C35D164E2AEC}" type="datetime1">
              <a:rPr lang="sk-SK" smtClean="0"/>
              <a:t>31. 10. 2025</a:t>
            </a:fld>
            <a:endParaRPr lang="sk-SK"/>
          </a:p>
        </p:txBody>
      </p:sp>
      <p:sp>
        <p:nvSpPr>
          <p:cNvPr id="3" name="Zástupný objekt pre pätu 2"/>
          <p:cNvSpPr>
            <a:spLocks noGrp="1"/>
          </p:cNvSpPr>
          <p:nvPr>
            <p:ph type="ftr" sz="quarter" idx="11"/>
          </p:nvPr>
        </p:nvSpPr>
        <p:spPr/>
        <p:txBody>
          <a:bodyPr/>
          <a:lstStyle/>
          <a:p>
            <a:endParaRPr lang="sk-SK"/>
          </a:p>
        </p:txBody>
      </p:sp>
      <p:sp>
        <p:nvSpPr>
          <p:cNvPr id="4" name="Zástupný objekt pre číslo snímky 3"/>
          <p:cNvSpPr>
            <a:spLocks noGrp="1"/>
          </p:cNvSpPr>
          <p:nvPr>
            <p:ph type="sldNum" sz="quarter" idx="12"/>
          </p:nvPr>
        </p:nvSpPr>
        <p:spPr/>
        <p:txBody>
          <a:bodyPr/>
          <a:lstStyle/>
          <a:p>
            <a:fld id="{D90B908F-5502-45DC-9AD0-15E155119226}" type="slidenum">
              <a:rPr lang="sk-SK" smtClean="0"/>
              <a:t>‹#›</a:t>
            </a:fld>
            <a:endParaRPr lang="sk-SK"/>
          </a:p>
        </p:txBody>
      </p:sp>
    </p:spTree>
    <p:extLst>
      <p:ext uri="{BB962C8B-B14F-4D97-AF65-F5344CB8AC3E}">
        <p14:creationId xmlns:p14="http://schemas.microsoft.com/office/powerpoint/2010/main" val="2414580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sk-SK"/>
              <a:t>Upravte štýly predlohy textu</a:t>
            </a:r>
          </a:p>
        </p:txBody>
      </p:sp>
      <p:sp>
        <p:nvSpPr>
          <p:cNvPr id="3" name="Zástupný objekt pre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Upraviť štýly predlohy textu</a:t>
            </a:r>
          </a:p>
        </p:txBody>
      </p:sp>
      <p:sp>
        <p:nvSpPr>
          <p:cNvPr id="5" name="Zástupný objekt pre dátum 4"/>
          <p:cNvSpPr>
            <a:spLocks noGrp="1"/>
          </p:cNvSpPr>
          <p:nvPr>
            <p:ph type="dt" sz="half" idx="10"/>
          </p:nvPr>
        </p:nvSpPr>
        <p:spPr/>
        <p:txBody>
          <a:bodyPr/>
          <a:lstStyle/>
          <a:p>
            <a:fld id="{BE52FBA3-681E-4C0B-A794-F999E7EF31EC}" type="datetime1">
              <a:rPr lang="sk-SK" smtClean="0"/>
              <a:t>31. 10. 2025</a:t>
            </a:fld>
            <a:endParaRPr lang="sk-SK"/>
          </a:p>
        </p:txBody>
      </p:sp>
      <p:sp>
        <p:nvSpPr>
          <p:cNvPr id="6" name="Zástupný objekt pre pätu 5"/>
          <p:cNvSpPr>
            <a:spLocks noGrp="1"/>
          </p:cNvSpPr>
          <p:nvPr>
            <p:ph type="ftr" sz="quarter" idx="11"/>
          </p:nvPr>
        </p:nvSpPr>
        <p:spPr/>
        <p:txBody>
          <a:bodyPr/>
          <a:lstStyle/>
          <a:p>
            <a:endParaRPr lang="sk-SK"/>
          </a:p>
        </p:txBody>
      </p:sp>
      <p:sp>
        <p:nvSpPr>
          <p:cNvPr id="7" name="Zástupný objekt pre číslo snímky 6"/>
          <p:cNvSpPr>
            <a:spLocks noGrp="1"/>
          </p:cNvSpPr>
          <p:nvPr>
            <p:ph type="sldNum" sz="quarter" idx="12"/>
          </p:nvPr>
        </p:nvSpPr>
        <p:spPr/>
        <p:txBody>
          <a:bodyPr/>
          <a:lstStyle/>
          <a:p>
            <a:fld id="{D90B908F-5502-45DC-9AD0-15E155119226}" type="slidenum">
              <a:rPr lang="sk-SK" smtClean="0"/>
              <a:t>‹#›</a:t>
            </a:fld>
            <a:endParaRPr lang="sk-SK"/>
          </a:p>
        </p:txBody>
      </p:sp>
    </p:spTree>
    <p:extLst>
      <p:ext uri="{BB962C8B-B14F-4D97-AF65-F5344CB8AC3E}">
        <p14:creationId xmlns:p14="http://schemas.microsoft.com/office/powerpoint/2010/main" val="260520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sk-SK"/>
              <a:t>Upravte štýly predlohy textu</a:t>
            </a:r>
          </a:p>
        </p:txBody>
      </p:sp>
      <p:sp>
        <p:nvSpPr>
          <p:cNvPr id="3" name="Zástupný objekt pre obrázo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objekt pre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Upraviť štýly predlohy textu</a:t>
            </a:r>
          </a:p>
        </p:txBody>
      </p:sp>
      <p:sp>
        <p:nvSpPr>
          <p:cNvPr id="5" name="Zástupný objekt pre dátum 4"/>
          <p:cNvSpPr>
            <a:spLocks noGrp="1"/>
          </p:cNvSpPr>
          <p:nvPr>
            <p:ph type="dt" sz="half" idx="10"/>
          </p:nvPr>
        </p:nvSpPr>
        <p:spPr/>
        <p:txBody>
          <a:bodyPr/>
          <a:lstStyle/>
          <a:p>
            <a:fld id="{198C7551-326B-49C5-BFF3-94B297C5CA76}" type="datetime1">
              <a:rPr lang="sk-SK" smtClean="0"/>
              <a:t>31. 10. 2025</a:t>
            </a:fld>
            <a:endParaRPr lang="sk-SK"/>
          </a:p>
        </p:txBody>
      </p:sp>
      <p:sp>
        <p:nvSpPr>
          <p:cNvPr id="6" name="Zástupný objekt pre pätu 5"/>
          <p:cNvSpPr>
            <a:spLocks noGrp="1"/>
          </p:cNvSpPr>
          <p:nvPr>
            <p:ph type="ftr" sz="quarter" idx="11"/>
          </p:nvPr>
        </p:nvSpPr>
        <p:spPr/>
        <p:txBody>
          <a:bodyPr/>
          <a:lstStyle/>
          <a:p>
            <a:endParaRPr lang="sk-SK"/>
          </a:p>
        </p:txBody>
      </p:sp>
      <p:sp>
        <p:nvSpPr>
          <p:cNvPr id="7" name="Zástupný objekt pre číslo snímky 6"/>
          <p:cNvSpPr>
            <a:spLocks noGrp="1"/>
          </p:cNvSpPr>
          <p:nvPr>
            <p:ph type="sldNum" sz="quarter" idx="12"/>
          </p:nvPr>
        </p:nvSpPr>
        <p:spPr/>
        <p:txBody>
          <a:bodyPr/>
          <a:lstStyle/>
          <a:p>
            <a:fld id="{D90B908F-5502-45DC-9AD0-15E155119226}" type="slidenum">
              <a:rPr lang="sk-SK" smtClean="0"/>
              <a:t>‹#›</a:t>
            </a:fld>
            <a:endParaRPr lang="sk-SK"/>
          </a:p>
        </p:txBody>
      </p:sp>
    </p:spTree>
    <p:extLst>
      <p:ext uri="{BB962C8B-B14F-4D97-AF65-F5344CB8AC3E}">
        <p14:creationId xmlns:p14="http://schemas.microsoft.com/office/powerpoint/2010/main" val="1160494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k-SK"/>
              <a:t>Upravte štýly predlohy textu</a:t>
            </a:r>
          </a:p>
        </p:txBody>
      </p:sp>
      <p:sp>
        <p:nvSpPr>
          <p:cNvPr id="3" name="Zástupný objekt pre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9B19BC-262F-401F-A392-AE2103318F3B}" type="datetime1">
              <a:rPr lang="sk-SK" smtClean="0"/>
              <a:t>31. 10. 2025</a:t>
            </a:fld>
            <a:endParaRPr lang="sk-SK"/>
          </a:p>
        </p:txBody>
      </p:sp>
      <p:sp>
        <p:nvSpPr>
          <p:cNvPr id="5" name="Zástupný objekt pre pät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objekt pre číslo snímky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0B908F-5502-45DC-9AD0-15E155119226}" type="slidenum">
              <a:rPr lang="sk-SK" smtClean="0"/>
              <a:t>‹#›</a:t>
            </a:fld>
            <a:endParaRPr lang="sk-SK"/>
          </a:p>
        </p:txBody>
      </p:sp>
      <p:sp>
        <p:nvSpPr>
          <p:cNvPr id="8" name="BlokTextu 7">
            <a:extLst>
              <a:ext uri="{FF2B5EF4-FFF2-40B4-BE49-F238E27FC236}">
                <a16:creationId xmlns:a16="http://schemas.microsoft.com/office/drawing/2014/main" id="{63087B96-8E80-B180-E045-3488057C818C}"/>
              </a:ext>
            </a:extLst>
          </p:cNvPr>
          <p:cNvSpPr txBox="1"/>
          <p:nvPr userDrawn="1">
            <p:extLst>
              <p:ext uri="{1162E1C5-73C7-4A58-AE30-91384D911F3F}">
                <p184:classification xmlns:p184="http://schemas.microsoft.com/office/powerpoint/2018/4/main" val="ftr"/>
              </p:ext>
            </p:extLst>
          </p:nvPr>
        </p:nvSpPr>
        <p:spPr>
          <a:xfrm>
            <a:off x="63500" y="6642100"/>
            <a:ext cx="407988" cy="152400"/>
          </a:xfrm>
          <a:prstGeom prst="rect">
            <a:avLst/>
          </a:prstGeom>
        </p:spPr>
        <p:txBody>
          <a:bodyPr horzOverflow="overflow" lIns="0" tIns="0" rIns="0" bIns="0">
            <a:spAutoFit/>
          </a:bodyPr>
          <a:lstStyle/>
          <a:p>
            <a:pPr algn="l"/>
            <a:r>
              <a:rPr lang="sk-SK" sz="1000">
                <a:solidFill>
                  <a:srgbClr val="000000">
                    <a:alpha val="50000"/>
                  </a:srgbClr>
                </a:solidFill>
                <a:latin typeface="Calibri" panose="020F0502020204030204" pitchFamily="34" charset="0"/>
                <a:ea typeface="Calibri" panose="020F0502020204030204" pitchFamily="34" charset="0"/>
                <a:cs typeface="Calibri" panose="020F0502020204030204" pitchFamily="34" charset="0"/>
              </a:rPr>
              <a:t>Interné</a:t>
            </a:r>
          </a:p>
        </p:txBody>
      </p:sp>
    </p:spTree>
    <p:extLst>
      <p:ext uri="{BB962C8B-B14F-4D97-AF65-F5344CB8AC3E}">
        <p14:creationId xmlns:p14="http://schemas.microsoft.com/office/powerpoint/2010/main" val="921227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0" y="1458793"/>
            <a:ext cx="9144000" cy="2387600"/>
          </a:xfrm>
        </p:spPr>
        <p:txBody>
          <a:bodyPr>
            <a:normAutofit fontScale="90000"/>
          </a:bodyPr>
          <a:lstStyle/>
          <a:p>
            <a:br>
              <a:rPr lang="sk-SK" altLang="sk-SK" sz="4000" dirty="0">
                <a:solidFill>
                  <a:schemeClr val="tx1"/>
                </a:solidFill>
              </a:rPr>
            </a:br>
            <a:br>
              <a:rPr lang="sk-SK" altLang="sk-SK" sz="4000" dirty="0">
                <a:solidFill>
                  <a:schemeClr val="tx1"/>
                </a:solidFill>
              </a:rPr>
            </a:br>
            <a:br>
              <a:rPr lang="sk-SK" altLang="sk-SK" sz="4000" dirty="0"/>
            </a:br>
            <a:br>
              <a:rPr lang="sk-SK" altLang="sk-SK" sz="4000" dirty="0"/>
            </a:br>
            <a:br>
              <a:rPr lang="sk-SK" altLang="sk-SK" sz="4000" dirty="0"/>
            </a:br>
            <a:br>
              <a:rPr lang="sk-SK" altLang="sk-SK" sz="4000" dirty="0"/>
            </a:br>
            <a:br>
              <a:rPr lang="sk-SK" altLang="sk-SK" sz="4000" dirty="0"/>
            </a:br>
            <a:br>
              <a:rPr lang="sk-SK" sz="4000" dirty="0"/>
            </a:br>
            <a:br>
              <a:rPr lang="sk-SK" b="1" dirty="0"/>
            </a:br>
            <a:r>
              <a:rPr lang="sk-SK" b="1" dirty="0"/>
              <a:t>Čo prinesie novela zákona o kolektívnom investovaní </a:t>
            </a:r>
            <a:r>
              <a:rPr lang="sk-SK" sz="4000" b="1" dirty="0"/>
              <a:t> </a:t>
            </a:r>
            <a:br>
              <a:rPr lang="sk-SK" b="1" u="sng" dirty="0"/>
            </a:br>
            <a:br>
              <a:rPr lang="sk-SK" altLang="sk-SK" sz="2200" dirty="0">
                <a:solidFill>
                  <a:schemeClr val="tx1"/>
                </a:solidFill>
              </a:rPr>
            </a:br>
            <a:endParaRPr lang="sk-SK" altLang="sk-SK" sz="2200" dirty="0"/>
          </a:p>
        </p:txBody>
      </p:sp>
      <p:sp>
        <p:nvSpPr>
          <p:cNvPr id="2051" name="Rectangle 3"/>
          <p:cNvSpPr>
            <a:spLocks noGrp="1" noChangeArrowheads="1"/>
          </p:cNvSpPr>
          <p:nvPr>
            <p:ph type="subTitle" idx="1"/>
          </p:nvPr>
        </p:nvSpPr>
        <p:spPr>
          <a:xfrm>
            <a:off x="1524000" y="3602038"/>
            <a:ext cx="9144000" cy="2367688"/>
          </a:xfrm>
        </p:spPr>
        <p:txBody>
          <a:bodyPr>
            <a:normAutofit fontScale="70000" lnSpcReduction="20000"/>
          </a:bodyPr>
          <a:lstStyle/>
          <a:p>
            <a:endParaRPr lang="sk-SK" altLang="sk-SK" sz="2000" b="1" dirty="0"/>
          </a:p>
          <a:p>
            <a:r>
              <a:rPr lang="sk-SK" altLang="sk-SK" sz="3100" b="1" dirty="0"/>
              <a:t>Ing. Róbert </a:t>
            </a:r>
            <a:r>
              <a:rPr lang="sk-SK" altLang="sk-SK" sz="3100" b="1" dirty="0" err="1"/>
              <a:t>Vlkolinský</a:t>
            </a:r>
            <a:r>
              <a:rPr lang="sk-SK" altLang="sk-SK" sz="3100" b="1" dirty="0"/>
              <a:t> </a:t>
            </a:r>
          </a:p>
          <a:p>
            <a:r>
              <a:rPr lang="sk-SK" altLang="sk-SK" sz="2100" dirty="0"/>
              <a:t>Odbor kapitálového trhu a poisťovníctva </a:t>
            </a:r>
          </a:p>
          <a:p>
            <a:r>
              <a:rPr lang="sk-SK" altLang="sk-SK" sz="2100" dirty="0"/>
              <a:t>Ministerstvo financií Slovenskej republiky</a:t>
            </a:r>
          </a:p>
          <a:p>
            <a:endParaRPr lang="cs-CZ" altLang="sk-SK" sz="2000" dirty="0"/>
          </a:p>
          <a:p>
            <a:endParaRPr lang="cs-CZ" altLang="sk-SK" sz="2000" dirty="0"/>
          </a:p>
          <a:p>
            <a:r>
              <a:rPr lang="cs-CZ" altLang="sk-SK" sz="2000" dirty="0" err="1"/>
              <a:t>Patince</a:t>
            </a:r>
            <a:endParaRPr lang="cs-CZ" altLang="sk-SK" sz="2000" dirty="0"/>
          </a:p>
          <a:p>
            <a:r>
              <a:rPr lang="cs-CZ" altLang="sk-SK" sz="2000" dirty="0"/>
              <a:t>6. </a:t>
            </a:r>
            <a:r>
              <a:rPr lang="cs-CZ" altLang="sk-SK" sz="2000" dirty="0" err="1"/>
              <a:t>november</a:t>
            </a:r>
            <a:r>
              <a:rPr lang="cs-CZ" altLang="sk-SK" sz="2000" dirty="0"/>
              <a:t> 2025</a:t>
            </a:r>
          </a:p>
          <a:p>
            <a:endParaRPr lang="cs-CZ" altLang="sk-SK" sz="2000" dirty="0"/>
          </a:p>
          <a:p>
            <a:endParaRPr lang="sk-SK" altLang="sk-SK" sz="2000" dirty="0"/>
          </a:p>
        </p:txBody>
      </p:sp>
      <p:pic>
        <p:nvPicPr>
          <p:cNvPr id="2" name="Picture 3" descr="logoMF">
            <a:extLst>
              <a:ext uri="{FF2B5EF4-FFF2-40B4-BE49-F238E27FC236}">
                <a16:creationId xmlns:a16="http://schemas.microsoft.com/office/drawing/2014/main" id="{7A3E26FB-4271-DD32-1376-0FDD27CCE0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179" y="324131"/>
            <a:ext cx="2962275"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71491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B22BB-94F8-4B3F-1539-13E55DE6E271}"/>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85D0C2C7-86AD-E7E5-678C-C89E3E5356D4}"/>
              </a:ext>
            </a:extLst>
          </p:cNvPr>
          <p:cNvSpPr>
            <a:spLocks noGrp="1" noChangeArrowheads="1"/>
          </p:cNvSpPr>
          <p:nvPr>
            <p:ph type="ctrTitle"/>
          </p:nvPr>
        </p:nvSpPr>
        <p:spPr>
          <a:xfrm>
            <a:off x="797859" y="1362636"/>
            <a:ext cx="9870141" cy="4840940"/>
          </a:xfrm>
        </p:spPr>
        <p:txBody>
          <a:bodyPr anchor="t">
            <a:normAutofit/>
          </a:bodyPr>
          <a:lstStyle/>
          <a:p>
            <a:pPr algn="l">
              <a:lnSpc>
                <a:spcPct val="100000"/>
              </a:lnSpc>
            </a:pPr>
            <a:br>
              <a:rPr lang="sk-SK" sz="2400" b="1" dirty="0">
                <a:solidFill>
                  <a:srgbClr val="0070C0"/>
                </a:solidFill>
              </a:rPr>
            </a:br>
            <a:r>
              <a:rPr lang="sk-SK" sz="2400" b="1" dirty="0">
                <a:solidFill>
                  <a:srgbClr val="0070C0"/>
                </a:solidFill>
              </a:rPr>
              <a:t>Nezávislý oceňovateľ nehnuteľností  </a:t>
            </a:r>
            <a:r>
              <a:rPr lang="sk-SK" sz="2400" b="1" dirty="0"/>
              <a:t>- § 37d</a:t>
            </a:r>
            <a:br>
              <a:rPr lang="sk-SK" sz="2400" b="1" u="sng" dirty="0"/>
            </a:br>
            <a:r>
              <a:rPr lang="sk-SK" sz="2400" b="1" dirty="0"/>
              <a:t> </a:t>
            </a:r>
            <a:br>
              <a:rPr lang="sk-SK" sz="2400" b="1" u="sng" dirty="0"/>
            </a:br>
            <a:r>
              <a:rPr lang="sk-SK" sz="2400" dirty="0"/>
              <a:t>Ten istý nezávislý oceňovateľ môže určovať hodnotu nehnuteľnosti alebo hodnotu majetkovej účasti realitnej spoločnosti </a:t>
            </a:r>
            <a:r>
              <a:rPr lang="sk-SK" sz="2400" dirty="0">
                <a:solidFill>
                  <a:srgbClr val="0070C0"/>
                </a:solidFill>
              </a:rPr>
              <a:t>aj opakovane, najviac však päť po sebe nasledujúcich rokov</a:t>
            </a:r>
            <a:r>
              <a:rPr lang="sk-SK" sz="2400" dirty="0"/>
              <a:t>.</a:t>
            </a:r>
            <a:br>
              <a:rPr lang="sk-SK" sz="2400" dirty="0"/>
            </a:br>
            <a:br>
              <a:rPr lang="sk-SK" altLang="sk-SK" sz="2400" dirty="0">
                <a:solidFill>
                  <a:schemeClr val="tx1"/>
                </a:solidFill>
              </a:rPr>
            </a:br>
            <a:r>
              <a:rPr lang="sk-SK" sz="2400" dirty="0"/>
              <a:t>Následne môže určovať hodnotu tejto nehnuteľnosti  alebo hodnotu tejto majetkovej účasti realitnej spoločnosti </a:t>
            </a:r>
            <a:r>
              <a:rPr lang="sk-SK" sz="2400" dirty="0">
                <a:solidFill>
                  <a:srgbClr val="0070C0"/>
                </a:solidFill>
              </a:rPr>
              <a:t>až po uplynutí najmenej troch rokov od posledného ním vykonaného ocenenia </a:t>
            </a:r>
            <a:r>
              <a:rPr lang="sk-SK" sz="2400" dirty="0"/>
              <a:t>tejto nehnuteľnosti alebo tejto majetkovej účasti realitnej spoločnosti.</a:t>
            </a:r>
            <a:endParaRPr lang="sk-SK" altLang="sk-SK" sz="2400" dirty="0"/>
          </a:p>
        </p:txBody>
      </p:sp>
      <p:pic>
        <p:nvPicPr>
          <p:cNvPr id="2" name="Picture 3" descr="logoMF">
            <a:extLst>
              <a:ext uri="{FF2B5EF4-FFF2-40B4-BE49-F238E27FC236}">
                <a16:creationId xmlns:a16="http://schemas.microsoft.com/office/drawing/2014/main" id="{7432178C-2453-92F6-2B9C-90EC0635574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179" y="324131"/>
            <a:ext cx="2962275"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78461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9E70C-277F-FEE5-F33E-C85160AE0D5C}"/>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9B72404D-5F41-52E2-0E0D-45F96E787E3C}"/>
              </a:ext>
            </a:extLst>
          </p:cNvPr>
          <p:cNvSpPr>
            <a:spLocks noGrp="1" noChangeArrowheads="1"/>
          </p:cNvSpPr>
          <p:nvPr>
            <p:ph type="ctrTitle"/>
          </p:nvPr>
        </p:nvSpPr>
        <p:spPr>
          <a:xfrm>
            <a:off x="797859" y="1362635"/>
            <a:ext cx="10990729" cy="5378824"/>
          </a:xfrm>
        </p:spPr>
        <p:txBody>
          <a:bodyPr anchor="t">
            <a:normAutofit fontScale="90000"/>
          </a:bodyPr>
          <a:lstStyle/>
          <a:p>
            <a:pPr algn="l">
              <a:lnSpc>
                <a:spcPct val="100000"/>
              </a:lnSpc>
            </a:pPr>
            <a:r>
              <a:rPr lang="sk-SK" sz="2700" dirty="0"/>
              <a:t>Smernica </a:t>
            </a:r>
            <a:r>
              <a:rPr lang="sk-SK" sz="2700" b="1" dirty="0">
                <a:solidFill>
                  <a:srgbClr val="0070C0"/>
                </a:solidFill>
              </a:rPr>
              <a:t>(EÚ) 2024/2994</a:t>
            </a:r>
            <a:br>
              <a:rPr lang="sk-SK" sz="2700" b="1" dirty="0"/>
            </a:br>
            <a:r>
              <a:rPr lang="sk-SK" sz="2700" dirty="0"/>
              <a:t>upravuje zaobchádzanie s rizikom koncentrácie vyplývajúcim z expozícií voči centrálnym protistranám a s rizikom protistrany pri centrálne zúčtovávaných transakciách s derivátmi </a:t>
            </a:r>
            <a:br>
              <a:rPr lang="sk-SK" sz="2700" dirty="0"/>
            </a:br>
            <a:r>
              <a:rPr lang="sk-SK" sz="2700" dirty="0"/>
              <a:t> </a:t>
            </a:r>
            <a:r>
              <a:rPr lang="sk-SK" sz="2000" dirty="0"/>
              <a:t> </a:t>
            </a:r>
            <a:br>
              <a:rPr lang="sk-SK" sz="2700" dirty="0"/>
            </a:br>
            <a:r>
              <a:rPr lang="sk-SK" sz="2700" dirty="0"/>
              <a:t>Účinné postupy na identifikáciu, riadenie, monitorovania a vykazovanie rizika koncentrácie vyplývajúceho z expozícií voči centrálnym protistranám, pričom sa zohľadňujú podmienky stanovené v článku 7a nariadenia (EÚ) 648/2012.</a:t>
            </a:r>
            <a:br>
              <a:rPr lang="sk-SK" sz="2700" dirty="0"/>
            </a:br>
            <a:r>
              <a:rPr lang="sk-SK" sz="2000" dirty="0"/>
              <a:t> </a:t>
            </a:r>
            <a:br>
              <a:rPr lang="sk-SK" sz="2700" dirty="0"/>
            </a:br>
            <a:r>
              <a:rPr lang="sk-SK" sz="2700" dirty="0"/>
              <a:t>Riadiaci orgán je povinný vypracovať osobitné plány a kvantifikovateľné ciele v súlade s požiadavkami stanovenými v článku 7a nariadenia (EÚ) 648/2012.</a:t>
            </a:r>
            <a:br>
              <a:rPr lang="sk-SK" sz="2700" dirty="0"/>
            </a:br>
            <a:r>
              <a:rPr lang="sk-SK" sz="2000" dirty="0"/>
              <a:t> </a:t>
            </a:r>
            <a:br>
              <a:rPr lang="sk-SK" sz="2700" dirty="0"/>
            </a:br>
            <a:r>
              <a:rPr lang="sk-SK" sz="2700" dirty="0"/>
              <a:t>Orgán dohľadu môže požadovať znížiť expozície voči centrálnej protistrane alebo  preskupiť expozície, ak existuje riziko nadmernej koncentrácie  vyplývajúce z expozícií voči centrálnej protistrane.   </a:t>
            </a:r>
            <a:br>
              <a:rPr lang="sk-SK" sz="3600" b="1" dirty="0"/>
            </a:br>
            <a:endParaRPr lang="sk-SK" altLang="sk-SK" sz="2200" dirty="0"/>
          </a:p>
        </p:txBody>
      </p:sp>
      <p:pic>
        <p:nvPicPr>
          <p:cNvPr id="2" name="Picture 3" descr="logoMF">
            <a:extLst>
              <a:ext uri="{FF2B5EF4-FFF2-40B4-BE49-F238E27FC236}">
                <a16:creationId xmlns:a16="http://schemas.microsoft.com/office/drawing/2014/main" id="{A310A4BA-52CB-3516-5927-C3658E17FA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179" y="324131"/>
            <a:ext cx="2962275"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5549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25CB85-2C42-471D-94D1-83853F8C6976}"/>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499294B6-92D0-B5BD-B236-7965E75838A8}"/>
              </a:ext>
            </a:extLst>
          </p:cNvPr>
          <p:cNvSpPr>
            <a:spLocks noGrp="1" noChangeArrowheads="1"/>
          </p:cNvSpPr>
          <p:nvPr>
            <p:ph type="ctrTitle"/>
          </p:nvPr>
        </p:nvSpPr>
        <p:spPr>
          <a:xfrm>
            <a:off x="797859" y="1362636"/>
            <a:ext cx="9870141" cy="4840940"/>
          </a:xfrm>
        </p:spPr>
        <p:txBody>
          <a:bodyPr anchor="t">
            <a:normAutofit fontScale="90000"/>
          </a:bodyPr>
          <a:lstStyle/>
          <a:p>
            <a:pPr algn="l">
              <a:lnSpc>
                <a:spcPct val="100000"/>
              </a:lnSpc>
            </a:pPr>
            <a:r>
              <a:rPr lang="sk-SK" sz="2700" b="1" dirty="0">
                <a:solidFill>
                  <a:srgbClr val="0070C0"/>
                </a:solidFill>
              </a:rPr>
              <a:t>Účinnosť</a:t>
            </a:r>
            <a:r>
              <a:rPr lang="sk-SK" sz="2700" b="1" dirty="0"/>
              <a:t> </a:t>
            </a:r>
            <a:r>
              <a:rPr lang="sk-SK" sz="2700" dirty="0"/>
              <a:t>novely zákona sa navrhuje  </a:t>
            </a:r>
            <a:r>
              <a:rPr lang="sk-SK" sz="2700" dirty="0">
                <a:solidFill>
                  <a:srgbClr val="0070C0"/>
                </a:solidFill>
              </a:rPr>
              <a:t>16. apríla 2026 </a:t>
            </a:r>
            <a:r>
              <a:rPr lang="sk-SK" sz="2700" dirty="0"/>
              <a:t>– to sa vzťahuje na zmeny národných ustanovení – správca rizikového kapitálu, rotácia nezávislých oceňovateľov nehnuteľností.  </a:t>
            </a:r>
            <a:br>
              <a:rPr lang="sk-SK" sz="2700" dirty="0"/>
            </a:br>
            <a:br>
              <a:rPr lang="sk-SK" sz="2700" b="1" dirty="0"/>
            </a:br>
            <a:r>
              <a:rPr lang="sk-SK" sz="2700" dirty="0"/>
              <a:t>Transponované ustanovenia zo smernice (EÚ) 2024/2994 nadobudnú účinnosť </a:t>
            </a:r>
            <a:r>
              <a:rPr lang="sk-SK" sz="2700" dirty="0">
                <a:solidFill>
                  <a:srgbClr val="0070C0"/>
                </a:solidFill>
              </a:rPr>
              <a:t>25. júna 2025. </a:t>
            </a:r>
            <a:br>
              <a:rPr lang="sk-SK" sz="2700" dirty="0">
                <a:solidFill>
                  <a:srgbClr val="0070C0"/>
                </a:solidFill>
              </a:rPr>
            </a:br>
            <a:br>
              <a:rPr lang="sk-SK" sz="2700" dirty="0">
                <a:solidFill>
                  <a:srgbClr val="0070C0"/>
                </a:solidFill>
              </a:rPr>
            </a:br>
            <a:r>
              <a:rPr lang="sk-SK" sz="2700" dirty="0"/>
              <a:t>Transponované ustanovenia zo smernice (EÚ) 2024/927 nadobudnú účinnosť </a:t>
            </a:r>
            <a:r>
              <a:rPr lang="sk-SK" sz="2700" dirty="0">
                <a:solidFill>
                  <a:srgbClr val="0070C0"/>
                </a:solidFill>
              </a:rPr>
              <a:t>16. apríla 2027 </a:t>
            </a:r>
            <a:r>
              <a:rPr lang="sk-SK" sz="2700" dirty="0"/>
              <a:t>(čl. 1 ods. 12 AIFMD a čl. 2 ods. 7  smernice UCITS). </a:t>
            </a:r>
            <a:br>
              <a:rPr lang="sk-SK" sz="2700" dirty="0"/>
            </a:br>
            <a:br>
              <a:rPr lang="sk-SK" sz="2700" dirty="0"/>
            </a:br>
            <a:r>
              <a:rPr lang="sk-SK" sz="2700" dirty="0"/>
              <a:t>Prechodné obdobie na prispôsobenie sa novele zákona predpokladáme </a:t>
            </a:r>
            <a:r>
              <a:rPr lang="sk-SK" sz="2700" b="1" dirty="0"/>
              <a:t>do konca októbra 2026 (LMT)</a:t>
            </a:r>
            <a:r>
              <a:rPr lang="sk-SK" sz="2700" dirty="0"/>
              <a:t> a </a:t>
            </a:r>
            <a:r>
              <a:rPr lang="sk-SK" sz="2700" b="1" dirty="0"/>
              <a:t>do 31. decembra 2026 (správca rizikového kapitálu), </a:t>
            </a:r>
            <a:r>
              <a:rPr lang="sk-SK" sz="2700" dirty="0"/>
              <a:t>osobitný režim je </a:t>
            </a:r>
            <a:r>
              <a:rPr lang="sk-SK" sz="2700" b="1" dirty="0"/>
              <a:t>do 16. apríla 2029 </a:t>
            </a:r>
            <a:r>
              <a:rPr lang="sk-SK" sz="2700" dirty="0"/>
              <a:t>pre AIF už poskytujúce úvery.   </a:t>
            </a:r>
            <a:br>
              <a:rPr lang="sk-SK" b="1" u="sng" dirty="0"/>
            </a:br>
            <a:br>
              <a:rPr lang="sk-SK" altLang="sk-SK" sz="2200" dirty="0">
                <a:solidFill>
                  <a:schemeClr val="tx1"/>
                </a:solidFill>
              </a:rPr>
            </a:br>
            <a:endParaRPr lang="sk-SK" altLang="sk-SK" sz="2200" dirty="0"/>
          </a:p>
        </p:txBody>
      </p:sp>
      <p:pic>
        <p:nvPicPr>
          <p:cNvPr id="2" name="Picture 3" descr="logoMF">
            <a:extLst>
              <a:ext uri="{FF2B5EF4-FFF2-40B4-BE49-F238E27FC236}">
                <a16:creationId xmlns:a16="http://schemas.microsoft.com/office/drawing/2014/main" id="{766844CD-8BE3-ACD1-9B7F-9B70CACBC0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179" y="324131"/>
            <a:ext cx="2962275"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30599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Skupina 11"/>
          <p:cNvGrpSpPr>
            <a:grpSpLocks/>
          </p:cNvGrpSpPr>
          <p:nvPr/>
        </p:nvGrpSpPr>
        <p:grpSpPr bwMode="auto">
          <a:xfrm>
            <a:off x="1789736" y="292473"/>
            <a:ext cx="9144000" cy="6198799"/>
            <a:chOff x="0" y="0"/>
            <a:chExt cx="9144000" cy="6757988"/>
          </a:xfrm>
        </p:grpSpPr>
        <p:grpSp>
          <p:nvGrpSpPr>
            <p:cNvPr id="4" name="Group 11"/>
            <p:cNvGrpSpPr>
              <a:grpSpLocks/>
            </p:cNvGrpSpPr>
            <p:nvPr/>
          </p:nvGrpSpPr>
          <p:grpSpPr bwMode="auto">
            <a:xfrm>
              <a:off x="0" y="0"/>
              <a:ext cx="9144000" cy="6757988"/>
              <a:chOff x="0" y="0"/>
              <a:chExt cx="5760" cy="4257"/>
            </a:xfrm>
          </p:grpSpPr>
          <p:sp>
            <p:nvSpPr>
              <p:cNvPr id="6" name="Rectangle 9"/>
              <p:cNvSpPr>
                <a:spLocks noChangeArrowheads="1"/>
              </p:cNvSpPr>
              <p:nvPr/>
            </p:nvSpPr>
            <p:spPr bwMode="auto">
              <a:xfrm>
                <a:off x="900" y="990"/>
                <a:ext cx="4218" cy="2767"/>
              </a:xfrm>
              <a:prstGeom prst="rect">
                <a:avLst/>
              </a:prstGeom>
              <a:gradFill rotWithShape="1">
                <a:gsLst>
                  <a:gs pos="0">
                    <a:srgbClr val="FFFFCC"/>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sk-SK" altLang="sk-SK" sz="1800"/>
              </a:p>
            </p:txBody>
          </p:sp>
          <p:grpSp>
            <p:nvGrpSpPr>
              <p:cNvPr id="7" name="Group 10"/>
              <p:cNvGrpSpPr>
                <a:grpSpLocks/>
              </p:cNvGrpSpPr>
              <p:nvPr/>
            </p:nvGrpSpPr>
            <p:grpSpPr bwMode="auto">
              <a:xfrm>
                <a:off x="0" y="0"/>
                <a:ext cx="5760" cy="4257"/>
                <a:chOff x="0" y="0"/>
                <a:chExt cx="5760" cy="4257"/>
              </a:xfrm>
            </p:grpSpPr>
            <p:pic>
              <p:nvPicPr>
                <p:cNvPr id="8" name="Picture 2" descr="peniaz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3" y="3775"/>
                  <a:ext cx="1497"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3" descr="logo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866" cy="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Line 5"/>
                <p:cNvSpPr>
                  <a:spLocks noChangeShapeType="1"/>
                </p:cNvSpPr>
                <p:nvPr/>
              </p:nvSpPr>
              <p:spPr bwMode="auto">
                <a:xfrm>
                  <a:off x="0" y="3702"/>
                  <a:ext cx="5760" cy="0"/>
                </a:xfrm>
                <a:prstGeom prst="line">
                  <a:avLst/>
                </a:prstGeom>
                <a:noFill/>
                <a:ln w="3175">
                  <a:solidFill>
                    <a:srgbClr val="3399FF"/>
                  </a:solidFill>
                  <a:round/>
                  <a:headEnd/>
                  <a:tailEnd/>
                </a:ln>
                <a:extLst>
                  <a:ext uri="{909E8E84-426E-40DD-AFC4-6F175D3DCCD1}">
                    <a14:hiddenFill xmlns:a14="http://schemas.microsoft.com/office/drawing/2010/main">
                      <a:noFill/>
                    </a14:hiddenFill>
                  </a:ext>
                </a:extLst>
              </p:spPr>
              <p:txBody>
                <a:bodyPr/>
                <a:lstStyle/>
                <a:p>
                  <a:endParaRPr lang="sk-SK"/>
                </a:p>
              </p:txBody>
            </p:sp>
          </p:grpSp>
        </p:grpSp>
        <p:pic>
          <p:nvPicPr>
            <p:cNvPr id="5" name="Obrázok 1" descr="cid:image001.jpg@01CAAA67.8123F05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15206" y="214290"/>
              <a:ext cx="1578779" cy="857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Nadpis 1"/>
          <p:cNvSpPr>
            <a:spLocks noGrp="1"/>
          </p:cNvSpPr>
          <p:nvPr>
            <p:ph type="ctrTitle"/>
          </p:nvPr>
        </p:nvSpPr>
        <p:spPr>
          <a:xfrm>
            <a:off x="1687902" y="1381651"/>
            <a:ext cx="9144000" cy="3764090"/>
          </a:xfrm>
        </p:spPr>
        <p:txBody>
          <a:bodyPr>
            <a:normAutofit fontScale="90000"/>
          </a:bodyPr>
          <a:lstStyle/>
          <a:p>
            <a:pPr algn="l"/>
            <a:br>
              <a:rPr lang="sk-SK" altLang="sk-SK" sz="2700" b="1" dirty="0"/>
            </a:br>
            <a:br>
              <a:rPr lang="sk-SK" altLang="sk-SK" sz="2700" b="1" dirty="0"/>
            </a:br>
            <a:br>
              <a:rPr lang="sk-SK" altLang="sk-SK" sz="2700" b="1" dirty="0"/>
            </a:br>
            <a:br>
              <a:rPr lang="sk-SK" altLang="sk-SK" sz="2700" b="1" dirty="0"/>
            </a:br>
            <a:br>
              <a:rPr lang="sk-SK" altLang="sk-SK" sz="2700" b="1" dirty="0"/>
            </a:br>
            <a:br>
              <a:rPr lang="sk-SK" altLang="sk-SK" sz="2700" b="1" dirty="0"/>
            </a:br>
            <a:br>
              <a:rPr lang="sk-SK" altLang="sk-SK" sz="2700" b="1" dirty="0"/>
            </a:br>
            <a:br>
              <a:rPr lang="sk-SK" altLang="sk-SK" sz="2700" b="1" dirty="0"/>
            </a:br>
            <a:br>
              <a:rPr lang="sk-SK" altLang="sk-SK" sz="2700" b="1" dirty="0"/>
            </a:br>
            <a:br>
              <a:rPr lang="sk-SK" altLang="sk-SK" sz="2700" b="1" dirty="0"/>
            </a:br>
            <a:br>
              <a:rPr lang="sk-SK" altLang="sk-SK" sz="2700" b="1" dirty="0"/>
            </a:br>
            <a:br>
              <a:rPr lang="sk-SK" altLang="sk-SK" sz="2700" b="1" dirty="0"/>
            </a:br>
            <a:br>
              <a:rPr lang="sk-SK" altLang="sk-SK" sz="2700" b="1" dirty="0"/>
            </a:br>
            <a:br>
              <a:rPr lang="sk-SK" altLang="sk-SK" sz="2700" b="1" dirty="0"/>
            </a:br>
            <a:br>
              <a:rPr lang="sk-SK" altLang="sk-SK" sz="2700" b="1" dirty="0"/>
            </a:br>
            <a:br>
              <a:rPr lang="sk-SK" altLang="sk-SK" sz="2700" b="1" dirty="0"/>
            </a:br>
            <a:br>
              <a:rPr lang="sk-SK" altLang="sk-SK" sz="2700" b="1" dirty="0"/>
            </a:br>
            <a:br>
              <a:rPr lang="sk-SK" altLang="sk-SK" sz="2700" b="1" dirty="0"/>
            </a:br>
            <a:br>
              <a:rPr lang="sk-SK" altLang="sk-SK" sz="2700" b="1" dirty="0"/>
            </a:br>
            <a:br>
              <a:rPr lang="sk-SK" altLang="sk-SK" sz="2700" b="1" dirty="0"/>
            </a:br>
            <a:br>
              <a:rPr lang="sk-SK" altLang="sk-SK" sz="2700" b="1" dirty="0"/>
            </a:br>
            <a:br>
              <a:rPr lang="sk-SK" altLang="sk-SK" sz="2700" b="1" dirty="0"/>
            </a:br>
            <a:br>
              <a:rPr lang="sk-SK" altLang="sk-SK" sz="2700" b="1" dirty="0"/>
            </a:br>
            <a:r>
              <a:rPr lang="sk-SK" altLang="sk-SK" sz="2700" b="1" dirty="0"/>
              <a:t>                                        </a:t>
            </a:r>
            <a:br>
              <a:rPr lang="sk-SK" altLang="sk-SK" sz="2700" b="1" dirty="0"/>
            </a:br>
            <a:r>
              <a:rPr lang="sk-SK" altLang="sk-SK" sz="2700" b="1" dirty="0"/>
              <a:t>                                  </a:t>
            </a:r>
            <a:br>
              <a:rPr lang="sk-SK" altLang="sk-SK" sz="2700" b="1" dirty="0"/>
            </a:br>
            <a:br>
              <a:rPr lang="sk-SK" altLang="sk-SK" sz="2700" b="1" dirty="0"/>
            </a:br>
            <a:br>
              <a:rPr lang="sk-SK" altLang="sk-SK" sz="2700" b="1" dirty="0"/>
            </a:br>
            <a:r>
              <a:rPr lang="sk-SK" altLang="sk-SK" sz="2700" b="1" dirty="0"/>
              <a:t>                                </a:t>
            </a:r>
            <a:r>
              <a:rPr lang="sk-SK" altLang="sk-SK" sz="4000" dirty="0"/>
              <a:t>Ďakujem za pozornosť </a:t>
            </a:r>
            <a:br>
              <a:rPr lang="sk-SK" altLang="sk-SK" sz="4000" b="1" dirty="0"/>
            </a:br>
            <a:br>
              <a:rPr lang="sk-SK" altLang="sk-SK" sz="4000" b="1" dirty="0"/>
            </a:br>
            <a:br>
              <a:rPr lang="sk-SK" altLang="sk-SK" sz="4000" b="1" dirty="0"/>
            </a:br>
            <a:r>
              <a:rPr lang="sk-SK" altLang="sk-SK" sz="1800" b="1" dirty="0"/>
              <a:t>Ing. Róbert </a:t>
            </a:r>
            <a:r>
              <a:rPr lang="sk-SK" altLang="sk-SK" sz="1800" b="1" dirty="0" err="1"/>
              <a:t>Vlkolinský</a:t>
            </a:r>
            <a:br>
              <a:rPr lang="sk-SK" altLang="sk-SK" sz="1800" b="1" dirty="0"/>
            </a:br>
            <a:r>
              <a:rPr lang="sk-SK" altLang="sk-SK" sz="1800" dirty="0"/>
              <a:t>odbor kapitálového trhu a poisťovníctva </a:t>
            </a:r>
            <a:br>
              <a:rPr lang="sk-SK" altLang="sk-SK" sz="1800" dirty="0"/>
            </a:br>
            <a:r>
              <a:rPr lang="sk-SK" altLang="sk-SK" sz="1800" dirty="0"/>
              <a:t>Ministerstvo financií Slovenskej republiky</a:t>
            </a:r>
            <a:br>
              <a:rPr lang="sk-SK" altLang="sk-SK" sz="1800" dirty="0"/>
            </a:br>
            <a:r>
              <a:rPr lang="sk-SK" altLang="sk-SK" sz="1800" dirty="0" err="1"/>
              <a:t>Štefanovičova</a:t>
            </a:r>
            <a:r>
              <a:rPr lang="sk-SK" altLang="sk-SK" sz="1800" dirty="0"/>
              <a:t> 5, 817 82 Bratislava</a:t>
            </a:r>
            <a:br>
              <a:rPr lang="sk-SK" altLang="sk-SK" sz="1800" b="1" dirty="0"/>
            </a:br>
            <a:r>
              <a:rPr lang="sk-SK" altLang="sk-SK" sz="1800" dirty="0"/>
              <a:t>e-mail:  </a:t>
            </a:r>
            <a:r>
              <a:rPr lang="sk-SK" altLang="sk-SK" sz="1800" dirty="0" err="1"/>
              <a:t>robert.vlkolinsky</a:t>
            </a:r>
            <a:r>
              <a:rPr lang="sk-SK" altLang="sk-SK" sz="1800" dirty="0"/>
              <a:t>(</a:t>
            </a:r>
            <a:r>
              <a:rPr lang="sk-SK" sz="1800" dirty="0"/>
              <a:t>@</a:t>
            </a:r>
            <a:r>
              <a:rPr lang="sk-SK" altLang="sk-SK" sz="1800" dirty="0"/>
              <a:t>)mfsr.sk</a:t>
            </a:r>
            <a:br>
              <a:rPr lang="cs-CZ" altLang="sk-SK" dirty="0"/>
            </a:br>
            <a:endParaRPr lang="sk-SK" dirty="0"/>
          </a:p>
        </p:txBody>
      </p:sp>
    </p:spTree>
    <p:extLst>
      <p:ext uri="{BB962C8B-B14F-4D97-AF65-F5344CB8AC3E}">
        <p14:creationId xmlns:p14="http://schemas.microsoft.com/office/powerpoint/2010/main" val="2899651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001BC-59D3-6939-E26E-30246BE31D69}"/>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0511AC37-187C-B47B-F4F9-37D01EC9909E}"/>
              </a:ext>
            </a:extLst>
          </p:cNvPr>
          <p:cNvSpPr>
            <a:spLocks noGrp="1" noChangeArrowheads="1"/>
          </p:cNvSpPr>
          <p:nvPr>
            <p:ph type="ctrTitle"/>
          </p:nvPr>
        </p:nvSpPr>
        <p:spPr>
          <a:xfrm>
            <a:off x="797859" y="1362636"/>
            <a:ext cx="9870141" cy="4607090"/>
          </a:xfrm>
        </p:spPr>
        <p:txBody>
          <a:bodyPr anchor="t">
            <a:normAutofit fontScale="90000"/>
          </a:bodyPr>
          <a:lstStyle/>
          <a:p>
            <a:pPr algn="l">
              <a:lnSpc>
                <a:spcPct val="100000"/>
              </a:lnSpc>
            </a:pPr>
            <a:r>
              <a:rPr lang="sk-SK" sz="2700" b="1" dirty="0"/>
              <a:t>Návrh zákona, ktorým sa mení a dopĺňa zákon č. 203/2011 Z. z. o kolektívnom investovaní v znení neskorších predpisov </a:t>
            </a:r>
            <a:br>
              <a:rPr lang="sk-SK" sz="2700" b="1" dirty="0"/>
            </a:br>
            <a:br>
              <a:rPr lang="sk-SK" sz="2700" b="1" dirty="0"/>
            </a:br>
            <a:r>
              <a:rPr lang="sk-SK" sz="1800" dirty="0"/>
              <a:t>Smernica Európskeho parlamentu a Rady </a:t>
            </a:r>
            <a:r>
              <a:rPr lang="sk-SK" sz="1800" b="1" dirty="0">
                <a:solidFill>
                  <a:srgbClr val="0070C0"/>
                </a:solidFill>
              </a:rPr>
              <a:t>(EÚ) 2024/927 </a:t>
            </a:r>
            <a:r>
              <a:rPr lang="sk-SK" sz="1800" dirty="0"/>
              <a:t>z 13. marca 2024, ktorou sa menia smernice 2011/61/EÚ (smernica AIFMD) a 2009/65/ES (smernica UCITS), pokiaľ ide o dohody o delegovaní, riadenie rizika likvidity, podávanie správ na účely dohľadu, poskytovanie služieb depozitára a úschovy cenných papierov a poskytovanie úverov zo strany alternatívnych investičných fondov</a:t>
            </a:r>
            <a:br>
              <a:rPr lang="sk-SK" sz="1800" dirty="0"/>
            </a:br>
            <a:br>
              <a:rPr lang="sk-SK" sz="3600" b="1" dirty="0"/>
            </a:br>
            <a:r>
              <a:rPr lang="sk-SK" sz="1800" dirty="0"/>
              <a:t>Smernica Európskeho parlamentu a Rady </a:t>
            </a:r>
            <a:r>
              <a:rPr lang="sk-SK" sz="1800" b="1" dirty="0">
                <a:solidFill>
                  <a:srgbClr val="0070C0"/>
                </a:solidFill>
              </a:rPr>
              <a:t>(EÚ) 2024/2994 </a:t>
            </a:r>
            <a:r>
              <a:rPr lang="sk-SK" sz="1800" dirty="0"/>
              <a:t>z 27. novembra 2024, ktorou sa menia smernice 2009/65/ES, 2013/36/EÚ a (EÚ) 2019/2034, pokiaľ ide o zaobchádzanie s rizikom koncentrácie vyplývajúcim z expozícií voči centrálnym protistranám a s rizikom protistrany pri centrálne zúčtovávaných transakciách s derivátmi</a:t>
            </a:r>
            <a:br>
              <a:rPr lang="sk-SK" sz="1800" dirty="0"/>
            </a:br>
            <a:br>
              <a:rPr lang="sk-SK" sz="3600" b="1" dirty="0"/>
            </a:br>
            <a:r>
              <a:rPr lang="sk-SK" sz="1800" dirty="0"/>
              <a:t>Úprava vybraných ustanovení podľa poznatkov z praxe – označenie „správca rizikového kapitálu“, úpravy v registri správcov, nezávislý oceňovateľ nehnuteľností</a:t>
            </a:r>
            <a:br>
              <a:rPr lang="sk-SK" b="1" u="sng" dirty="0"/>
            </a:br>
            <a:br>
              <a:rPr lang="sk-SK" altLang="sk-SK" sz="2200" dirty="0">
                <a:solidFill>
                  <a:schemeClr val="tx1"/>
                </a:solidFill>
              </a:rPr>
            </a:br>
            <a:endParaRPr lang="sk-SK" altLang="sk-SK" sz="2200" dirty="0"/>
          </a:p>
        </p:txBody>
      </p:sp>
      <p:pic>
        <p:nvPicPr>
          <p:cNvPr id="2" name="Picture 3" descr="logoMF">
            <a:extLst>
              <a:ext uri="{FF2B5EF4-FFF2-40B4-BE49-F238E27FC236}">
                <a16:creationId xmlns:a16="http://schemas.microsoft.com/office/drawing/2014/main" id="{6FADFEAD-0C41-EF3C-D5AD-8D74DF9627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179" y="324131"/>
            <a:ext cx="2962275"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89365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7F6D29-7FAB-FEC6-4987-B973109078A6}"/>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8A62318E-721B-4C3E-3D65-B35F0968CE31}"/>
              </a:ext>
            </a:extLst>
          </p:cNvPr>
          <p:cNvSpPr>
            <a:spLocks noGrp="1" noChangeArrowheads="1"/>
          </p:cNvSpPr>
          <p:nvPr>
            <p:ph type="ctrTitle"/>
          </p:nvPr>
        </p:nvSpPr>
        <p:spPr>
          <a:xfrm>
            <a:off x="797859" y="1192493"/>
            <a:ext cx="10990729" cy="5495364"/>
          </a:xfrm>
        </p:spPr>
        <p:txBody>
          <a:bodyPr anchor="t">
            <a:normAutofit fontScale="90000"/>
          </a:bodyPr>
          <a:lstStyle/>
          <a:p>
            <a:pPr lvl="0" algn="l"/>
            <a:r>
              <a:rPr lang="sk-SK" sz="2700" b="1" dirty="0"/>
              <a:t>Zmeny v § 27</a:t>
            </a:r>
            <a:br>
              <a:rPr lang="sk-SK" sz="2700" b="1" dirty="0"/>
            </a:br>
            <a:r>
              <a:rPr lang="sk-SK" sz="2700" b="1" dirty="0"/>
              <a:t>§ 27 ods. 3 </a:t>
            </a:r>
            <a:r>
              <a:rPr lang="sk-SK" sz="2700" dirty="0">
                <a:solidFill>
                  <a:srgbClr val="0070C0"/>
                </a:solidFill>
              </a:rPr>
              <a:t>nové písmená d) až f) - </a:t>
            </a:r>
            <a:r>
              <a:rPr lang="sk-SK" sz="1600" dirty="0"/>
              <a:t>Správcovská spoločnosť, ktorá má udelené povolenie podľa § 28, môže okrem vytvárania podielových fondov a činností podľa odseku 2, ak ich má uvedené v povolení podľa § 28, poskytovať tieto ďalšie služby:</a:t>
            </a:r>
            <a:r>
              <a:rPr lang="sk-SK" sz="1600" dirty="0">
                <a:solidFill>
                  <a:srgbClr val="0070C0"/>
                </a:solidFill>
              </a:rPr>
              <a:t>    </a:t>
            </a:r>
            <a:br>
              <a:rPr lang="sk-SK" sz="2700" dirty="0"/>
            </a:br>
            <a:r>
              <a:rPr lang="sk-SK" sz="2700" dirty="0"/>
              <a:t>„d) prijatie a postúpenie pokynov týkajúcich sa jedného alebo viacerých</a:t>
            </a:r>
            <a:br>
              <a:rPr lang="sk-SK" sz="2700" dirty="0"/>
            </a:br>
            <a:r>
              <a:rPr lang="sk-SK" sz="2700" dirty="0"/>
              <a:t>      finančných nástrojov,</a:t>
            </a:r>
            <a:br>
              <a:rPr lang="sk-SK" sz="2700" dirty="0"/>
            </a:br>
            <a:r>
              <a:rPr lang="sk-SK" sz="2700" dirty="0"/>
              <a:t> e) akúkoľvek inú funkciu alebo činnosť, ktorú správcovská spoločnosť už poskytuje</a:t>
            </a:r>
            <a:br>
              <a:rPr lang="sk-SK" sz="2700" dirty="0"/>
            </a:br>
            <a:r>
              <a:rPr lang="sk-SK" sz="2700" dirty="0"/>
              <a:t>     v súvislosti so štandardným fondom alebo európskym štandardným fondom, ktorý </a:t>
            </a:r>
            <a:br>
              <a:rPr lang="sk-SK" sz="2700" dirty="0"/>
            </a:br>
            <a:r>
              <a:rPr lang="sk-SK" sz="2700" dirty="0"/>
              <a:t>     spravuje v súlade s odsekom 1 a 2, týmto odsekom a odsekmi 4 až 16, alebo</a:t>
            </a:r>
            <a:br>
              <a:rPr lang="sk-SK" sz="2700" dirty="0"/>
            </a:br>
            <a:r>
              <a:rPr lang="sk-SK" sz="2700" dirty="0"/>
              <a:t>     v súvislosti s poskytovanými službami, pričom akýkoľvek potenciálny konflikt záujmov</a:t>
            </a:r>
            <a:br>
              <a:rPr lang="sk-SK" sz="2700" dirty="0"/>
            </a:br>
            <a:r>
              <a:rPr lang="sk-SK" sz="2700" dirty="0"/>
              <a:t>     vzniknutý vykonávaním takejto funkcie alebo činnosti iným osobám je primerane</a:t>
            </a:r>
            <a:br>
              <a:rPr lang="sk-SK" sz="2700" dirty="0"/>
            </a:br>
            <a:r>
              <a:rPr lang="sk-SK" sz="2700" dirty="0"/>
              <a:t>     riadený,</a:t>
            </a:r>
            <a:br>
              <a:rPr lang="sk-SK" sz="2700" dirty="0"/>
            </a:br>
            <a:r>
              <a:rPr lang="sk-SK" sz="2700" dirty="0"/>
              <a:t> f) správu referenčných hodnôt v súlade s osobitným predpisom.</a:t>
            </a:r>
            <a:r>
              <a:rPr lang="sk-SK" sz="2700" baseline="30000" dirty="0"/>
              <a:t>15a</a:t>
            </a:r>
            <a:r>
              <a:rPr lang="sk-SK" sz="2700" dirty="0"/>
              <a:t>)“</a:t>
            </a:r>
            <a:br>
              <a:rPr lang="sk-SK" sz="2700" dirty="0"/>
            </a:br>
            <a:br>
              <a:rPr lang="sk-SK" sz="2700" dirty="0"/>
            </a:br>
            <a:r>
              <a:rPr lang="sk-SK" sz="2700" b="1" dirty="0"/>
              <a:t>§ 27 ods. 5 </a:t>
            </a:r>
            <a:r>
              <a:rPr lang="sk-SK" sz="2700" dirty="0">
                <a:solidFill>
                  <a:srgbClr val="0070C0"/>
                </a:solidFill>
              </a:rPr>
              <a:t>nové písmená d) a e) - </a:t>
            </a:r>
            <a:r>
              <a:rPr lang="sk-SK" sz="1600" dirty="0"/>
              <a:t>Ďalšími činnosťami, ktoré správcovská spoločnosť môže dodatočne vykonávať v rámci spravovania alternatívneho investičného fondu a zahraničného alternatívneho investičného fondu sú:</a:t>
            </a:r>
            <a:br>
              <a:rPr lang="sk-SK" sz="1600" dirty="0"/>
            </a:br>
            <a:r>
              <a:rPr lang="sk-SK" sz="2700" dirty="0"/>
              <a:t>„d) poskytovanie úverov v mene alternatívneho investičného fondu,</a:t>
            </a:r>
            <a:br>
              <a:rPr lang="sk-SK" sz="2700" dirty="0"/>
            </a:br>
            <a:r>
              <a:rPr lang="sk-SK" sz="2700" dirty="0"/>
              <a:t>  e) spravovanie subjektov zriadených na účely sekuritizácie.“</a:t>
            </a:r>
            <a:br>
              <a:rPr lang="sk-SK" dirty="0"/>
            </a:br>
            <a:r>
              <a:rPr lang="sk-SK" sz="2700" dirty="0"/>
              <a:t> </a:t>
            </a:r>
            <a:br>
              <a:rPr lang="sk-SK" dirty="0"/>
            </a:br>
            <a:br>
              <a:rPr lang="sk-SK" b="1" u="sng" dirty="0"/>
            </a:br>
            <a:br>
              <a:rPr lang="sk-SK" altLang="sk-SK" sz="2200" dirty="0">
                <a:solidFill>
                  <a:schemeClr val="tx1"/>
                </a:solidFill>
              </a:rPr>
            </a:br>
            <a:endParaRPr lang="sk-SK" altLang="sk-SK" sz="2200" dirty="0"/>
          </a:p>
        </p:txBody>
      </p:sp>
      <p:pic>
        <p:nvPicPr>
          <p:cNvPr id="2" name="Picture 3" descr="logoMF">
            <a:extLst>
              <a:ext uri="{FF2B5EF4-FFF2-40B4-BE49-F238E27FC236}">
                <a16:creationId xmlns:a16="http://schemas.microsoft.com/office/drawing/2014/main" id="{96FA954E-53BC-C27D-370E-AB6D5CED97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179" y="324131"/>
            <a:ext cx="2962275"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00558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059FFB-9E22-E981-C204-EDF2A168C5AB}"/>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EF60E16B-AC0A-C796-A747-3777380565C0}"/>
              </a:ext>
            </a:extLst>
          </p:cNvPr>
          <p:cNvSpPr>
            <a:spLocks noGrp="1" noChangeArrowheads="1"/>
          </p:cNvSpPr>
          <p:nvPr>
            <p:ph type="ctrTitle"/>
          </p:nvPr>
        </p:nvSpPr>
        <p:spPr>
          <a:xfrm>
            <a:off x="797859" y="1362636"/>
            <a:ext cx="11456894" cy="5342964"/>
          </a:xfrm>
        </p:spPr>
        <p:txBody>
          <a:bodyPr anchor="t">
            <a:normAutofit fontScale="90000"/>
          </a:bodyPr>
          <a:lstStyle/>
          <a:p>
            <a:pPr lvl="0" algn="l"/>
            <a:r>
              <a:rPr lang="sk-SK" sz="2700" b="1" dirty="0">
                <a:solidFill>
                  <a:srgbClr val="0070C0"/>
                </a:solidFill>
              </a:rPr>
              <a:t>Nástroje na riadenie likvidity </a:t>
            </a:r>
            <a:r>
              <a:rPr lang="sk-SK" sz="2700" b="1" dirty="0"/>
              <a:t>(LMT – </a:t>
            </a:r>
            <a:r>
              <a:rPr lang="sk-SK" sz="2700" b="1" dirty="0" err="1"/>
              <a:t>liquidity</a:t>
            </a:r>
            <a:r>
              <a:rPr lang="sk-SK" sz="2700" b="1" dirty="0"/>
              <a:t> management </a:t>
            </a:r>
            <a:r>
              <a:rPr lang="sk-SK" sz="2700" b="1" dirty="0" err="1"/>
              <a:t>tools</a:t>
            </a:r>
            <a:r>
              <a:rPr lang="sk-SK" sz="2700" b="1" dirty="0"/>
              <a:t>) - § 14a a </a:t>
            </a:r>
            <a:r>
              <a:rPr lang="sk-SK" sz="2700" b="1" dirty="0" err="1"/>
              <a:t>nasl</a:t>
            </a:r>
            <a:r>
              <a:rPr lang="sk-SK" sz="2700" b="1" dirty="0"/>
              <a:t>.</a:t>
            </a:r>
            <a:br>
              <a:rPr lang="sk-SK" b="1" u="sng" dirty="0"/>
            </a:br>
            <a:r>
              <a:rPr lang="sk-SK" sz="2400" b="1" u="sng" dirty="0"/>
              <a:t>  </a:t>
            </a:r>
            <a:br>
              <a:rPr lang="sk-SK" altLang="sk-SK" sz="2200" dirty="0">
                <a:solidFill>
                  <a:schemeClr val="tx1"/>
                </a:solidFill>
              </a:rPr>
            </a:br>
            <a:r>
              <a:rPr lang="sk-SK" altLang="sk-SK" sz="2200" dirty="0">
                <a:solidFill>
                  <a:schemeClr val="tx1"/>
                </a:solidFill>
              </a:rPr>
              <a:t>a) </a:t>
            </a:r>
            <a:r>
              <a:rPr lang="sk-SK" sz="2700" dirty="0">
                <a:solidFill>
                  <a:srgbClr val="0070C0"/>
                </a:solidFill>
              </a:rPr>
              <a:t>pozastavenie upisovania, spätného odkúpenia a vyplácania </a:t>
            </a:r>
            <a:r>
              <a:rPr lang="sk-SK" sz="2700" dirty="0"/>
              <a:t>- </a:t>
            </a:r>
            <a:r>
              <a:rPr lang="sk-SK" sz="2700" dirty="0" err="1"/>
              <a:t>suspension</a:t>
            </a:r>
            <a:r>
              <a:rPr lang="sk-SK" sz="2700" dirty="0"/>
              <a:t> of </a:t>
            </a:r>
            <a:r>
              <a:rPr lang="sk-SK" sz="2700" dirty="0" err="1"/>
              <a:t>subscriptions</a:t>
            </a:r>
            <a:r>
              <a:rPr lang="sk-SK" sz="2700" dirty="0"/>
              <a:t>, </a:t>
            </a:r>
            <a:r>
              <a:rPr lang="sk-SK" sz="2700" dirty="0" err="1"/>
              <a:t>repurchases</a:t>
            </a:r>
            <a:r>
              <a:rPr lang="sk-SK" sz="2700" dirty="0"/>
              <a:t> and </a:t>
            </a:r>
            <a:r>
              <a:rPr lang="sk-SK" sz="2700" dirty="0" err="1"/>
              <a:t>redemptions</a:t>
            </a:r>
            <a:r>
              <a:rPr lang="sk-SK" sz="2700" dirty="0"/>
              <a:t> </a:t>
            </a:r>
            <a:br>
              <a:rPr lang="sk-SK" sz="2700" dirty="0"/>
            </a:br>
            <a:r>
              <a:rPr lang="sk-SK" sz="2700" dirty="0"/>
              <a:t>b) </a:t>
            </a:r>
            <a:r>
              <a:rPr lang="sk-SK" sz="2700" dirty="0">
                <a:solidFill>
                  <a:srgbClr val="0070C0"/>
                </a:solidFill>
              </a:rPr>
              <a:t>obmedzenie vyplácania  </a:t>
            </a:r>
            <a:r>
              <a:rPr lang="sk-SK" sz="2700" dirty="0"/>
              <a:t>- </a:t>
            </a:r>
            <a:r>
              <a:rPr lang="sk-SK" sz="2700" dirty="0" err="1"/>
              <a:t>redemption</a:t>
            </a:r>
            <a:r>
              <a:rPr lang="sk-SK" sz="2700" dirty="0"/>
              <a:t> gate</a:t>
            </a:r>
            <a:br>
              <a:rPr lang="sk-SK" sz="2700" dirty="0"/>
            </a:br>
            <a:r>
              <a:rPr lang="sk-SK" sz="2700" dirty="0"/>
              <a:t>c) </a:t>
            </a:r>
            <a:r>
              <a:rPr lang="sk-SK" sz="2700" dirty="0">
                <a:solidFill>
                  <a:srgbClr val="0070C0"/>
                </a:solidFill>
              </a:rPr>
              <a:t>predĺženie výpovedných lehôt </a:t>
            </a:r>
            <a:r>
              <a:rPr lang="sk-SK" sz="2700" dirty="0"/>
              <a:t>- </a:t>
            </a:r>
            <a:r>
              <a:rPr lang="sk-SK" sz="2700" dirty="0" err="1"/>
              <a:t>extension</a:t>
            </a:r>
            <a:r>
              <a:rPr lang="sk-SK" sz="2700" dirty="0"/>
              <a:t> of </a:t>
            </a:r>
            <a:r>
              <a:rPr lang="sk-SK" sz="2700" dirty="0" err="1"/>
              <a:t>notice</a:t>
            </a:r>
            <a:r>
              <a:rPr lang="sk-SK" sz="2700" dirty="0"/>
              <a:t> </a:t>
            </a:r>
            <a:r>
              <a:rPr lang="sk-SK" sz="2700" dirty="0" err="1"/>
              <a:t>periods</a:t>
            </a:r>
            <a:br>
              <a:rPr lang="sk-SK" sz="2700" dirty="0"/>
            </a:br>
            <a:r>
              <a:rPr lang="sk-SK" sz="2700" dirty="0"/>
              <a:t>d) </a:t>
            </a:r>
            <a:r>
              <a:rPr lang="sk-SK" sz="2700" dirty="0">
                <a:solidFill>
                  <a:srgbClr val="0070C0"/>
                </a:solidFill>
              </a:rPr>
              <a:t>poplatok za vyplatenie </a:t>
            </a:r>
            <a:r>
              <a:rPr lang="sk-SK" sz="2700" dirty="0"/>
              <a:t>- </a:t>
            </a:r>
            <a:r>
              <a:rPr lang="sk-SK" sz="2700" dirty="0" err="1"/>
              <a:t>redemption</a:t>
            </a:r>
            <a:r>
              <a:rPr lang="sk-SK" sz="2700" dirty="0"/>
              <a:t> </a:t>
            </a:r>
            <a:r>
              <a:rPr lang="sk-SK" sz="2700" dirty="0" err="1"/>
              <a:t>fee</a:t>
            </a:r>
            <a:br>
              <a:rPr lang="sk-SK" sz="2700" dirty="0"/>
            </a:br>
            <a:r>
              <a:rPr lang="sk-SK" sz="2700" dirty="0"/>
              <a:t>e) </a:t>
            </a:r>
            <a:r>
              <a:rPr lang="sk-SK" sz="2700" dirty="0">
                <a:solidFill>
                  <a:srgbClr val="0070C0"/>
                </a:solidFill>
              </a:rPr>
              <a:t>mechanizmus pohyblivých cien </a:t>
            </a:r>
            <a:r>
              <a:rPr lang="sk-SK" sz="2700" dirty="0"/>
              <a:t>- swing </a:t>
            </a:r>
            <a:r>
              <a:rPr lang="sk-SK" sz="2700" dirty="0" err="1"/>
              <a:t>pricing</a:t>
            </a:r>
            <a:br>
              <a:rPr lang="sk-SK" sz="2700" dirty="0"/>
            </a:br>
            <a:r>
              <a:rPr lang="sk-SK" sz="2700" dirty="0"/>
              <a:t>f) </a:t>
            </a:r>
            <a:r>
              <a:rPr lang="sk-SK" sz="2700" dirty="0">
                <a:solidFill>
                  <a:srgbClr val="0070C0"/>
                </a:solidFill>
              </a:rPr>
              <a:t>dvojaké oceňovanie </a:t>
            </a:r>
            <a:r>
              <a:rPr lang="sk-SK" sz="2700" dirty="0"/>
              <a:t>- </a:t>
            </a:r>
            <a:r>
              <a:rPr lang="sk-SK" sz="2700" dirty="0" err="1"/>
              <a:t>dual</a:t>
            </a:r>
            <a:r>
              <a:rPr lang="sk-SK" sz="2700" dirty="0"/>
              <a:t> </a:t>
            </a:r>
            <a:r>
              <a:rPr lang="sk-SK" sz="2700" dirty="0" err="1"/>
              <a:t>pricing</a:t>
            </a:r>
            <a:br>
              <a:rPr lang="sk-SK" sz="2700" dirty="0"/>
            </a:br>
            <a:r>
              <a:rPr lang="sk-SK" sz="2700" dirty="0"/>
              <a:t>g) </a:t>
            </a:r>
            <a:r>
              <a:rPr lang="sk-SK" sz="2700" dirty="0">
                <a:solidFill>
                  <a:srgbClr val="0070C0"/>
                </a:solidFill>
              </a:rPr>
              <a:t>poplatok na zabránenie zníženia hodnoty investície </a:t>
            </a:r>
            <a:r>
              <a:rPr lang="sk-SK" sz="2700" dirty="0"/>
              <a:t>- </a:t>
            </a:r>
            <a:r>
              <a:rPr lang="sk-SK" sz="2700" dirty="0" err="1"/>
              <a:t>anti-dilution</a:t>
            </a:r>
            <a:r>
              <a:rPr lang="sk-SK" sz="2700" dirty="0"/>
              <a:t> levy</a:t>
            </a:r>
            <a:br>
              <a:rPr lang="sk-SK" sz="2700" dirty="0"/>
            </a:br>
            <a:r>
              <a:rPr lang="sk-SK" sz="2700" dirty="0"/>
              <a:t>h) </a:t>
            </a:r>
            <a:r>
              <a:rPr lang="sk-SK" sz="2700" dirty="0">
                <a:solidFill>
                  <a:srgbClr val="0070C0"/>
                </a:solidFill>
              </a:rPr>
              <a:t>nepeňažné vyplatenie </a:t>
            </a:r>
            <a:r>
              <a:rPr lang="sk-SK" sz="2700" dirty="0"/>
              <a:t>- </a:t>
            </a:r>
            <a:r>
              <a:rPr lang="sk-SK" sz="2700" dirty="0" err="1"/>
              <a:t>redemption</a:t>
            </a:r>
            <a:r>
              <a:rPr lang="sk-SK" sz="2700" dirty="0"/>
              <a:t> in </a:t>
            </a:r>
            <a:r>
              <a:rPr lang="sk-SK" sz="2700" dirty="0" err="1"/>
              <a:t>kind</a:t>
            </a:r>
            <a:br>
              <a:rPr lang="sk-SK" sz="2700" dirty="0"/>
            </a:br>
            <a:r>
              <a:rPr lang="sk-SK" sz="2700" dirty="0"/>
              <a:t>i) </a:t>
            </a:r>
            <a:r>
              <a:rPr lang="sk-SK" sz="2700" dirty="0">
                <a:solidFill>
                  <a:srgbClr val="0070C0"/>
                </a:solidFill>
              </a:rPr>
              <a:t>oddelenie nelikvidných aktív </a:t>
            </a:r>
            <a:r>
              <a:rPr lang="sk-SK" sz="2700" dirty="0"/>
              <a:t>- </a:t>
            </a:r>
            <a:r>
              <a:rPr lang="sk-SK" sz="2700" dirty="0" err="1"/>
              <a:t>side</a:t>
            </a:r>
            <a:r>
              <a:rPr lang="sk-SK" sz="2700" dirty="0"/>
              <a:t> </a:t>
            </a:r>
            <a:r>
              <a:rPr lang="sk-SK" sz="2700" dirty="0" err="1"/>
              <a:t>pockets</a:t>
            </a:r>
            <a:br>
              <a:rPr lang="sk-SK" sz="2700" dirty="0"/>
            </a:br>
            <a:br>
              <a:rPr lang="sk-SK" sz="2700" dirty="0"/>
            </a:br>
            <a:r>
              <a:rPr lang="sk-SK" sz="2700" dirty="0"/>
              <a:t>Výber aspoň 2 nástrojov (</a:t>
            </a:r>
            <a:r>
              <a:rPr lang="sk-SK" sz="2700" dirty="0" err="1"/>
              <a:t>AIFs</a:t>
            </a:r>
            <a:r>
              <a:rPr lang="sk-SK" sz="2700" dirty="0"/>
              <a:t> aj UCITS fondy), ich uvedenie v štatúte alebo zakladajúcich dokumentoch</a:t>
            </a:r>
            <a:br>
              <a:rPr lang="sk-SK" sz="2700" dirty="0"/>
            </a:br>
            <a:r>
              <a:rPr lang="sk-SK" sz="2700" dirty="0"/>
              <a:t>Aktivácia/deaktivácia LMT </a:t>
            </a:r>
            <a:endParaRPr lang="sk-SK" altLang="sk-SK" sz="2200" dirty="0"/>
          </a:p>
        </p:txBody>
      </p:sp>
      <p:pic>
        <p:nvPicPr>
          <p:cNvPr id="2" name="Picture 3" descr="logoMF">
            <a:extLst>
              <a:ext uri="{FF2B5EF4-FFF2-40B4-BE49-F238E27FC236}">
                <a16:creationId xmlns:a16="http://schemas.microsoft.com/office/drawing/2014/main" id="{393580BD-B004-B87C-6B33-0D9F64807F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179" y="324131"/>
            <a:ext cx="2962275"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67424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3583D-2CCA-9C7B-EEAE-06EAC714F2E0}"/>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F014A193-5FA3-58C0-37C6-7DB57FF4CC16}"/>
              </a:ext>
            </a:extLst>
          </p:cNvPr>
          <p:cNvSpPr>
            <a:spLocks noGrp="1" noChangeArrowheads="1"/>
          </p:cNvSpPr>
          <p:nvPr>
            <p:ph type="ctrTitle"/>
          </p:nvPr>
        </p:nvSpPr>
        <p:spPr>
          <a:xfrm>
            <a:off x="797859" y="1362636"/>
            <a:ext cx="10676965" cy="4840940"/>
          </a:xfrm>
        </p:spPr>
        <p:txBody>
          <a:bodyPr anchor="t">
            <a:normAutofit fontScale="90000"/>
          </a:bodyPr>
          <a:lstStyle/>
          <a:p>
            <a:pPr lvl="0" algn="l"/>
            <a:r>
              <a:rPr lang="sk-SK" sz="3100" b="1" dirty="0">
                <a:solidFill>
                  <a:srgbClr val="0070C0"/>
                </a:solidFill>
              </a:rPr>
              <a:t>Alternatívne investičné fondy poskytujúce úvery </a:t>
            </a:r>
            <a:r>
              <a:rPr lang="sk-SK" sz="3100" b="1" dirty="0"/>
              <a:t>– § 37b</a:t>
            </a:r>
            <a:br>
              <a:rPr lang="sk-SK" sz="3100" b="1" dirty="0"/>
            </a:br>
            <a:br>
              <a:rPr lang="sk-SK" sz="3100" b="1" dirty="0"/>
            </a:br>
            <a:r>
              <a:rPr lang="sk-SK" sz="3100" dirty="0"/>
              <a:t>§ 27 ods. 5 nové písm. d):</a:t>
            </a:r>
            <a:br>
              <a:rPr lang="sk-SK" sz="3100" dirty="0"/>
            </a:br>
            <a:r>
              <a:rPr lang="sk-SK" sz="3100" dirty="0"/>
              <a:t>„d) poskytovanie úverov v mene alternatívneho investičného fondu,“</a:t>
            </a:r>
            <a:br>
              <a:rPr lang="sk-SK" sz="3100" dirty="0"/>
            </a:br>
            <a:br>
              <a:rPr lang="sk-SK" sz="3100" b="1" dirty="0"/>
            </a:br>
            <a:r>
              <a:rPr lang="sk-SK" sz="2700" dirty="0"/>
              <a:t>§ 37a ods. 4 nové písm. e): </a:t>
            </a:r>
            <a:br>
              <a:rPr lang="sk-SK" sz="2700" dirty="0"/>
            </a:br>
            <a:r>
              <a:rPr lang="sk-SK" sz="2700" dirty="0"/>
              <a:t>„e) zaviesť účinné politiky, postupy a procesy pri poskytovaní úverov.“ </a:t>
            </a:r>
            <a:br>
              <a:rPr lang="sk-SK" dirty="0"/>
            </a:br>
            <a:r>
              <a:rPr lang="sk-SK" sz="1800" dirty="0"/>
              <a:t> </a:t>
            </a:r>
            <a:br>
              <a:rPr lang="sk-SK" dirty="0"/>
            </a:br>
            <a:r>
              <a:rPr lang="sk-SK" sz="2700" dirty="0"/>
              <a:t>uzavretý fond; po preukázaní súladu systému riadenia rizika likvidity s investičnou stratégiou a politikou vyplácania podielnikov môže byť otvorený fond  </a:t>
            </a:r>
            <a:br>
              <a:rPr lang="sk-SK" sz="3100" b="1" dirty="0"/>
            </a:br>
            <a:br>
              <a:rPr lang="sk-SK" sz="3100" b="1" u="sng" dirty="0"/>
            </a:br>
            <a:br>
              <a:rPr lang="sk-SK" altLang="sk-SK" sz="3100" dirty="0">
                <a:solidFill>
                  <a:schemeClr val="tx1"/>
                </a:solidFill>
              </a:rPr>
            </a:br>
            <a:endParaRPr lang="sk-SK" altLang="sk-SK" sz="3100" dirty="0"/>
          </a:p>
        </p:txBody>
      </p:sp>
      <p:pic>
        <p:nvPicPr>
          <p:cNvPr id="2" name="Picture 3" descr="logoMF">
            <a:extLst>
              <a:ext uri="{FF2B5EF4-FFF2-40B4-BE49-F238E27FC236}">
                <a16:creationId xmlns:a16="http://schemas.microsoft.com/office/drawing/2014/main" id="{D68588A5-B3CF-3DD1-F63C-5B20821F1D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179" y="324131"/>
            <a:ext cx="2962275"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1059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29B145-15F3-625D-F3E3-12E279EF5519}"/>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20A6CEAF-DC0E-1A86-7D74-144320649BEE}"/>
              </a:ext>
            </a:extLst>
          </p:cNvPr>
          <p:cNvSpPr>
            <a:spLocks noGrp="1" noChangeArrowheads="1"/>
          </p:cNvSpPr>
          <p:nvPr>
            <p:ph type="ctrTitle"/>
          </p:nvPr>
        </p:nvSpPr>
        <p:spPr>
          <a:xfrm>
            <a:off x="797859" y="1362636"/>
            <a:ext cx="10676965" cy="4840940"/>
          </a:xfrm>
        </p:spPr>
        <p:txBody>
          <a:bodyPr anchor="t">
            <a:normAutofit fontScale="90000"/>
          </a:bodyPr>
          <a:lstStyle/>
          <a:p>
            <a:pPr algn="l"/>
            <a:r>
              <a:rPr lang="sk-SK" sz="2700" b="1" dirty="0">
                <a:solidFill>
                  <a:srgbClr val="0070C0"/>
                </a:solidFill>
              </a:rPr>
              <a:t>Alternatívne investičné fondy poskytujúce úvery </a:t>
            </a:r>
            <a:r>
              <a:rPr lang="sk-SK" sz="2700" b="1" dirty="0"/>
              <a:t>– § 37e ods. 15</a:t>
            </a:r>
            <a:br>
              <a:rPr lang="sk-SK" sz="2700" b="1" dirty="0"/>
            </a:br>
            <a:br>
              <a:rPr lang="sk-SK" sz="2700" b="1" dirty="0"/>
            </a:br>
            <a:r>
              <a:rPr lang="sk-SK" sz="2700" dirty="0"/>
              <a:t>Alternatívny investičný fond, ktorý poskytuje úvery, nie je oprávnený poskytovať úvery spotrebiteľom</a:t>
            </a:r>
            <a:r>
              <a:rPr lang="sk-SK" sz="2700" baseline="30000" dirty="0"/>
              <a:t>25ne</a:t>
            </a:r>
            <a:r>
              <a:rPr lang="sk-SK" sz="2700" dirty="0"/>
              <a:t>) a spravovať úvery poskytnuté spotrebiteľom podľa osobitných predpisov.</a:t>
            </a:r>
            <a:r>
              <a:rPr lang="sk-SK" sz="2700" baseline="30000" dirty="0"/>
              <a:t>25nf</a:t>
            </a:r>
            <a:r>
              <a:rPr lang="sk-SK" sz="2700" dirty="0"/>
              <a:t>) </a:t>
            </a:r>
            <a:br>
              <a:rPr lang="sk-SK" sz="2700" dirty="0"/>
            </a:br>
            <a:br>
              <a:rPr lang="sk-SK" sz="2700" dirty="0"/>
            </a:br>
            <a:r>
              <a:rPr lang="sk-SK" sz="2700" dirty="0"/>
              <a:t>Právo členského štátu povoliť </a:t>
            </a:r>
            <a:r>
              <a:rPr lang="sk-SK" sz="2700" dirty="0" err="1"/>
              <a:t>AIFs</a:t>
            </a:r>
            <a:r>
              <a:rPr lang="sk-SK" sz="2700" dirty="0"/>
              <a:t> poskytujúcim úvery aj poskytovanie spotrebiteľských úverov   </a:t>
            </a:r>
            <a:br>
              <a:rPr lang="sk-SK" sz="2700" dirty="0"/>
            </a:br>
            <a:br>
              <a:rPr lang="sk-SK" sz="2700" dirty="0"/>
            </a:br>
            <a:r>
              <a:rPr lang="sk-SK" sz="2700" dirty="0"/>
              <a:t>Alternatívne investičné fondy budú môcť poskytovať len úvery podnikateľským subjektom. Slovenská republika však tento postoj v budúcnosti prehodnotí a pripraví novelu zákona o kolektívnom investovaní, ak bude záujem o poskytovanie spotrebiteľských úverov zo strany </a:t>
            </a:r>
            <a:r>
              <a:rPr lang="sk-SK" sz="2700" dirty="0" err="1"/>
              <a:t>AIFs</a:t>
            </a:r>
            <a:r>
              <a:rPr lang="sk-SK" sz="2700" dirty="0"/>
              <a:t> poskytujúcich úvery, a ak budú mať zavedené príslušné interné procesy na poskytovanie spotrebiteľských úverov.       </a:t>
            </a:r>
            <a:br>
              <a:rPr lang="sk-SK" sz="2400" b="1" dirty="0"/>
            </a:br>
            <a:br>
              <a:rPr lang="sk-SK" sz="2400" b="1" dirty="0"/>
            </a:br>
            <a:br>
              <a:rPr lang="sk-SK" sz="2400" b="1" u="sng" dirty="0"/>
            </a:br>
            <a:br>
              <a:rPr lang="sk-SK" altLang="sk-SK" sz="2400" dirty="0">
                <a:solidFill>
                  <a:schemeClr val="tx1"/>
                </a:solidFill>
              </a:rPr>
            </a:br>
            <a:endParaRPr lang="sk-SK" altLang="sk-SK" sz="2400" dirty="0"/>
          </a:p>
        </p:txBody>
      </p:sp>
      <p:pic>
        <p:nvPicPr>
          <p:cNvPr id="2" name="Picture 3" descr="logoMF">
            <a:extLst>
              <a:ext uri="{FF2B5EF4-FFF2-40B4-BE49-F238E27FC236}">
                <a16:creationId xmlns:a16="http://schemas.microsoft.com/office/drawing/2014/main" id="{FF95D8A9-5F90-40D5-95A6-F825222616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179" y="324131"/>
            <a:ext cx="2962275"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2260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E0B344-DBA9-C63E-E440-591ABEB23439}"/>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A331A501-35D1-F3FF-9A15-B95E3F72A839}"/>
              </a:ext>
            </a:extLst>
          </p:cNvPr>
          <p:cNvSpPr>
            <a:spLocks noGrp="1" noChangeArrowheads="1"/>
          </p:cNvSpPr>
          <p:nvPr>
            <p:ph type="ctrTitle"/>
          </p:nvPr>
        </p:nvSpPr>
        <p:spPr>
          <a:xfrm>
            <a:off x="797859" y="1362635"/>
            <a:ext cx="11214847" cy="5316071"/>
          </a:xfrm>
        </p:spPr>
        <p:txBody>
          <a:bodyPr anchor="t">
            <a:normAutofit fontScale="90000"/>
          </a:bodyPr>
          <a:lstStyle/>
          <a:p>
            <a:pPr lvl="0" algn="l"/>
            <a:r>
              <a:rPr lang="sk-SK" sz="2700" b="1" dirty="0">
                <a:solidFill>
                  <a:srgbClr val="0070C0"/>
                </a:solidFill>
              </a:rPr>
              <a:t>Informácie  o zverení činností, funkcií a služieb </a:t>
            </a:r>
            <a:r>
              <a:rPr lang="sk-SK" sz="2700" b="1" dirty="0"/>
              <a:t>- § 28 ods. 4 písm. i), § 28a ods. 4 písm. f), </a:t>
            </a:r>
            <a:br>
              <a:rPr lang="sk-SK" sz="2700" b="1" dirty="0"/>
            </a:br>
            <a:r>
              <a:rPr lang="sk-SK" sz="2700" b="1" dirty="0"/>
              <a:t>§ 45a, § 57 ods. 2 písm. l), § 57a </a:t>
            </a:r>
            <a:br>
              <a:rPr lang="sk-SK" b="1" u="sng" dirty="0"/>
            </a:br>
            <a:br>
              <a:rPr lang="sk-SK" altLang="sk-SK" sz="2200" dirty="0">
                <a:solidFill>
                  <a:schemeClr val="tx1"/>
                </a:solidFill>
              </a:rPr>
            </a:br>
            <a:r>
              <a:rPr lang="sk-SK" sz="2700" dirty="0"/>
              <a:t>Za každú tretiu osobu, ktorej sa zveruje výkon činností a funkcií, sa uvedie jej názov a príslušný identifikátor, štát, v ktorom má sídlo a jej orgán dohľadu,</a:t>
            </a:r>
            <a:br>
              <a:rPr lang="sk-SK" sz="2700" dirty="0"/>
            </a:br>
            <a:r>
              <a:rPr lang="sk-SK" sz="2700" dirty="0"/>
              <a:t>     - podrobný popis ľudských zdrojov a technických zdrojov, ktoré správcovská spoločnosť  </a:t>
            </a:r>
            <a:br>
              <a:rPr lang="sk-SK" sz="2700" dirty="0"/>
            </a:br>
            <a:r>
              <a:rPr lang="sk-SK" sz="2700" dirty="0"/>
              <a:t>        využíva na vykonávanie každodenných úloh riadenia portfólia alebo riadenia rizík </a:t>
            </a:r>
            <a:br>
              <a:rPr lang="sk-SK" sz="2700" dirty="0"/>
            </a:br>
            <a:r>
              <a:rPr lang="sk-SK" sz="2700" dirty="0"/>
              <a:t>        v rámci správcovskej spoločnosti a monitorovania zverenej činnosti,</a:t>
            </a:r>
            <a:br>
              <a:rPr lang="sk-SK" sz="2700" dirty="0"/>
            </a:br>
            <a:r>
              <a:rPr lang="sk-SK" sz="2700" dirty="0"/>
              <a:t>     - stručný popis zverenej funkcie riadenia portfólia vrátane toho, či je takéto zverenie</a:t>
            </a:r>
            <a:br>
              <a:rPr lang="sk-SK" sz="2700" dirty="0"/>
            </a:br>
            <a:r>
              <a:rPr lang="sk-SK" sz="2700" dirty="0"/>
              <a:t>       čiastočné alebo úplné,</a:t>
            </a:r>
            <a:br>
              <a:rPr lang="sk-SK" sz="2700" dirty="0"/>
            </a:br>
            <a:r>
              <a:rPr lang="sk-SK" sz="2700" dirty="0"/>
              <a:t>     - stručný popis zverenej funkcie riadenia rizík vrátane toho, či je takéto zverenie</a:t>
            </a:r>
            <a:br>
              <a:rPr lang="sk-SK" sz="2700" dirty="0"/>
            </a:br>
            <a:r>
              <a:rPr lang="sk-SK" sz="2700" dirty="0"/>
              <a:t>       čiastočné alebo úplné.</a:t>
            </a:r>
            <a:br>
              <a:rPr lang="sk-SK" sz="2700" dirty="0"/>
            </a:br>
            <a:r>
              <a:rPr lang="sk-SK" sz="2700" dirty="0"/>
              <a:t>     - popis opatrení pravidelných previerok odbornej starostlivosti, ktoré má správcovská</a:t>
            </a:r>
            <a:br>
              <a:rPr lang="sk-SK" sz="2700" dirty="0"/>
            </a:br>
            <a:r>
              <a:rPr lang="sk-SK" sz="2700" dirty="0"/>
              <a:t>       spoločnosť vykonávať na účely monitorovania zverenej činnosti.</a:t>
            </a:r>
            <a:br>
              <a:rPr lang="sk-SK" sz="2700" dirty="0"/>
            </a:br>
            <a:r>
              <a:rPr lang="sk-SK" sz="2700" dirty="0"/>
              <a:t>Správcovská spoločnosť odôvodní štruktúru svojho zverenia vykonávania činností, funkcií a služieb objektívnymi dôvodmi.</a:t>
            </a:r>
            <a:br>
              <a:rPr lang="sk-SK" dirty="0"/>
            </a:br>
            <a:endParaRPr lang="sk-SK" altLang="sk-SK" sz="2200" dirty="0"/>
          </a:p>
        </p:txBody>
      </p:sp>
      <p:pic>
        <p:nvPicPr>
          <p:cNvPr id="2" name="Picture 3" descr="logoMF">
            <a:extLst>
              <a:ext uri="{FF2B5EF4-FFF2-40B4-BE49-F238E27FC236}">
                <a16:creationId xmlns:a16="http://schemas.microsoft.com/office/drawing/2014/main" id="{51CBF7E0-C630-2B7D-B436-ABF2E635D4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179" y="324131"/>
            <a:ext cx="2962275"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0042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FC6D67-7B23-8296-C59E-2B06278508D7}"/>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425E8C84-9FFD-395C-6BBC-2C7C2868C4F0}"/>
              </a:ext>
            </a:extLst>
          </p:cNvPr>
          <p:cNvSpPr>
            <a:spLocks noGrp="1" noChangeArrowheads="1"/>
          </p:cNvSpPr>
          <p:nvPr>
            <p:ph type="ctrTitle"/>
          </p:nvPr>
        </p:nvSpPr>
        <p:spPr>
          <a:xfrm>
            <a:off x="797859" y="1362636"/>
            <a:ext cx="9870141" cy="4840940"/>
          </a:xfrm>
        </p:spPr>
        <p:txBody>
          <a:bodyPr anchor="t">
            <a:normAutofit fontScale="90000"/>
          </a:bodyPr>
          <a:lstStyle/>
          <a:p>
            <a:pPr algn="l"/>
            <a:br>
              <a:rPr lang="sk-SK" sz="2700" b="1" dirty="0"/>
            </a:br>
            <a:r>
              <a:rPr lang="sk-SK" sz="2700" b="1" dirty="0">
                <a:solidFill>
                  <a:srgbClr val="0070C0"/>
                </a:solidFill>
              </a:rPr>
              <a:t>Určenie zahraničného depozitára </a:t>
            </a:r>
            <a:r>
              <a:rPr lang="sk-SK" sz="2700" b="1" dirty="0"/>
              <a:t>- § 70 ods. 8 až 12</a:t>
            </a:r>
            <a:br>
              <a:rPr lang="sk-SK" sz="2700" b="1" u="sng" dirty="0"/>
            </a:br>
            <a:br>
              <a:rPr lang="sk-SK" altLang="sk-SK" sz="2700" dirty="0">
                <a:solidFill>
                  <a:schemeClr val="tx1"/>
                </a:solidFill>
              </a:rPr>
            </a:br>
            <a:r>
              <a:rPr lang="sk-SK" altLang="sk-SK" sz="2700" dirty="0">
                <a:solidFill>
                  <a:schemeClr val="tx1"/>
                </a:solidFill>
              </a:rPr>
              <a:t>Musia byť </a:t>
            </a:r>
            <a:r>
              <a:rPr lang="sk-SK" sz="2700" dirty="0"/>
              <a:t>splnené tieto podmienky:</a:t>
            </a:r>
            <a:br>
              <a:rPr lang="sk-SK" sz="2700" dirty="0"/>
            </a:br>
            <a:r>
              <a:rPr lang="sk-SK" sz="2700" dirty="0"/>
              <a:t>   a)	doručená odôvodnená žiadosť do NBS o povolenie určiť</a:t>
            </a:r>
            <a:br>
              <a:rPr lang="sk-SK" sz="2700" dirty="0"/>
            </a:br>
            <a:r>
              <a:rPr lang="sk-SK" sz="2700" dirty="0"/>
              <a:t>            depozitára usadeného v inom členskom štáte </a:t>
            </a:r>
            <a:br>
              <a:rPr lang="sk-SK" sz="2700" dirty="0"/>
            </a:br>
            <a:r>
              <a:rPr lang="sk-SK" sz="2700" dirty="0"/>
              <a:t>   b)     celková suma aktív zverených do úschovy podľa § 77 ods. 1</a:t>
            </a:r>
            <a:br>
              <a:rPr lang="sk-SK" sz="2700" dirty="0"/>
            </a:br>
            <a:r>
              <a:rPr lang="sk-SK" sz="2700" dirty="0"/>
              <a:t>            nepresahuje 50 000 000 000 eur.</a:t>
            </a:r>
            <a:br>
              <a:rPr lang="sk-SK" sz="2700" dirty="0"/>
            </a:br>
            <a:br>
              <a:rPr lang="sk-SK" sz="2700" dirty="0"/>
            </a:br>
            <a:r>
              <a:rPr lang="sk-SK" sz="2700" dirty="0"/>
              <a:t>Národná banka Slovenska povolí určenie depozitára usadeného v inom členskom štáte až po individuálnom posúdení nedostatku príslušných </a:t>
            </a:r>
            <a:r>
              <a:rPr lang="sk-SK" sz="2700" dirty="0" err="1"/>
              <a:t>depozitárskych</a:t>
            </a:r>
            <a:r>
              <a:rPr lang="sk-SK" sz="2700" dirty="0"/>
              <a:t> služieb alternatívneho investičného fondu v Slovenskej republike so zreteľom na investičnú stratégiu alternatívneho investičného fondu.</a:t>
            </a:r>
            <a:endParaRPr lang="sk-SK" altLang="sk-SK" sz="2700" dirty="0"/>
          </a:p>
        </p:txBody>
      </p:sp>
      <p:pic>
        <p:nvPicPr>
          <p:cNvPr id="2" name="Picture 3" descr="logoMF">
            <a:extLst>
              <a:ext uri="{FF2B5EF4-FFF2-40B4-BE49-F238E27FC236}">
                <a16:creationId xmlns:a16="http://schemas.microsoft.com/office/drawing/2014/main" id="{87CCF6F4-FEB5-3B97-5921-49669E805C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179" y="324131"/>
            <a:ext cx="2962275"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64535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38606-305E-CAD7-D7CB-5A242BE8BE1B}"/>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F0C8749E-69DC-6B6D-7FEF-BCA39D29EF0E}"/>
              </a:ext>
            </a:extLst>
          </p:cNvPr>
          <p:cNvSpPr>
            <a:spLocks noGrp="1" noChangeArrowheads="1"/>
          </p:cNvSpPr>
          <p:nvPr>
            <p:ph type="ctrTitle"/>
          </p:nvPr>
        </p:nvSpPr>
        <p:spPr>
          <a:xfrm>
            <a:off x="797859" y="1362636"/>
            <a:ext cx="9870141" cy="4840940"/>
          </a:xfrm>
        </p:spPr>
        <p:txBody>
          <a:bodyPr anchor="t">
            <a:normAutofit/>
          </a:bodyPr>
          <a:lstStyle/>
          <a:p>
            <a:pPr algn="l">
              <a:lnSpc>
                <a:spcPct val="100000"/>
              </a:lnSpc>
            </a:pPr>
            <a:br>
              <a:rPr lang="sk-SK" sz="2700" b="1" dirty="0"/>
            </a:br>
            <a:r>
              <a:rPr lang="sk-SK" sz="2400" b="1" dirty="0">
                <a:solidFill>
                  <a:srgbClr val="0070C0"/>
                </a:solidFill>
              </a:rPr>
              <a:t>Správca rizikového kapitálu </a:t>
            </a:r>
            <a:r>
              <a:rPr lang="sk-SK" sz="2400" dirty="0"/>
              <a:t>- § 31b ods. 3 písm. a)</a:t>
            </a:r>
            <a:br>
              <a:rPr lang="sk-SK" sz="2400" u="sng" dirty="0"/>
            </a:br>
            <a:r>
              <a:rPr lang="sk-SK" sz="2400" dirty="0"/>
              <a:t> - doterajší správca podlimitných alternatívnych investičných fondov </a:t>
            </a:r>
            <a:br>
              <a:rPr lang="sk-SK" sz="2400" u="sng" dirty="0"/>
            </a:br>
            <a:br>
              <a:rPr lang="sk-SK" sz="2400" u="sng" dirty="0"/>
            </a:br>
            <a:r>
              <a:rPr lang="sk-SK" sz="2400" dirty="0"/>
              <a:t>§ 31b ods. 11        - zrušenie zápisu v registri správcov</a:t>
            </a:r>
            <a:br>
              <a:rPr lang="sk-SK" sz="2400" dirty="0"/>
            </a:br>
            <a:r>
              <a:rPr lang="sk-SK" sz="2400" dirty="0"/>
              <a:t>§ 31b ods. 12 -14 - opätovný zápis do registra správcov až </a:t>
            </a:r>
            <a:br>
              <a:rPr lang="sk-SK" sz="2400" dirty="0"/>
            </a:br>
            <a:r>
              <a:rPr lang="sk-SK" sz="2400" dirty="0"/>
              <a:t>                                   po 10 rokoch </a:t>
            </a:r>
            <a:br>
              <a:rPr lang="sk-SK" sz="2400" dirty="0"/>
            </a:br>
            <a:br>
              <a:rPr lang="sk-SK" sz="2400" dirty="0"/>
            </a:br>
            <a:r>
              <a:rPr lang="sk-SK" sz="2400" dirty="0"/>
              <a:t>Lehota na prispôsobenie sa (doplnenie označenia „správca rizikového kapitálu“) novele zákona </a:t>
            </a:r>
            <a:r>
              <a:rPr lang="sk-SK" sz="2400" dirty="0">
                <a:solidFill>
                  <a:srgbClr val="0070C0"/>
                </a:solidFill>
              </a:rPr>
              <a:t>do 31.12.2026</a:t>
            </a:r>
            <a:br>
              <a:rPr lang="sk-SK" sz="2400" b="1" dirty="0"/>
            </a:br>
            <a:br>
              <a:rPr lang="sk-SK" altLang="sk-SK" sz="2400" dirty="0">
                <a:solidFill>
                  <a:schemeClr val="tx1"/>
                </a:solidFill>
              </a:rPr>
            </a:br>
            <a:endParaRPr lang="sk-SK" altLang="sk-SK" sz="2400" dirty="0"/>
          </a:p>
        </p:txBody>
      </p:sp>
      <p:pic>
        <p:nvPicPr>
          <p:cNvPr id="2" name="Picture 3" descr="logoMF">
            <a:extLst>
              <a:ext uri="{FF2B5EF4-FFF2-40B4-BE49-F238E27FC236}">
                <a16:creationId xmlns:a16="http://schemas.microsoft.com/office/drawing/2014/main" id="{3C912329-AA0D-6D0D-3D57-5369921E7A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179" y="324131"/>
            <a:ext cx="2962275"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8351474"/>
      </p:ext>
    </p:extLst>
  </p:cSld>
  <p:clrMapOvr>
    <a:masterClrMapping/>
  </p:clrMapOvr>
</p:sld>
</file>

<file path=ppt/theme/theme1.xml><?xml version="1.0" encoding="utf-8"?>
<a:theme xmlns:a="http://schemas.openxmlformats.org/drawingml/2006/main" name="Motív balík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1806</TotalTime>
  <Words>1528</Words>
  <Application>Microsoft Office PowerPoint</Application>
  <PresentationFormat>Širokouhlá</PresentationFormat>
  <Paragraphs>21</Paragraphs>
  <Slides>13</Slides>
  <Notes>0</Notes>
  <HiddenSlides>0</HiddenSlides>
  <MMClips>0</MMClips>
  <ScaleCrop>false</ScaleCrop>
  <HeadingPairs>
    <vt:vector size="6" baseType="variant">
      <vt:variant>
        <vt:lpstr>Použité písma</vt:lpstr>
      </vt:variant>
      <vt:variant>
        <vt:i4>4</vt:i4>
      </vt:variant>
      <vt:variant>
        <vt:lpstr>Motív</vt:lpstr>
      </vt:variant>
      <vt:variant>
        <vt:i4>1</vt:i4>
      </vt:variant>
      <vt:variant>
        <vt:lpstr>Nadpisy snímok</vt:lpstr>
      </vt:variant>
      <vt:variant>
        <vt:i4>13</vt:i4>
      </vt:variant>
    </vt:vector>
  </HeadingPairs>
  <TitlesOfParts>
    <vt:vector size="18" baseType="lpstr">
      <vt:lpstr>Aptos</vt:lpstr>
      <vt:lpstr>Arial</vt:lpstr>
      <vt:lpstr>Calibri</vt:lpstr>
      <vt:lpstr>Calibri Light</vt:lpstr>
      <vt:lpstr>Motív balíka Office</vt:lpstr>
      <vt:lpstr>         Čo prinesie novela zákona o kolektívnom investovaní    </vt:lpstr>
      <vt:lpstr>Návrh zákona, ktorým sa mení a dopĺňa zákon č. 203/2011 Z. z. o kolektívnom investovaní v znení neskorších predpisov   Smernica Európskeho parlamentu a Rady (EÚ) 2024/927 z 13. marca 2024, ktorou sa menia smernice 2011/61/EÚ (smernica AIFMD) a 2009/65/ES (smernica UCITS), pokiaľ ide o dohody o delegovaní, riadenie rizika likvidity, podávanie správ na účely dohľadu, poskytovanie služieb depozitára a úschovy cenných papierov a poskytovanie úverov zo strany alternatívnych investičných fondov  Smernica Európskeho parlamentu a Rady (EÚ) 2024/2994 z 27. novembra 2024, ktorou sa menia smernice 2009/65/ES, 2013/36/EÚ a (EÚ) 2019/2034, pokiaľ ide o zaobchádzanie s rizikom koncentrácie vyplývajúcim z expozícií voči centrálnym protistranám a s rizikom protistrany pri centrálne zúčtovávaných transakciách s derivátmi  Úprava vybraných ustanovení podľa poznatkov z praxe – označenie „správca rizikového kapitálu“, úpravy v registri správcov, nezávislý oceňovateľ nehnuteľností  </vt:lpstr>
      <vt:lpstr>Zmeny v § 27 § 27 ods. 3 nové písmená d) až f) - Správcovská spoločnosť, ktorá má udelené povolenie podľa § 28, môže okrem vytvárania podielových fondov a činností podľa odseku 2, ak ich má uvedené v povolení podľa § 28, poskytovať tieto ďalšie služby:     „d) prijatie a postúpenie pokynov týkajúcich sa jedného alebo viacerých       finančných nástrojov,  e) akúkoľvek inú funkciu alebo činnosť, ktorú správcovská spoločnosť už poskytuje      v súvislosti so štandardným fondom alebo európskym štandardným fondom, ktorý       spravuje v súlade s odsekom 1 a 2, týmto odsekom a odsekmi 4 až 16, alebo      v súvislosti s poskytovanými službami, pričom akýkoľvek potenciálny konflikt záujmov      vzniknutý vykonávaním takejto funkcie alebo činnosti iným osobám je primerane      riadený,  f) správu referenčných hodnôt v súlade s osobitným predpisom.15a)“  § 27 ods. 5 nové písmená d) a e) - Ďalšími činnosťami, ktoré správcovská spoločnosť môže dodatočne vykonávať v rámci spravovania alternatívneho investičného fondu a zahraničného alternatívneho investičného fondu sú: „d) poskytovanie úverov v mene alternatívneho investičného fondu,   e) spravovanie subjektov zriadených na účely sekuritizácie.“     </vt:lpstr>
      <vt:lpstr>Nástroje na riadenie likvidity (LMT – liquidity management tools) - § 14a a nasl.    a) pozastavenie upisovania, spätného odkúpenia a vyplácania - suspension of subscriptions, repurchases and redemptions  b) obmedzenie vyplácania  - redemption gate c) predĺženie výpovedných lehôt - extension of notice periods d) poplatok za vyplatenie - redemption fee e) mechanizmus pohyblivých cien - swing pricing f) dvojaké oceňovanie - dual pricing g) poplatok na zabránenie zníženia hodnoty investície - anti-dilution levy h) nepeňažné vyplatenie - redemption in kind i) oddelenie nelikvidných aktív - side pockets  Výber aspoň 2 nástrojov (AIFs aj UCITS fondy), ich uvedenie v štatúte alebo zakladajúcich dokumentoch Aktivácia/deaktivácia LMT </vt:lpstr>
      <vt:lpstr>Alternatívne investičné fondy poskytujúce úvery – § 37b  § 27 ods. 5 nové písm. d): „d) poskytovanie úverov v mene alternatívneho investičného fondu,“  § 37a ods. 4 nové písm. e):  „e) zaviesť účinné politiky, postupy a procesy pri poskytovaní úverov.“    uzavretý fond; po preukázaní súladu systému riadenia rizika likvidity s investičnou stratégiou a politikou vyplácania podielnikov môže byť otvorený fond     </vt:lpstr>
      <vt:lpstr>Alternatívne investičné fondy poskytujúce úvery – § 37e ods. 15  Alternatívny investičný fond, ktorý poskytuje úvery, nie je oprávnený poskytovať úvery spotrebiteľom25ne) a spravovať úvery poskytnuté spotrebiteľom podľa osobitných predpisov.25nf)   Právo členského štátu povoliť AIFs poskytujúcim úvery aj poskytovanie spotrebiteľských úverov     Alternatívne investičné fondy budú môcť poskytovať len úvery podnikateľským subjektom. Slovenská republika však tento postoj v budúcnosti prehodnotí a pripraví novelu zákona o kolektívnom investovaní, ak bude záujem o poskytovanie spotrebiteľských úverov zo strany AIFs poskytujúcich úvery, a ak budú mať zavedené príslušné interné procesy na poskytovanie spotrebiteľských úverov.           </vt:lpstr>
      <vt:lpstr>Informácie  o zverení činností, funkcií a služieb - § 28 ods. 4 písm. i), § 28a ods. 4 písm. f),  § 45a, § 57 ods. 2 písm. l), § 57a   Za každú tretiu osobu, ktorej sa zveruje výkon činností a funkcií, sa uvedie jej názov a príslušný identifikátor, štát, v ktorom má sídlo a jej orgán dohľadu,      - podrobný popis ľudských zdrojov a technických zdrojov, ktoré správcovská spoločnosť           využíva na vykonávanie každodenných úloh riadenia portfólia alebo riadenia rizík          v rámci správcovskej spoločnosti a monitorovania zverenej činnosti,      - stručný popis zverenej funkcie riadenia portfólia vrátane toho, či je takéto zverenie        čiastočné alebo úplné,      - stručný popis zverenej funkcie riadenia rizík vrátane toho, či je takéto zverenie        čiastočné alebo úplné.      - popis opatrení pravidelných previerok odbornej starostlivosti, ktoré má správcovská        spoločnosť vykonávať na účely monitorovania zverenej činnosti. Správcovská spoločnosť odôvodní štruktúru svojho zverenia vykonávania činností, funkcií a služieb objektívnymi dôvodmi. </vt:lpstr>
      <vt:lpstr> Určenie zahraničného depozitára - § 70 ods. 8 až 12  Musia byť splnené tieto podmienky:    a) doručená odôvodnená žiadosť do NBS o povolenie určiť             depozitára usadeného v inom členskom štáte     b)     celková suma aktív zverených do úschovy podľa § 77 ods. 1             nepresahuje 50 000 000 000 eur.  Národná banka Slovenska povolí určenie depozitára usadeného v inom členskom štáte až po individuálnom posúdení nedostatku príslušných depozitárskych služieb alternatívneho investičného fondu v Slovenskej republike so zreteľom na investičnú stratégiu alternatívneho investičného fondu.</vt:lpstr>
      <vt:lpstr> Správca rizikového kapitálu - § 31b ods. 3 písm. a)  - doterajší správca podlimitných alternatívnych investičných fondov   § 31b ods. 11        - zrušenie zápisu v registri správcov § 31b ods. 12 -14 - opätovný zápis do registra správcov až                                     po 10 rokoch   Lehota na prispôsobenie sa (doplnenie označenia „správca rizikového kapitálu“) novele zákona do 31.12.2026  </vt:lpstr>
      <vt:lpstr> Nezávislý oceňovateľ nehnuteľností  - § 37d   Ten istý nezávislý oceňovateľ môže určovať hodnotu nehnuteľnosti alebo hodnotu majetkovej účasti realitnej spoločnosti aj opakovane, najviac však päť po sebe nasledujúcich rokov.  Následne môže určovať hodnotu tejto nehnuteľnosti  alebo hodnotu tejto majetkovej účasti realitnej spoločnosti až po uplynutí najmenej troch rokov od posledného ním vykonaného ocenenia tejto nehnuteľnosti alebo tejto majetkovej účasti realitnej spoločnosti.</vt:lpstr>
      <vt:lpstr>Smernica (EÚ) 2024/2994 upravuje zaobchádzanie s rizikom koncentrácie vyplývajúcim z expozícií voči centrálnym protistranám a s rizikom protistrany pri centrálne zúčtovávaných transakciách s derivátmi     Účinné postupy na identifikáciu, riadenie, monitorovania a vykazovanie rizika koncentrácie vyplývajúceho z expozícií voči centrálnym protistranám, pričom sa zohľadňujú podmienky stanovené v článku 7a nariadenia (EÚ) 648/2012.   Riadiaci orgán je povinný vypracovať osobitné plány a kvantifikovateľné ciele v súlade s požiadavkami stanovenými v článku 7a nariadenia (EÚ) 648/2012.   Orgán dohľadu môže požadovať znížiť expozície voči centrálnej protistrane alebo  preskupiť expozície, ak existuje riziko nadmernej koncentrácie  vyplývajúce z expozícií voči centrálnej protistrane.    </vt:lpstr>
      <vt:lpstr>Účinnosť novely zákona sa navrhuje  16. apríla 2026 – to sa vzťahuje na zmeny národných ustanovení – správca rizikového kapitálu, rotácia nezávislých oceňovateľov nehnuteľností.    Transponované ustanovenia zo smernice (EÚ) 2024/2994 nadobudnú účinnosť 25. júna 2025.   Transponované ustanovenia zo smernice (EÚ) 2024/927 nadobudnú účinnosť 16. apríla 2027 (čl. 1 ods. 12 AIFMD a čl. 2 ods. 7  smernice UCITS).   Prechodné obdobie na prispôsobenie sa novele zákona predpokladáme do konca októbra 2026 (LMT) a do 31. decembra 2026 (správca rizikového kapitálu), osobitný režim je do 16. apríla 2029 pre AIF už poskytujúce úvery.     </vt:lpstr>
      <vt:lpstr>                                                                                                                                     Ďakujem za pozornosť    Ing. Róbert Vlkolinský odbor kapitálového trhu a poisťovníctva  Ministerstvo financií Slovenskej republiky Štefanovičova 5, 817 82 Bratislava e-mail:  robert.vlkolinsky(@)mfsr.sk </vt:lpstr>
    </vt:vector>
  </TitlesOfParts>
  <Company>Ministerstvo financii SR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Odborné školenie k postupu zdaňovania virtuálnych mien</dc:title>
  <dc:creator>Vlkolinsky Robert</dc:creator>
  <cp:lastModifiedBy>Roman Vlček</cp:lastModifiedBy>
  <cp:revision>20</cp:revision>
  <cp:lastPrinted>2025-10-31T11:48:58Z</cp:lastPrinted>
  <dcterms:created xsi:type="dcterms:W3CDTF">2024-10-16T00:52:33Z</dcterms:created>
  <dcterms:modified xsi:type="dcterms:W3CDTF">2025-10-31T13:55:37Z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c805978-f532-4a1a-b9e1-4e19c2c6466f_Enabled">
    <vt:lpwstr>true</vt:lpwstr>
  </property>
  <property fmtid="{D5CDD505-2E9C-101B-9397-08002B2CF9AE}" pid="3" name="MSIP_Label_4c805978-f532-4a1a-b9e1-4e19c2c6466f_SetDate">
    <vt:lpwstr>2025-09-08T06:40:21Z</vt:lpwstr>
  </property>
  <property fmtid="{D5CDD505-2E9C-101B-9397-08002B2CF9AE}" pid="4" name="MSIP_Label_4c805978-f532-4a1a-b9e1-4e19c2c6466f_Method">
    <vt:lpwstr>Standard</vt:lpwstr>
  </property>
  <property fmtid="{D5CDD505-2E9C-101B-9397-08002B2CF9AE}" pid="5" name="MSIP_Label_4c805978-f532-4a1a-b9e1-4e19c2c6466f_Name">
    <vt:lpwstr>Internal</vt:lpwstr>
  </property>
  <property fmtid="{D5CDD505-2E9C-101B-9397-08002B2CF9AE}" pid="6" name="MSIP_Label_4c805978-f532-4a1a-b9e1-4e19c2c6466f_SiteId">
    <vt:lpwstr>579df390-dbff-49fd-8f10-624670566482</vt:lpwstr>
  </property>
  <property fmtid="{D5CDD505-2E9C-101B-9397-08002B2CF9AE}" pid="7" name="MSIP_Label_4c805978-f532-4a1a-b9e1-4e19c2c6466f_ActionId">
    <vt:lpwstr>e1d85d2b-a052-4c61-bace-e4d0eeecdcee</vt:lpwstr>
  </property>
  <property fmtid="{D5CDD505-2E9C-101B-9397-08002B2CF9AE}" pid="8" name="MSIP_Label_4c805978-f532-4a1a-b9e1-4e19c2c6466f_ContentBits">
    <vt:lpwstr>2</vt:lpwstr>
  </property>
  <property fmtid="{D5CDD505-2E9C-101B-9397-08002B2CF9AE}" pid="9" name="MSIP_Label_4c805978-f532-4a1a-b9e1-4e19c2c6466f_Tag">
    <vt:lpwstr>10, 3, 0, 1</vt:lpwstr>
  </property>
  <property fmtid="{D5CDD505-2E9C-101B-9397-08002B2CF9AE}" pid="10" name="ClassificationContentMarkingFooterLocations">
    <vt:lpwstr>Motív balíka Office:8</vt:lpwstr>
  </property>
  <property fmtid="{D5CDD505-2E9C-101B-9397-08002B2CF9AE}" pid="11" name="ClassificationContentMarkingFooterText">
    <vt:lpwstr>Interné</vt:lpwstr>
  </property>
</Properties>
</file>