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0" r:id="rId5"/>
    <p:sldId id="338" r:id="rId6"/>
    <p:sldId id="312" r:id="rId7"/>
    <p:sldId id="341" r:id="rId8"/>
    <p:sldId id="357" r:id="rId9"/>
    <p:sldId id="342" r:id="rId10"/>
    <p:sldId id="343" r:id="rId11"/>
    <p:sldId id="359" r:id="rId12"/>
    <p:sldId id="355" r:id="rId13"/>
    <p:sldId id="353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3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24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57773862522616E-3"/>
          <c:y val="9.0253129645465863E-2"/>
          <c:w val="0.59188090720633002"/>
          <c:h val="0.8063683970421661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8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87324657016945"/>
          <c:y val="7.0493995694731859E-2"/>
          <c:w val="0.4260603719447153"/>
          <c:h val="0.9295060043052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B75C-1C46-4F09-8336-C0350D6C191F}" type="datetimeFigureOut">
              <a:rPr lang="sk-SK" smtClean="0"/>
              <a:t>3. 11. 2025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F9276-A941-431C-9E0A-33FB8EDD5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63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2D081-57DF-FE43-B273-95DEA1AF8EF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31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66390-621F-8E88-243E-A4AC220B1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32F4C-4F78-9179-F21D-F14FCC20F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CCE92-E97F-93AF-8AC5-7207C7D6B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/>
              <a:t>1. Čo Môžem Urobiť Ja (Osobný Záväzok):</a:t>
            </a:r>
            <a:endParaRPr lang="sk-SK" dirty="0"/>
          </a:p>
          <a:p>
            <a:r>
              <a:rPr lang="sk-SK" i="1" dirty="0"/>
              <a:t>Spomaliť.</a:t>
            </a:r>
            <a:r>
              <a:rPr lang="sk-SK" dirty="0"/>
              <a:t> Aplikovať princíp "Napočítajte do troch" (váš Slide 11) pri </a:t>
            </a:r>
            <a:r>
              <a:rPr lang="sk-SK" i="1" dirty="0"/>
              <a:t>každej</a:t>
            </a:r>
            <a:r>
              <a:rPr lang="sk-SK" dirty="0"/>
              <a:t> neštandardnej požiadavke.</a:t>
            </a:r>
          </a:p>
          <a:p>
            <a:r>
              <a:rPr lang="sk-SK" i="1" dirty="0"/>
              <a:t>Overiť.</a:t>
            </a:r>
            <a:r>
              <a:rPr lang="sk-SK" dirty="0"/>
              <a:t> Použiť iný komunikačný kanál (zavolať CEO na mobil, ak píše "urgentný" email).</a:t>
            </a:r>
          </a:p>
          <a:p>
            <a:r>
              <a:rPr lang="sk-SK" i="1" dirty="0"/>
              <a:t>Hlásiť.</a:t>
            </a:r>
            <a:r>
              <a:rPr lang="sk-SK" dirty="0"/>
              <a:t> Aj </a:t>
            </a:r>
            <a:r>
              <a:rPr lang="sk-SK" i="1" dirty="0"/>
              <a:t>neúspešný</a:t>
            </a:r>
            <a:r>
              <a:rPr lang="sk-SK" dirty="0"/>
              <a:t> pokus o podvod je cenný signál pre IT a Compliance.</a:t>
            </a:r>
          </a:p>
          <a:p>
            <a:r>
              <a:rPr lang="sk-SK" b="1" dirty="0"/>
              <a:t>2. Čo Môže Urobiť Moja Spoločnosť (Firemná Kultúra &amp; DORA):</a:t>
            </a:r>
            <a:endParaRPr lang="sk-SK" dirty="0"/>
          </a:p>
          <a:p>
            <a:r>
              <a:rPr lang="sk-SK" i="1" dirty="0"/>
              <a:t>Implementovať DORA požiadavky</a:t>
            </a:r>
            <a:r>
              <a:rPr lang="sk-SK" dirty="0"/>
              <a:t> (vnímať to ako investíciu, nie byrokraciu).</a:t>
            </a:r>
          </a:p>
          <a:p>
            <a:r>
              <a:rPr lang="sk-SK" i="1" dirty="0"/>
              <a:t>Posilniť procesy:</a:t>
            </a:r>
            <a:r>
              <a:rPr lang="sk-SK" dirty="0"/>
              <a:t> Zaviesť "viac-očné" overovanie pre neštandardné platby (eliminuje CEO </a:t>
            </a:r>
            <a:r>
              <a:rPr lang="sk-SK" dirty="0" err="1"/>
              <a:t>fraud</a:t>
            </a:r>
            <a:r>
              <a:rPr lang="sk-SK" dirty="0"/>
              <a:t>).</a:t>
            </a:r>
          </a:p>
          <a:p>
            <a:r>
              <a:rPr lang="sk-SK" i="1" dirty="0"/>
              <a:t>Investovať do "Pre-</a:t>
            </a:r>
            <a:r>
              <a:rPr lang="sk-SK" i="1" dirty="0" err="1"/>
              <a:t>bunking</a:t>
            </a:r>
            <a:r>
              <a:rPr lang="sk-SK" i="1" dirty="0"/>
              <a:t>" tréningov,</a:t>
            </a:r>
            <a:r>
              <a:rPr lang="sk-SK" dirty="0"/>
              <a:t> nie len pasívnych ročných školení.</a:t>
            </a:r>
          </a:p>
          <a:p>
            <a:r>
              <a:rPr lang="sk-SK" i="1" dirty="0"/>
              <a:t>Aktívne </a:t>
            </a:r>
            <a:r>
              <a:rPr lang="sk-SK" i="1" dirty="0" err="1"/>
              <a:t>edukovať</a:t>
            </a:r>
            <a:r>
              <a:rPr lang="sk-SK" i="1" dirty="0"/>
              <a:t> klientov:</a:t>
            </a:r>
            <a:r>
              <a:rPr lang="sk-SK" dirty="0"/>
              <a:t> Pravidelne im pripomínať, že od nich nikdy nebudete pýtať heslá alebo ich tlačiť do urgentných prevodov.</a:t>
            </a:r>
          </a:p>
          <a:p>
            <a:r>
              <a:rPr lang="sk-SK" b="1" dirty="0"/>
              <a:t>3. Čo Môžeme Urobiť Spolu (Asociácia - SASS &amp; NBS):</a:t>
            </a:r>
            <a:endParaRPr lang="sk-SK" dirty="0"/>
          </a:p>
          <a:p>
            <a:r>
              <a:rPr lang="sk-SK" i="1" dirty="0"/>
              <a:t>Zdieľanie "Signálov":</a:t>
            </a:r>
            <a:r>
              <a:rPr lang="sk-SK" dirty="0"/>
              <a:t> Banky to už robia (váš Slide 7). Sektor UCITS musí tiež. Vytvoriť platformu (cez SASS) na </a:t>
            </a:r>
            <a:r>
              <a:rPr lang="sk-SK" i="1" dirty="0"/>
              <a:t>anonymizované</a:t>
            </a:r>
            <a:r>
              <a:rPr lang="sk-SK" dirty="0"/>
              <a:t> a </a:t>
            </a:r>
            <a:r>
              <a:rPr lang="sk-SK" i="1" dirty="0"/>
              <a:t>rýchle</a:t>
            </a:r>
            <a:r>
              <a:rPr lang="sk-SK" dirty="0"/>
              <a:t> zdieľanie informácií o prebiehajúcich útokoch. (Napr. "Beží </a:t>
            </a:r>
            <a:r>
              <a:rPr lang="sk-SK" dirty="0" err="1"/>
              <a:t>spear</a:t>
            </a:r>
            <a:r>
              <a:rPr lang="sk-SK" dirty="0"/>
              <a:t>-phishing kampaň cielená na portfólio manažérov").</a:t>
            </a:r>
          </a:p>
          <a:p>
            <a:r>
              <a:rPr lang="sk-SK" i="1" dirty="0"/>
              <a:t>Spoločné edukačné kampane:</a:t>
            </a:r>
            <a:r>
              <a:rPr lang="sk-SK" dirty="0"/>
              <a:t> Zvýšiť dôveru v </a:t>
            </a:r>
            <a:r>
              <a:rPr lang="sk-SK" i="1" dirty="0"/>
              <a:t>celý</a:t>
            </a:r>
            <a:r>
              <a:rPr lang="sk-SK" dirty="0"/>
              <a:t> sektor.</a:t>
            </a:r>
          </a:p>
          <a:p>
            <a:r>
              <a:rPr lang="sk-SK" i="1" dirty="0"/>
              <a:t>Spolupráca s OČTK (váš Slide 9):</a:t>
            </a:r>
            <a:r>
              <a:rPr lang="sk-SK" dirty="0"/>
              <a:t> Efektívnejší tok informácií.</a:t>
            </a:r>
          </a:p>
          <a:p>
            <a:endParaRPr lang="en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9F032-FBFA-7488-DE37-211E1DF8A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2D081-57DF-FE43-B273-95DEA1AF8EF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8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9A481-101E-6484-9895-BFA34EF13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5D73A-1D18-1B65-6583-65BD55D94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BC42D-1B36-1B97-8722-B878C8556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/>
              <a:t>1. Interné / Business Podvody (Útok na Spoločnosť)</a:t>
            </a:r>
            <a:endParaRPr lang="sk-SK" dirty="0"/>
          </a:p>
          <a:p>
            <a:r>
              <a:rPr lang="sk-SK" b="1" dirty="0"/>
              <a:t>Cieľ útoku:</a:t>
            </a:r>
            <a:r>
              <a:rPr lang="sk-SK" dirty="0"/>
              <a:t> Zamestnanci (</a:t>
            </a:r>
            <a:r>
              <a:rPr lang="sk-SK" dirty="0" err="1"/>
              <a:t>back-office</a:t>
            </a:r>
            <a:r>
              <a:rPr lang="sk-SK" dirty="0"/>
              <a:t>, compliance, portfólio manažéri, C-level).</a:t>
            </a:r>
          </a:p>
          <a:p>
            <a:r>
              <a:rPr lang="sk-SK" b="1" dirty="0"/>
              <a:t>Metóda:</a:t>
            </a:r>
            <a:r>
              <a:rPr lang="sk-SK" dirty="0"/>
              <a:t> </a:t>
            </a:r>
            <a:r>
              <a:rPr lang="sk-SK" i="1" dirty="0" err="1"/>
              <a:t>Spear</a:t>
            </a:r>
            <a:r>
              <a:rPr lang="sk-SK" i="1" dirty="0"/>
              <a:t>-phishing</a:t>
            </a:r>
            <a:r>
              <a:rPr lang="sk-SK" dirty="0"/>
              <a:t>, </a:t>
            </a:r>
            <a:r>
              <a:rPr lang="sk-SK" i="1" dirty="0"/>
              <a:t>CEO </a:t>
            </a:r>
            <a:r>
              <a:rPr lang="sk-SK" i="1" dirty="0" err="1"/>
              <a:t>fraud</a:t>
            </a:r>
            <a:r>
              <a:rPr lang="sk-SK" dirty="0"/>
              <a:t> (falošný príkaz na urgentný prevod), fakturačné podvody (zmena IBAN dodávateľa), kompromitácia emailov (BEC).</a:t>
            </a:r>
          </a:p>
          <a:p>
            <a:r>
              <a:rPr lang="sk-SK" b="1" dirty="0"/>
              <a:t>Dôsledok:</a:t>
            </a:r>
            <a:r>
              <a:rPr lang="sk-SK" dirty="0"/>
              <a:t> Priama finančná strata spoločnosti alebo klientskych aktív, ktoré spravujete.</a:t>
            </a:r>
          </a:p>
          <a:p>
            <a:r>
              <a:rPr lang="sk-SK" b="1" dirty="0"/>
              <a:t>2. Klientske Podvody (Útok na Klienta)</a:t>
            </a:r>
            <a:endParaRPr lang="sk-SK" dirty="0"/>
          </a:p>
          <a:p>
            <a:r>
              <a:rPr lang="sk-SK" b="1" dirty="0"/>
              <a:t>Cieľ útoku:</a:t>
            </a:r>
            <a:r>
              <a:rPr lang="sk-SK" dirty="0"/>
              <a:t> Existujúci investori vo vašich fondoch.</a:t>
            </a:r>
          </a:p>
          <a:p>
            <a:r>
              <a:rPr lang="sk-SK" b="1" dirty="0"/>
              <a:t>Metóda:</a:t>
            </a:r>
            <a:r>
              <a:rPr lang="sk-SK" dirty="0"/>
              <a:t> </a:t>
            </a:r>
            <a:r>
              <a:rPr lang="sk-SK" i="1" dirty="0" err="1"/>
              <a:t>Impersonácia</a:t>
            </a:r>
            <a:r>
              <a:rPr lang="sk-SK" dirty="0"/>
              <a:t> (vydávanie sa za vašu správcovskú spoločnosť), falošné klientske portály (phishing hesiel), falošní poradcovia, "romance </a:t>
            </a:r>
            <a:r>
              <a:rPr lang="sk-SK" dirty="0" err="1"/>
              <a:t>scams</a:t>
            </a:r>
            <a:r>
              <a:rPr lang="sk-SK" dirty="0"/>
              <a:t>" (kde podvodník presvedčí obeť, aby "investovala" do falošnej verzie vášho fondu).</a:t>
            </a:r>
          </a:p>
          <a:p>
            <a:r>
              <a:rPr lang="sk-SK" b="1" dirty="0"/>
              <a:t>Dôsledok:</a:t>
            </a:r>
            <a:r>
              <a:rPr lang="sk-SK" dirty="0"/>
              <a:t> Strata peňazí klienta a extrémna </a:t>
            </a:r>
            <a:r>
              <a:rPr lang="sk-SK" dirty="0" err="1"/>
              <a:t>reputačná</a:t>
            </a:r>
            <a:r>
              <a:rPr lang="sk-SK" dirty="0"/>
              <a:t> škoda pre vašu značku.</a:t>
            </a:r>
          </a:p>
          <a:p>
            <a:r>
              <a:rPr lang="sk-SK" b="1" dirty="0"/>
              <a:t>3. Verejné / </a:t>
            </a:r>
            <a:r>
              <a:rPr lang="sk-SK" b="1" dirty="0" err="1"/>
              <a:t>Retail</a:t>
            </a:r>
            <a:r>
              <a:rPr lang="sk-SK" b="1" dirty="0"/>
              <a:t> Podvody (Útok na Verejnosť)</a:t>
            </a:r>
            <a:endParaRPr lang="sk-SK" dirty="0"/>
          </a:p>
          <a:p>
            <a:r>
              <a:rPr lang="sk-SK" b="1" dirty="0"/>
              <a:t>Cieľ útoku:</a:t>
            </a:r>
            <a:r>
              <a:rPr lang="sk-SK" dirty="0"/>
              <a:t> Široká verejnosť (vrátane ľudí v publiku).</a:t>
            </a:r>
          </a:p>
          <a:p>
            <a:r>
              <a:rPr lang="sk-SK" b="1" dirty="0"/>
              <a:t>Metóda:</a:t>
            </a:r>
            <a:r>
              <a:rPr lang="sk-SK" dirty="0"/>
              <a:t> Príklady, ktoré máte na </a:t>
            </a:r>
            <a:r>
              <a:rPr lang="sk-SK" dirty="0" err="1"/>
              <a:t>Slajde</a:t>
            </a:r>
            <a:r>
              <a:rPr lang="sk-SK" dirty="0"/>
              <a:t> 2 ("tanečnica", "falošný bankár"), investičné podvody (sľuby garantovaných výnosov).</a:t>
            </a:r>
          </a:p>
          <a:p>
            <a:r>
              <a:rPr lang="sk-SK" b="1" dirty="0"/>
              <a:t>Dôsledok:</a:t>
            </a:r>
            <a:r>
              <a:rPr lang="sk-SK" dirty="0"/>
              <a:t> Toto je kľúčové pre UCITS manažérov – tieto podvody </a:t>
            </a:r>
            <a:r>
              <a:rPr lang="sk-SK" i="1" dirty="0"/>
              <a:t>erodujú celkovú dôveru</a:t>
            </a:r>
            <a:r>
              <a:rPr lang="sk-SK" dirty="0"/>
              <a:t> vo finančný systém. Keď ľudia stratia dôveru, prestanú investovať úplne, čo poškodzuje celý legitímny trh kolektívneho investovania.</a:t>
            </a:r>
          </a:p>
          <a:p>
            <a:endParaRPr lang="en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3258-B8C9-CEE9-9B73-6A5F466D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2D081-57DF-FE43-B273-95DEA1AF8EF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84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06467-5EEB-ADC1-DD05-5C47D596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A5EFF-31A7-A16B-B0CA-1A770593A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398DD-BDCC-D928-44BD-4E81DBC71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D8C52-EA25-0A7B-3237-D6A35E6A7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2D081-57DF-FE43-B273-95DEA1AF8EF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46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50FDC-50A5-A9AD-291E-5EDF8A95C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41F59-F0BC-662A-FE33-8A3127287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176C2-98E3-DE6C-A8E0-5E4435513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4BC0-D476-C6C7-2871-58EB30844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2D081-57DF-FE43-B273-95DEA1AF8EF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088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F546A-9934-B57F-D6A9-FD1D6D3F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88A48-51B5-43E1-514F-89715BAE2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8510C-3CE1-05A4-6642-DEEC2A1DC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Útok na rýchle, emocionálne myslenie a obídenie pomalého, racionálneho myslenia </a:t>
            </a:r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1. Využitie emocionálnej skratky.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Autorita: "Volám z NBS", "Píše CEO".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Naliehavosť: "Musí to byť urobené do 5 minút", "Účet bude zablokovaný".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Strach: "Vaše peniaze sú v ohrození".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Chamtivosť: "Garantovaný výnos 25%".</a:t>
            </a:r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2. Kognitívne preťaženie 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"Nemám čas to overovať, musím konať."</a:t>
            </a:r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3. Fáza: Autorizácia</a:t>
            </a:r>
          </a:p>
          <a:p>
            <a:endParaRPr lang="en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2D7A-716E-F13F-9E1E-F8CABC50A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2D081-57DF-FE43-B273-95DEA1AF8EF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5CDFC-1B10-C5A0-C1ED-4778E8513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E3DB-A2FD-6CCF-4AF9-E1D3105BC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E16C8-75A1-E4B0-FFEF-06E69934C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13528-B6CF-11F9-EC84-0B542BA0A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2D081-57DF-FE43-B273-95DEA1AF8EF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47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074E-DD8F-CB96-98D2-FC2AAA7DD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B61E8-198E-D1DC-EEF2-9A440F311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C2B76-E452-BCAB-DF7C-639054772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/>
              <a:t>Riešenie: DORA (Digital </a:t>
            </a:r>
            <a:r>
              <a:rPr lang="sk-SK" b="1" dirty="0" err="1"/>
              <a:t>Operational</a:t>
            </a:r>
            <a:r>
              <a:rPr lang="sk-SK" b="1" dirty="0"/>
              <a:t> </a:t>
            </a:r>
            <a:r>
              <a:rPr lang="sk-SK" b="1" dirty="0" err="1"/>
              <a:t>Resilience</a:t>
            </a:r>
            <a:r>
              <a:rPr lang="sk-SK" b="1" dirty="0"/>
              <a:t> </a:t>
            </a:r>
            <a:r>
              <a:rPr lang="sk-SK" b="1" dirty="0" err="1"/>
              <a:t>Act</a:t>
            </a:r>
            <a:r>
              <a:rPr lang="sk-SK" b="1" dirty="0"/>
              <a:t>)</a:t>
            </a:r>
            <a:endParaRPr lang="sk-SK" dirty="0"/>
          </a:p>
          <a:p>
            <a:r>
              <a:rPr lang="sk-SK" b="1" dirty="0"/>
              <a:t>Kto:</a:t>
            </a:r>
            <a:r>
              <a:rPr lang="sk-SK" dirty="0"/>
              <a:t> Nariadenie sa vzťahuje </a:t>
            </a:r>
            <a:r>
              <a:rPr lang="sk-SK" i="1" dirty="0"/>
              <a:t>priamo</a:t>
            </a:r>
            <a:r>
              <a:rPr lang="sk-SK" dirty="0"/>
              <a:t> na správcovské spoločnosti UCITS a AIFM.</a:t>
            </a:r>
          </a:p>
          <a:p>
            <a:r>
              <a:rPr lang="sk-SK" b="1" dirty="0"/>
              <a:t>Kedy:</a:t>
            </a:r>
            <a:r>
              <a:rPr lang="sk-SK" dirty="0"/>
              <a:t> Ostrý štart je </a:t>
            </a:r>
            <a:r>
              <a:rPr lang="sk-SK" b="1" dirty="0"/>
              <a:t>17. január 2025</a:t>
            </a:r>
            <a:r>
              <a:rPr lang="sk-SK" dirty="0"/>
              <a:t>. (To je o pár mesiacov, budú v strehu).</a:t>
            </a:r>
          </a:p>
          <a:p>
            <a:r>
              <a:rPr lang="sk-SK" b="1" dirty="0"/>
              <a:t>Čo to mení?:</a:t>
            </a:r>
            <a:r>
              <a:rPr lang="sk-SK" dirty="0"/>
              <a:t> DORA sa zameriava presne na riziká, o ktorých hovoríme:</a:t>
            </a:r>
          </a:p>
          <a:p>
            <a:pPr lvl="1"/>
            <a:r>
              <a:rPr lang="sk-SK" b="1" dirty="0"/>
              <a:t>Manažment ICT Rizík:</a:t>
            </a:r>
            <a:r>
              <a:rPr lang="sk-SK" dirty="0"/>
              <a:t> </a:t>
            </a:r>
            <a:r>
              <a:rPr lang="sk-SK" dirty="0" err="1"/>
              <a:t>Board</a:t>
            </a:r>
            <a:r>
              <a:rPr lang="sk-SK" dirty="0"/>
              <a:t> (predstavenstvo) je </a:t>
            </a:r>
            <a:r>
              <a:rPr lang="sk-SK" i="1" dirty="0"/>
              <a:t>priamo zodpovedný</a:t>
            </a:r>
            <a:r>
              <a:rPr lang="sk-SK" dirty="0"/>
              <a:t> za definovanie a riadenie ICT rizík (vrátane sociálneho inžinierstva a business </a:t>
            </a:r>
            <a:r>
              <a:rPr lang="sk-SK" dirty="0" err="1"/>
              <a:t>fraud</a:t>
            </a:r>
            <a:r>
              <a:rPr lang="sk-SK" dirty="0"/>
              <a:t>).</a:t>
            </a:r>
          </a:p>
          <a:p>
            <a:pPr lvl="1"/>
            <a:r>
              <a:rPr lang="sk-SK" b="1" dirty="0"/>
              <a:t>Hlásenie Incidentov:</a:t>
            </a:r>
            <a:r>
              <a:rPr lang="sk-SK" dirty="0"/>
              <a:t> Zavádza </a:t>
            </a:r>
            <a:r>
              <a:rPr lang="sk-SK" i="1" dirty="0"/>
              <a:t>povinné hlásenie</a:t>
            </a:r>
            <a:r>
              <a:rPr lang="sk-SK" dirty="0"/>
              <a:t> vážnych ICT incidentov (aj úspešných podvodov) </a:t>
            </a:r>
            <a:r>
              <a:rPr lang="sk-SK" dirty="0" err="1"/>
              <a:t>regulátorovi</a:t>
            </a:r>
            <a:r>
              <a:rPr lang="sk-SK" dirty="0"/>
              <a:t> (NBS).</a:t>
            </a:r>
          </a:p>
          <a:p>
            <a:pPr lvl="1"/>
            <a:r>
              <a:rPr lang="sk-SK" b="1" dirty="0"/>
              <a:t>Testovanie Odolnosti:</a:t>
            </a:r>
            <a:r>
              <a:rPr lang="sk-SK" dirty="0"/>
              <a:t> Vyžaduje </a:t>
            </a:r>
            <a:r>
              <a:rPr lang="sk-SK" i="1" dirty="0"/>
              <a:t>pravidelné testovanie</a:t>
            </a:r>
            <a:r>
              <a:rPr lang="sk-SK" dirty="0"/>
              <a:t> odolnosti, vrátane </a:t>
            </a:r>
            <a:r>
              <a:rPr lang="sk-SK" i="1" dirty="0"/>
              <a:t>penetračného testovania</a:t>
            </a:r>
            <a:r>
              <a:rPr lang="sk-SK" dirty="0"/>
              <a:t> (</a:t>
            </a:r>
            <a:r>
              <a:rPr lang="sk-SK" dirty="0" err="1"/>
              <a:t>Threat-Led</a:t>
            </a:r>
            <a:r>
              <a:rPr lang="sk-SK" dirty="0"/>
              <a:t> </a:t>
            </a:r>
            <a:r>
              <a:rPr lang="sk-SK" dirty="0" err="1"/>
              <a:t>Penetration</a:t>
            </a:r>
            <a:r>
              <a:rPr lang="sk-SK" dirty="0"/>
              <a:t> </a:t>
            </a:r>
            <a:r>
              <a:rPr lang="sk-SK" dirty="0" err="1"/>
              <a:t>Testing</a:t>
            </a:r>
            <a:r>
              <a:rPr lang="sk-SK" dirty="0"/>
              <a:t> - TLPT), ktoré často testuje práve ľudský faktor (napr. </a:t>
            </a:r>
            <a:r>
              <a:rPr lang="sk-SK" dirty="0" err="1"/>
              <a:t>phishingové</a:t>
            </a:r>
            <a:r>
              <a:rPr lang="sk-SK" dirty="0"/>
              <a:t> kampane).</a:t>
            </a:r>
          </a:p>
          <a:p>
            <a:pPr lvl="1"/>
            <a:r>
              <a:rPr lang="sk-SK" b="1" dirty="0"/>
              <a:t>Riziká Tretích Strán:</a:t>
            </a:r>
            <a:r>
              <a:rPr lang="sk-SK" dirty="0"/>
              <a:t> Plná zodpovednosť za IT dodávateľov (</a:t>
            </a:r>
            <a:r>
              <a:rPr lang="sk-SK" dirty="0" err="1"/>
              <a:t>cloud</a:t>
            </a:r>
            <a:r>
              <a:rPr lang="sk-SK" dirty="0"/>
              <a:t>, softvér).</a:t>
            </a:r>
          </a:p>
          <a:p>
            <a:endParaRPr lang="en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DD7D5-7531-FDD3-F421-B21F67C52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2D081-57DF-FE43-B273-95DEA1AF8EF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1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CE2F-E034-219E-4954-CB37196F9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AA920-7A31-5A1A-2D84-A6A6E8664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8484F-243E-102E-B28E-BF543682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b="1" dirty="0"/>
              <a:t>🛡️ Návrh pre Slide 8: Univerzálny Obranný Reflex</a:t>
            </a:r>
          </a:p>
          <a:p>
            <a:r>
              <a:rPr lang="sk-SK" sz="1000" dirty="0"/>
              <a:t>Navrhovaný Názov: Ako sa chrániť? Univerzálny Obranný Reflex</a:t>
            </a:r>
          </a:p>
          <a:p>
            <a:r>
              <a:rPr lang="sk-SK" sz="1000" b="1" dirty="0"/>
              <a:t>Podtitul:</a:t>
            </a:r>
            <a:r>
              <a:rPr lang="sk-SK" sz="1000" dirty="0"/>
              <a:t> 3 kroky na aktiváciu "pomalého myslenia" </a:t>
            </a:r>
            <a:r>
              <a:rPr lang="sk-SK" sz="1000" baseline="30000" dirty="0"/>
              <a:t>3</a:t>
            </a:r>
            <a:r>
              <a:rPr lang="sk-SK" sz="1000" dirty="0"/>
              <a:t> – pre verejnosť, firmu aj klienta.</a:t>
            </a:r>
          </a:p>
          <a:p>
            <a:br>
              <a:rPr lang="sk-SK" sz="1000" dirty="0"/>
            </a:br>
            <a:endParaRPr lang="sk-SK" sz="1000" dirty="0"/>
          </a:p>
          <a:p>
            <a:r>
              <a:rPr lang="sk-SK" sz="1000" b="1" dirty="0"/>
              <a:t>1. SPOMALIŤ (Detekcia útoku)</a:t>
            </a:r>
            <a:endParaRPr lang="sk-SK" sz="1000" dirty="0"/>
          </a:p>
          <a:p>
            <a:r>
              <a:rPr lang="sk-SK" sz="1000" b="1" dirty="0"/>
              <a:t>Prečo:</a:t>
            </a:r>
            <a:r>
              <a:rPr lang="sk-SK" sz="1000" dirty="0"/>
              <a:t> Podvodník </a:t>
            </a:r>
            <a:r>
              <a:rPr lang="sk-SK" sz="1000" i="1" dirty="0"/>
              <a:t>potrebuje</a:t>
            </a:r>
            <a:r>
              <a:rPr lang="sk-SK" sz="1000" dirty="0"/>
              <a:t>, aby ste konali pod vplyvom </a:t>
            </a:r>
            <a:r>
              <a:rPr lang="sk-SK" sz="1000" b="1" dirty="0"/>
              <a:t>emócie</a:t>
            </a:r>
            <a:r>
              <a:rPr lang="sk-SK" sz="1000" dirty="0"/>
              <a:t> (strach, autorita, naliehavosť, zvedavosť) </a:t>
            </a:r>
            <a:r>
              <a:rPr lang="sk-SK" sz="1000" baseline="30000" dirty="0"/>
              <a:t>4444</a:t>
            </a:r>
            <a:r>
              <a:rPr lang="sk-SK" sz="1000" dirty="0"/>
              <a:t>. Tým obchádza vašu logiku.</a:t>
            </a:r>
          </a:p>
          <a:p>
            <a:r>
              <a:rPr lang="sk-SK" sz="1000" b="1" dirty="0"/>
              <a:t>Univerzálny spúšťač:</a:t>
            </a:r>
            <a:r>
              <a:rPr lang="sk-SK" sz="1000" dirty="0"/>
              <a:t> Akýkoľvek kontakt (SMS, email, telefonát), ktorý je </a:t>
            </a:r>
            <a:r>
              <a:rPr lang="sk-SK" sz="1000" b="1" dirty="0"/>
              <a:t>NEOČAKÁVANÝ + NALIEHAVÝ</a:t>
            </a:r>
            <a:r>
              <a:rPr lang="sk-SK" sz="1000" dirty="0"/>
              <a:t>.</a:t>
            </a:r>
          </a:p>
          <a:p>
            <a:r>
              <a:rPr lang="sk-SK" sz="1000" b="1" dirty="0"/>
              <a:t>Akcia:</a:t>
            </a:r>
            <a:r>
              <a:rPr lang="sk-SK" sz="1000" dirty="0"/>
              <a:t> Vedomé zastavenie. Opýtajte sa sami seba: "Prečo to musím urobiť </a:t>
            </a:r>
            <a:r>
              <a:rPr lang="sk-SK" sz="1000" i="1" dirty="0"/>
              <a:t>práve teraz</a:t>
            </a:r>
            <a:r>
              <a:rPr lang="sk-SK" sz="1000" dirty="0"/>
              <a:t>?"</a:t>
            </a:r>
          </a:p>
          <a:p>
            <a:r>
              <a:rPr lang="sk-SK" sz="1000" b="1" dirty="0"/>
              <a:t>2. OVERIŤ (Izolácia hrozby)</a:t>
            </a:r>
            <a:endParaRPr lang="sk-SK" sz="1000" dirty="0"/>
          </a:p>
          <a:p>
            <a:r>
              <a:rPr lang="sk-SK" sz="1000" b="1" dirty="0"/>
              <a:t>Prečo:</a:t>
            </a:r>
            <a:r>
              <a:rPr lang="sk-SK" sz="1000" dirty="0"/>
              <a:t> Váš inštinkt (rýchle myslenie) chce kliknúť na </a:t>
            </a:r>
            <a:r>
              <a:rPr lang="sk-SK" sz="1000" dirty="0" err="1"/>
              <a:t>link</a:t>
            </a:r>
            <a:r>
              <a:rPr lang="sk-SK" sz="1000" dirty="0"/>
              <a:t> </a:t>
            </a:r>
            <a:r>
              <a:rPr lang="sk-SK" sz="1000" baseline="30000" dirty="0"/>
              <a:t>5555</a:t>
            </a:r>
            <a:r>
              <a:rPr lang="sk-SK" sz="1000" dirty="0"/>
              <a:t>alebo odpovedať CEO-vi</a:t>
            </a:r>
            <a:r>
              <a:rPr lang="sk-SK" sz="1000" baseline="30000" dirty="0"/>
              <a:t>6</a:t>
            </a:r>
            <a:r>
              <a:rPr lang="sk-SK" sz="1000" dirty="0"/>
              <a:t>. Musíte získať externý dôkaz.</a:t>
            </a:r>
          </a:p>
          <a:p>
            <a:r>
              <a:rPr lang="sk-SK" sz="1000" b="1" dirty="0"/>
              <a:t>Univerzálny spúšťač:</a:t>
            </a:r>
            <a:r>
              <a:rPr lang="sk-SK" sz="1000" dirty="0"/>
              <a:t> Nikdy nepoužívajte kontakt alebo </a:t>
            </a:r>
            <a:r>
              <a:rPr lang="sk-SK" sz="1000" dirty="0" err="1"/>
              <a:t>link</a:t>
            </a:r>
            <a:r>
              <a:rPr lang="sk-SK" sz="1000" dirty="0"/>
              <a:t> </a:t>
            </a:r>
            <a:r>
              <a:rPr lang="sk-SK" sz="1000" i="1" dirty="0"/>
              <a:t>v podozrivej správe</a:t>
            </a:r>
            <a:r>
              <a:rPr lang="sk-SK" sz="1000" dirty="0"/>
              <a:t>.</a:t>
            </a:r>
          </a:p>
          <a:p>
            <a:r>
              <a:rPr lang="sk-SK" sz="1000" b="1" dirty="0"/>
              <a:t>Akcia:</a:t>
            </a:r>
            <a:r>
              <a:rPr lang="sk-SK" sz="1000" dirty="0"/>
              <a:t> Použite </a:t>
            </a:r>
            <a:r>
              <a:rPr lang="sk-SK" sz="1000" b="1" dirty="0"/>
              <a:t>iný, dôveryhodný komunikačný kanál</a:t>
            </a:r>
            <a:r>
              <a:rPr lang="sk-SK" sz="1000" dirty="0"/>
              <a:t>.</a:t>
            </a:r>
          </a:p>
          <a:p>
            <a:pPr lvl="1"/>
            <a:r>
              <a:rPr lang="sk-SK" sz="1000" b="1" dirty="0"/>
              <a:t>Verejnosť:</a:t>
            </a:r>
            <a:r>
              <a:rPr lang="sk-SK" sz="1000" dirty="0"/>
              <a:t> Prišiel </a:t>
            </a:r>
            <a:r>
              <a:rPr lang="sk-SK" sz="1000" dirty="0" err="1"/>
              <a:t>link</a:t>
            </a:r>
            <a:r>
              <a:rPr lang="sk-SK" sz="1000" dirty="0"/>
              <a:t> od "známeho"</a:t>
            </a:r>
            <a:r>
              <a:rPr lang="sk-SK" sz="1000" baseline="30000" dirty="0"/>
              <a:t>7</a:t>
            </a:r>
            <a:r>
              <a:rPr lang="sk-SK" sz="1000" dirty="0"/>
              <a:t>? Zavolajte mu na číslo, ktoré máte uložené.</a:t>
            </a:r>
          </a:p>
          <a:p>
            <a:pPr lvl="1"/>
            <a:r>
              <a:rPr lang="sk-SK" sz="1000" b="1" dirty="0"/>
              <a:t>Klient:</a:t>
            </a:r>
            <a:r>
              <a:rPr lang="sk-SK" sz="1000" dirty="0"/>
              <a:t> Prišla SMS od "banky"</a:t>
            </a:r>
            <a:r>
              <a:rPr lang="sk-SK" sz="1000" baseline="30000" dirty="0"/>
              <a:t>8</a:t>
            </a:r>
            <a:r>
              <a:rPr lang="sk-SK" sz="1000" dirty="0"/>
              <a:t>? Otvorte si aplikáciu banky sami (nie cez </a:t>
            </a:r>
            <a:r>
              <a:rPr lang="sk-SK" sz="1000" dirty="0" err="1"/>
              <a:t>link</a:t>
            </a:r>
            <a:r>
              <a:rPr lang="sk-SK" sz="1000" dirty="0"/>
              <a:t>).</a:t>
            </a:r>
          </a:p>
          <a:p>
            <a:pPr lvl="1"/>
            <a:r>
              <a:rPr lang="sk-SK" sz="1000" b="1" dirty="0"/>
              <a:t>Firma:</a:t>
            </a:r>
            <a:r>
              <a:rPr lang="sk-SK" sz="1000" dirty="0"/>
              <a:t> Prišiel email od "CEO"</a:t>
            </a:r>
            <a:r>
              <a:rPr lang="sk-SK" sz="1000" baseline="30000" dirty="0"/>
              <a:t>9</a:t>
            </a:r>
            <a:r>
              <a:rPr lang="sk-SK" sz="1000" dirty="0"/>
              <a:t>? Zavolajte mu na mobil zo zoznamu (nie "</a:t>
            </a:r>
            <a:r>
              <a:rPr lang="sk-SK" sz="1000" dirty="0" err="1"/>
              <a:t>reply</a:t>
            </a:r>
            <a:r>
              <a:rPr lang="sk-SK" sz="1000" dirty="0"/>
              <a:t>").</a:t>
            </a:r>
          </a:p>
          <a:p>
            <a:r>
              <a:rPr lang="sk-SK" sz="1000" b="1" dirty="0"/>
              <a:t>3. HLÁSIŤ (Budovanie kolektívnej imunity)</a:t>
            </a:r>
            <a:endParaRPr lang="sk-SK" sz="1000" dirty="0"/>
          </a:p>
          <a:p>
            <a:r>
              <a:rPr lang="sk-SK" sz="1000" b="1" dirty="0"/>
              <a:t>Prečo:</a:t>
            </a:r>
            <a:r>
              <a:rPr lang="sk-SK" sz="1000" dirty="0"/>
              <a:t> Podvodníci útočia masovo. Keď varujete relevantnú autoritu, chránite stovky ďalších.</a:t>
            </a:r>
          </a:p>
          <a:p>
            <a:r>
              <a:rPr lang="sk-SK" sz="1000" b="1" dirty="0"/>
              <a:t>Univerzálny spúšťač:</a:t>
            </a:r>
            <a:r>
              <a:rPr lang="sk-SK" sz="1000" dirty="0"/>
              <a:t> Každý pokus (aj neúspešný) je cenný údaj.</a:t>
            </a:r>
          </a:p>
          <a:p>
            <a:r>
              <a:rPr lang="sk-SK" sz="1000" b="1" dirty="0"/>
              <a:t>Akcia:</a:t>
            </a:r>
            <a:r>
              <a:rPr lang="sk-SK" sz="1000" dirty="0"/>
              <a:t> Informujte správcu systému.</a:t>
            </a:r>
          </a:p>
          <a:p>
            <a:pPr lvl="1"/>
            <a:r>
              <a:rPr lang="sk-SK" sz="1000" b="1" dirty="0"/>
              <a:t>Verejnosť:</a:t>
            </a:r>
            <a:r>
              <a:rPr lang="sk-SK" sz="1000" dirty="0"/>
              <a:t> Polícia / CERT.</a:t>
            </a:r>
          </a:p>
          <a:p>
            <a:pPr lvl="1"/>
            <a:r>
              <a:rPr lang="sk-SK" sz="1000" b="1" dirty="0"/>
              <a:t>Klient:</a:t>
            </a:r>
            <a:r>
              <a:rPr lang="sk-SK" sz="1000" dirty="0"/>
              <a:t> Vaša banka alebo správcovská spoločnosť (pomôžete im varovať ostatných).</a:t>
            </a:r>
          </a:p>
          <a:p>
            <a:pPr lvl="1"/>
            <a:r>
              <a:rPr lang="sk-SK" sz="1000" b="1" dirty="0"/>
              <a:t>Firma:</a:t>
            </a:r>
            <a:r>
              <a:rPr lang="sk-SK" sz="1000" dirty="0"/>
              <a:t> Vaše IT / Compliance oddelenie.</a:t>
            </a:r>
          </a:p>
          <a:p>
            <a:endParaRPr lang="en-SK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3A61B-971F-B419-58DF-482111244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2D081-57DF-FE43-B273-95DEA1AF8EF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0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0D779-3916-0C9C-AC33-843D0EC48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30E75-971D-E370-33A3-3B88AE52D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C83F6-D5E3-1AC4-7562-D79532AC4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CA2BA-7797-23EC-4A34-130016318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2D081-57DF-FE43-B273-95DEA1AF8EF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fabric with a white border&#10;&#10;AI-generated content may be incorrect.">
            <a:extLst>
              <a:ext uri="{FF2B5EF4-FFF2-40B4-BE49-F238E27FC236}">
                <a16:creationId xmlns:a16="http://schemas.microsoft.com/office/drawing/2014/main" id="{C33E3A50-0D64-C415-4061-872438A5C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83" t="1171" r="4272" b="4317"/>
          <a:stretch>
            <a:fillRect/>
          </a:stretch>
        </p:blipFill>
        <p:spPr>
          <a:xfrm>
            <a:off x="1" y="-28033"/>
            <a:ext cx="12197640" cy="68860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B397B7-B9C3-62D9-D318-F4409AB8BC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192" y="3939094"/>
            <a:ext cx="8050925" cy="2653971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prezentácie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F74BAE-099E-1843-3432-2F1E0DDE20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192" y="465173"/>
            <a:ext cx="8050925" cy="36512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pridajte podnadpis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ECFFBE-9767-8189-1835-15B02FB1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08595" y="46517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9C6C84-D458-604B-9F6B-8ECE28B07BB6}" type="datetime1">
              <a:rPr lang="sk-SK" smtClean="0"/>
              <a:t>3. 11. 2025</a:t>
            </a:fld>
            <a:endParaRPr lang="sk-SK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17242F-4B4A-0238-0602-88FB5322D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2624" y="5728727"/>
            <a:ext cx="2342184" cy="48919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Meno </a:t>
            </a:r>
            <a:r>
              <a:rPr lang="en-GB" dirty="0" err="1"/>
              <a:t>prednášajúceho</a:t>
            </a:r>
            <a:endParaRPr lang="en-GB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B643AC1-1735-DC7D-D463-BDD1E4943E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2624" y="6226161"/>
            <a:ext cx="2342184" cy="48919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Čas / </a:t>
            </a:r>
            <a:r>
              <a:rPr lang="en-GB" dirty="0" err="1"/>
              <a:t>Miesto</a:t>
            </a:r>
            <a:r>
              <a:rPr lang="en-GB" dirty="0"/>
              <a:t> </a:t>
            </a:r>
            <a:r>
              <a:rPr lang="en-GB" dirty="0" err="1"/>
              <a:t>konania</a:t>
            </a:r>
            <a:endParaRPr lang="en-S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8069D-0AC2-4F08-0BF9-EB5631159940}"/>
              </a:ext>
            </a:extLst>
          </p:cNvPr>
          <p:cNvSpPr/>
          <p:nvPr userDrawn="1"/>
        </p:nvSpPr>
        <p:spPr>
          <a:xfrm>
            <a:off x="2466" y="-28032"/>
            <a:ext cx="12195175" cy="31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27964C-72AA-5DA8-0E49-BF7829FA2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173" y="26880"/>
            <a:ext cx="2781150" cy="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extové bl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A78E8581-C019-7D6D-2F7D-3EAE48862C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575" y="2489948"/>
            <a:ext cx="5711839" cy="40737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lnSpc>
                <a:spcPct val="110000"/>
              </a:lnSpc>
              <a:defRPr sz="1800"/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0220CA55-ABCC-2C68-CF5C-C4F5EDB87B0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14946" y="2489948"/>
            <a:ext cx="5711840" cy="40737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lnSpc>
                <a:spcPct val="110000"/>
              </a:lnSpc>
              <a:defRPr sz="1800"/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2766F-887C-C344-F583-6E92FAD0E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541A72F6-D9E8-D612-F78F-F1E5E0F17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632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&#10;&#10;Obsah vygenerovaný umelou inteligenciou môže byť nesprávny.">
            <a:extLst>
              <a:ext uri="{FF2B5EF4-FFF2-40B4-BE49-F238E27FC236}">
                <a16:creationId xmlns:a16="http://schemas.microsoft.com/office/drawing/2014/main" id="{DCEA3816-3856-DAE6-FE91-0B6DB2532E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785"/>
            <a:ext cx="12195175" cy="6856215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35344A47-FECD-BB0B-7DC7-DF3A7B13D157}"/>
              </a:ext>
            </a:extLst>
          </p:cNvPr>
          <p:cNvSpPr txBox="1"/>
          <p:nvPr userDrawn="1"/>
        </p:nvSpPr>
        <p:spPr>
          <a:xfrm>
            <a:off x="9888688" y="667519"/>
            <a:ext cx="180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solidFill>
                  <a:schemeClr val="bg1"/>
                </a:solidFill>
                <a:effectLst/>
              </a:rPr>
              <a:t>© 2025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6E01B3E-3FC2-6D41-6C26-8B5DA74B65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7658" y="5552660"/>
            <a:ext cx="1737239" cy="725239"/>
          </a:xfrm>
          <a:prstGeom prst="rect">
            <a:avLst/>
          </a:prstGeom>
        </p:spPr>
      </p:pic>
      <p:cxnSp>
        <p:nvCxnSpPr>
          <p:cNvPr id="10" name="Priama spojnica 9">
            <a:extLst>
              <a:ext uri="{FF2B5EF4-FFF2-40B4-BE49-F238E27FC236}">
                <a16:creationId xmlns:a16="http://schemas.microsoft.com/office/drawing/2014/main" id="{C5FDB49E-5F1D-BE62-F521-3C1B79448741}"/>
              </a:ext>
            </a:extLst>
          </p:cNvPr>
          <p:cNvCxnSpPr>
            <a:cxnSpLocks/>
          </p:cNvCxnSpPr>
          <p:nvPr userDrawn="1"/>
        </p:nvCxnSpPr>
        <p:spPr>
          <a:xfrm>
            <a:off x="9431926" y="5331265"/>
            <a:ext cx="0" cy="7631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E686B081-D50A-C0F7-94F9-8151B8BC8C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39100" y="5583340"/>
            <a:ext cx="2085242" cy="8909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 dirty="0">
                <a:effectLst/>
              </a:rPr>
              <a:t>Nadácia NBS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Inštitút bankového vzdelávania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5peňazí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Múzeum mincí a medailí v Kremnici</a:t>
            </a:r>
            <a:endParaRPr lang="sk-SK" dirty="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31033672-8FBA-15C2-B07D-CDB501B4F6A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39099" y="5217491"/>
            <a:ext cx="2085242" cy="3351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 dirty="0">
                <a:effectLst/>
              </a:rPr>
              <a:t>PROJEKTY NBS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315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5penazi.sk/wp-content/uploads/2020/11/5penazi-informacna-karta-k-podvodom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07C5BE8-3641-292B-3C77-52B18052E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38" y="3517033"/>
            <a:ext cx="11398724" cy="640576"/>
          </a:xfrm>
        </p:spPr>
        <p:txBody>
          <a:bodyPr>
            <a:normAutofit fontScale="90000"/>
          </a:bodyPr>
          <a:lstStyle/>
          <a:p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r>
              <a:rPr lang="sk-SK" dirty="0"/>
              <a:t>Ako rozoznať finančné podvody a účinne sa pred nimi chrániť?</a:t>
            </a:r>
            <a:endParaRPr lang="en-SK" sz="5400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ADC83DBF-5CAB-F791-F2DC-CB39B5D7B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Kolektívne investovanie na Slovensku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8C81AF-5BCA-A589-38CE-9C04FC25F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70762" y="5730525"/>
            <a:ext cx="3362179" cy="411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Peter Pénzeš</a:t>
            </a:r>
            <a:endParaRPr lang="en-S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7E6A27-E12B-2BC8-48EF-E3CF986703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1228" y="6168209"/>
            <a:ext cx="2342184" cy="489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/>
              <a:t>6. 11. 2025</a:t>
            </a:r>
            <a:endParaRPr lang="en-SK" sz="1400" dirty="0"/>
          </a:p>
        </p:txBody>
      </p:sp>
      <p:pic>
        <p:nvPicPr>
          <p:cNvPr id="4" name="Obrázok 16" descr="Obrázok, na ktorom je symbol, písmo, symetria, grafika&#10;&#10;Automaticky generovaný popis">
            <a:extLst>
              <a:ext uri="{FF2B5EF4-FFF2-40B4-BE49-F238E27FC236}">
                <a16:creationId xmlns:a16="http://schemas.microsoft.com/office/drawing/2014/main" id="{5FD10BC0-81DB-0430-538C-70F4E33E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117" y="5806802"/>
            <a:ext cx="240205" cy="258564"/>
          </a:xfrm>
          <a:prstGeom prst="rect">
            <a:avLst/>
          </a:prstGeom>
        </p:spPr>
      </p:pic>
      <p:pic>
        <p:nvPicPr>
          <p:cNvPr id="5" name="Obrázok 18" descr="Obrázok, na ktorom je symbol, grafika, kruh, písmo&#10;&#10;Automaticky generovaný popis">
            <a:extLst>
              <a:ext uri="{FF2B5EF4-FFF2-40B4-BE49-F238E27FC236}">
                <a16:creationId xmlns:a16="http://schemas.microsoft.com/office/drawing/2014/main" id="{65467BF0-63ED-5B1D-F0AD-824C8CBEE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117" y="6251802"/>
            <a:ext cx="275394" cy="313643"/>
          </a:xfrm>
          <a:prstGeom prst="rect">
            <a:avLst/>
          </a:prstGeom>
        </p:spPr>
      </p:pic>
      <p:sp>
        <p:nvSpPr>
          <p:cNvPr id="2" name="Title 15">
            <a:extLst>
              <a:ext uri="{FF2B5EF4-FFF2-40B4-BE49-F238E27FC236}">
                <a16:creationId xmlns:a16="http://schemas.microsoft.com/office/drawing/2014/main" id="{FA7F84CC-05F8-67B9-8A5E-026F0CBC2DB1}"/>
              </a:ext>
            </a:extLst>
          </p:cNvPr>
          <p:cNvSpPr txBox="1">
            <a:spLocks/>
          </p:cNvSpPr>
          <p:nvPr/>
        </p:nvSpPr>
        <p:spPr>
          <a:xfrm>
            <a:off x="267029" y="3703469"/>
            <a:ext cx="11820943" cy="640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itka Banner" panose="02000505000000020004" pitchFamily="2" charset="0"/>
                <a:ea typeface="+mj-ea"/>
                <a:cs typeface="+mj-cs"/>
              </a:defRPr>
            </a:lvl1pPr>
          </a:lstStyle>
          <a:p>
            <a:endParaRPr lang="en-SK" sz="4000" dirty="0"/>
          </a:p>
        </p:txBody>
      </p:sp>
    </p:spTree>
    <p:extLst>
      <p:ext uri="{BB962C8B-B14F-4D97-AF65-F5344CB8AC3E}">
        <p14:creationId xmlns:p14="http://schemas.microsoft.com/office/powerpoint/2010/main" val="364411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3F9DE-F986-DD1A-6B37-30ABEB02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F939-2642-F177-996A-F7CB0221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20" y="1797284"/>
            <a:ext cx="10875452" cy="4807497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Čo môžem urobiť ja 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sz="2400" dirty="0"/>
              <a:t> Budovať obranné reflexy</a:t>
            </a:r>
          </a:p>
          <a:p>
            <a:pPr marL="457200" lvl="2" indent="0">
              <a:lnSpc>
                <a:spcPct val="110000"/>
              </a:lnSpc>
              <a:spcBef>
                <a:spcPts val="1000"/>
              </a:spcBef>
              <a:buNone/>
            </a:pPr>
            <a:endParaRPr lang="sk-SK" dirty="0"/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Čo môže urobiť firma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sz="2400" dirty="0"/>
              <a:t>DORA = investícia, nie byrokraciu. Kontrola 4 očí. Tréningy na „budovanie reflexov“</a:t>
            </a:r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endParaRPr lang="sk-SK" dirty="0"/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Čo môžeme urobiť spolu ?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3E3788CD-B11F-84A3-EC7F-0D973F93F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6F9F-8393-0046-8936-9662569AF5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ADF8E9F-4A18-2300-6789-A9FBDEA0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353987"/>
            <a:ext cx="11099650" cy="544569"/>
          </a:xfrm>
        </p:spPr>
        <p:txBody>
          <a:bodyPr>
            <a:noAutofit/>
          </a:bodyPr>
          <a:lstStyle/>
          <a:p>
            <a:r>
              <a:rPr lang="sk-SK" dirty="0"/>
              <a:t>Na zamyslenie...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90362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70C24B0-171A-AD74-44E0-10A8A41BA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30EEDA-5756-71D4-8039-125DEE779D0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94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2A913-6BBD-BBE5-F5B7-6E62F026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39B78AF-6F94-FF51-6163-FFC3C3BE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6F9F-8393-0046-8936-9662569AF5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938CD7DA-69DB-6664-7463-FEC84B11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82" t="12829" r="15834" b="24931"/>
          <a:stretch>
            <a:fillRect/>
          </a:stretch>
        </p:blipFill>
        <p:spPr>
          <a:xfrm>
            <a:off x="928688" y="1810502"/>
            <a:ext cx="2607999" cy="3080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D9460-0783-2B8D-E79A-3B786A252A6D}"/>
              </a:ext>
            </a:extLst>
          </p:cNvPr>
          <p:cNvSpPr txBox="1"/>
          <p:nvPr/>
        </p:nvSpPr>
        <p:spPr>
          <a:xfrm>
            <a:off x="745779" y="5354387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Náhodné obete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EB98D-4BB4-1009-DB42-803C8D9A47F4}"/>
              </a:ext>
            </a:extLst>
          </p:cNvPr>
          <p:cNvSpPr txBox="1"/>
          <p:nvPr/>
        </p:nvSpPr>
        <p:spPr>
          <a:xfrm>
            <a:off x="8353425" y="5354387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Útok na klienta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FC184-84A3-D2F7-01BA-5445A04E541A}"/>
              </a:ext>
            </a:extLst>
          </p:cNvPr>
          <p:cNvSpPr txBox="1"/>
          <p:nvPr/>
        </p:nvSpPr>
        <p:spPr>
          <a:xfrm>
            <a:off x="3999083" y="5354387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Útok na firmu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B104CA90-BC15-3028-F4E2-753779378CAB}"/>
              </a:ext>
            </a:extLst>
          </p:cNvPr>
          <p:cNvSpPr txBox="1">
            <a:spLocks/>
          </p:cNvSpPr>
          <p:nvPr/>
        </p:nvSpPr>
        <p:spPr>
          <a:xfrm>
            <a:off x="581025" y="345976"/>
            <a:ext cx="10401300" cy="5445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i="0" kern="1200">
                <a:solidFill>
                  <a:srgbClr val="112039"/>
                </a:solidFill>
                <a:latin typeface="Sitka Banner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dirty="0"/>
              <a:t>Páchateľ „</a:t>
            </a:r>
            <a:r>
              <a:rPr lang="sk-SK" dirty="0" err="1"/>
              <a:t>nehackuje</a:t>
            </a:r>
            <a:r>
              <a:rPr lang="sk-SK" dirty="0"/>
              <a:t>“ IT systém, ale obeť  Sociálne inžinierstvo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E0326-D2A8-257A-D93F-0D1DDADA1842}"/>
              </a:ext>
            </a:extLst>
          </p:cNvPr>
          <p:cNvSpPr txBox="1"/>
          <p:nvPr/>
        </p:nvSpPr>
        <p:spPr>
          <a:xfrm>
            <a:off x="1088269" y="6215410"/>
            <a:ext cx="989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Autorizovaný podvod – obeť sama vykoná platbu.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88E97-60DE-E47F-E8E6-9E786A2FB2A9}"/>
              </a:ext>
            </a:extLst>
          </p:cNvPr>
          <p:cNvSpPr txBox="1"/>
          <p:nvPr/>
        </p:nvSpPr>
        <p:spPr>
          <a:xfrm>
            <a:off x="4371737" y="1518484"/>
            <a:ext cx="32061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k-SK" b="1" dirty="0"/>
          </a:p>
          <a:p>
            <a:pPr>
              <a:spcAft>
                <a:spcPts val="600"/>
              </a:spcAft>
            </a:pPr>
            <a:endParaRPr lang="sk-SK" b="1" dirty="0"/>
          </a:p>
          <a:p>
            <a:pPr>
              <a:spcAft>
                <a:spcPts val="600"/>
              </a:spcAft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Falošný CEO: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Potrebujem rýchlo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preplatiť faktúru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kt. posielam v správe.</a:t>
            </a:r>
          </a:p>
          <a:p>
            <a:pPr>
              <a:spcAft>
                <a:spcPts val="600"/>
              </a:spcAft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Zamestnanec: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Áno, zaplatím. </a:t>
            </a:r>
          </a:p>
          <a:p>
            <a:pPr>
              <a:spcAft>
                <a:spcPts val="600"/>
              </a:spcAft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Falošný CEO: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Som na stretnutí, nevolajte späť. </a:t>
            </a:r>
          </a:p>
          <a:p>
            <a:pPr>
              <a:spcAft>
                <a:spcPts val="600"/>
              </a:spcAft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Zákazník: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poriadku</a:t>
            </a:r>
          </a:p>
          <a:p>
            <a:endParaRPr lang="sk-SK" dirty="0"/>
          </a:p>
        </p:txBody>
      </p:sp>
      <p:pic>
        <p:nvPicPr>
          <p:cNvPr id="8" name="Picture 7" descr="A black telephone receiver&#10;&#10;AI-generated content may be incorrect.">
            <a:extLst>
              <a:ext uri="{FF2B5EF4-FFF2-40B4-BE49-F238E27FC236}">
                <a16:creationId xmlns:a16="http://schemas.microsoft.com/office/drawing/2014/main" id="{347FC2BB-74A8-6FBC-52E0-6734B647B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343" y="1322110"/>
            <a:ext cx="888657" cy="888657"/>
          </a:xfrm>
          <a:prstGeom prst="rect">
            <a:avLst/>
          </a:prstGeom>
        </p:spPr>
      </p:pic>
      <p:pic>
        <p:nvPicPr>
          <p:cNvPr id="10" name="Picture 9" descr="A blue background with white text and black text&#10;&#10;AI-generated content may be incorrect.">
            <a:extLst>
              <a:ext uri="{FF2B5EF4-FFF2-40B4-BE49-F238E27FC236}">
                <a16:creationId xmlns:a16="http://schemas.microsoft.com/office/drawing/2014/main" id="{4F603BF8-8189-9284-1CB2-618E0D254C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36" t="10009" r="8892" b="8040"/>
          <a:stretch>
            <a:fillRect/>
          </a:stretch>
        </p:blipFill>
        <p:spPr>
          <a:xfrm>
            <a:off x="8081122" y="1758638"/>
            <a:ext cx="3305175" cy="30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BBD2D-3BE1-83AA-5469-E7875B67B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F8FD-8CA5-E673-DAA9-82656406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4" y="47700"/>
            <a:ext cx="10987086" cy="1233366"/>
          </a:xfrm>
        </p:spPr>
        <p:txBody>
          <a:bodyPr>
            <a:normAutofit/>
          </a:bodyPr>
          <a:lstStyle/>
          <a:p>
            <a:r>
              <a:rPr lang="sk-SK" dirty="0">
                <a:latin typeface="Sitka Banner" pitchFamily="2" charset="0"/>
              </a:rPr>
              <a:t>Autorizované online podvody významne rastú...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33134-B57B-DA98-5917-BBA64FF0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A7E93-5231-82F0-EB5C-6385F8E96001}"/>
              </a:ext>
            </a:extLst>
          </p:cNvPr>
          <p:cNvSpPr txBox="1"/>
          <p:nvPr/>
        </p:nvSpPr>
        <p:spPr>
          <a:xfrm>
            <a:off x="8610600" y="6356350"/>
            <a:ext cx="253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Ilustratívne údaje za bankový sektor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11311-0495-23E3-8F9C-9F6B558092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09"/>
          <a:stretch>
            <a:fillRect/>
          </a:stretch>
        </p:blipFill>
        <p:spPr>
          <a:xfrm>
            <a:off x="1085288" y="1141561"/>
            <a:ext cx="9626138" cy="453038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0F7B333-A07E-E9C7-C898-5D33324E2861}"/>
              </a:ext>
            </a:extLst>
          </p:cNvPr>
          <p:cNvGraphicFramePr/>
          <p:nvPr/>
        </p:nvGraphicFramePr>
        <p:xfrm>
          <a:off x="8018381" y="1786467"/>
          <a:ext cx="3927089" cy="288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69896C03-43C8-EAEC-E920-11CBDB0F6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198" y="5695353"/>
            <a:ext cx="287408" cy="1886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ECCBA7-B53A-22A0-4AA0-665BC38D5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198" y="6122796"/>
            <a:ext cx="287408" cy="1600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91B7BD-C10B-C51E-72BF-6F3E7308CF59}"/>
              </a:ext>
            </a:extLst>
          </p:cNvPr>
          <p:cNvSpPr txBox="1"/>
          <p:nvPr/>
        </p:nvSpPr>
        <p:spPr>
          <a:xfrm>
            <a:off x="2647784" y="5671947"/>
            <a:ext cx="5558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Autorizované podvody (v rámci elektronických úhrad na diaľku)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7A21E-8CB9-520D-57FA-7A9BAA5A179C}"/>
              </a:ext>
            </a:extLst>
          </p:cNvPr>
          <p:cNvSpPr txBox="1"/>
          <p:nvPr/>
        </p:nvSpPr>
        <p:spPr>
          <a:xfrm>
            <a:off x="2647784" y="6053658"/>
            <a:ext cx="5427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Neautorizované podvody  (v rámci elektronických úhrad na diaľku)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FA8CC-DB43-9DD0-C4FA-5A39C2A5A1C0}"/>
              </a:ext>
            </a:extLst>
          </p:cNvPr>
          <p:cNvSpPr txBox="1"/>
          <p:nvPr/>
        </p:nvSpPr>
        <p:spPr>
          <a:xfrm rot="16200000">
            <a:off x="217986" y="329184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mil. Eur</a:t>
            </a:r>
          </a:p>
        </p:txBody>
      </p:sp>
    </p:spTree>
    <p:extLst>
      <p:ext uri="{BB962C8B-B14F-4D97-AF65-F5344CB8AC3E}">
        <p14:creationId xmlns:p14="http://schemas.microsoft.com/office/powerpoint/2010/main" val="274319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411C4-DF66-E150-6724-DE153ACA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3071-E536-084D-1FE2-2722C358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55" y="149883"/>
            <a:ext cx="10422564" cy="1233366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Sitka Banner" pitchFamily="2" charset="0"/>
              </a:rPr>
              <a:t>... stretli sme sa s nimi skoro všetci.</a:t>
            </a:r>
            <a:endParaRPr sz="4000" dirty="0">
              <a:latin typeface="Sitka Bann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BBA56-E2EA-4519-00B3-2652B21DFE54}"/>
              </a:ext>
            </a:extLst>
          </p:cNvPr>
          <p:cNvSpPr txBox="1"/>
          <p:nvPr/>
        </p:nvSpPr>
        <p:spPr>
          <a:xfrm>
            <a:off x="7952936" y="6281707"/>
            <a:ext cx="411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 Reprezentatívny spotrebiteľský prieskum pre NBS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1B2F640-334C-6316-8C37-77DC473A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285" y="6525554"/>
            <a:ext cx="27432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D4456685-3C34-E42C-FE68-93E761F21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01" t="8654" r="477"/>
          <a:stretch>
            <a:fillRect/>
          </a:stretch>
        </p:blipFill>
        <p:spPr bwMode="auto">
          <a:xfrm>
            <a:off x="385624" y="979505"/>
            <a:ext cx="11288216" cy="5126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733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29721-B77A-C357-4E96-AFCA71DA3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4573C-7495-87F6-7027-9F2C7BC3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20" y="1797284"/>
            <a:ext cx="10875452" cy="4807497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sz="2800" dirty="0"/>
              <a:t>Útok na rýchle, emocionálne myslenie a obídenie pomalého, racionálneho myslenia </a:t>
            </a:r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endParaRPr lang="sk-SK" sz="2800" dirty="0"/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sk-SK" sz="2800" dirty="0"/>
              <a:t>Využitie emocionálnej skratky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endParaRPr lang="sk-SK" sz="2800" dirty="0"/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sk-SK" sz="2800" dirty="0"/>
              <a:t>Kognitívne preťaženie 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endParaRPr lang="sk-SK" sz="2800" dirty="0"/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sk-SK" sz="2800" dirty="0"/>
              <a:t>Autorizácia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B758EF3F-F45B-15A0-8853-C28AA34A9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6F9F-8393-0046-8936-9662569AF5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B692A60-AA6F-3540-DB1B-662B496F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341287"/>
            <a:ext cx="11099650" cy="544569"/>
          </a:xfrm>
        </p:spPr>
        <p:txBody>
          <a:bodyPr>
            <a:noAutofit/>
          </a:bodyPr>
          <a:lstStyle/>
          <a:p>
            <a:r>
              <a:rPr lang="sk-SK" dirty="0"/>
              <a:t>Ako fungujú online podvody?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376590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EBC78-BF3A-757E-35EF-26B6667D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18595-A112-D7DA-46C2-5F3283CE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750820"/>
            <a:ext cx="10891911" cy="3853961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00000"/>
              </a:lnSpc>
              <a:buBlip>
                <a:blip r:embed="rId3"/>
              </a:buBlip>
            </a:pPr>
            <a:r>
              <a:rPr lang="sk-SK" sz="2800" b="1" dirty="0"/>
              <a:t>Automatizovaný transakčný monitoring</a:t>
            </a:r>
            <a:r>
              <a:rPr lang="sk-SK" sz="2800" dirty="0"/>
              <a:t>, komunikácia s klientom (</a:t>
            </a:r>
            <a:r>
              <a:rPr lang="sk-SK" sz="2800" dirty="0" err="1"/>
              <a:t>callback</a:t>
            </a:r>
            <a:r>
              <a:rPr lang="sk-SK" sz="2800" dirty="0"/>
              <a:t>/</a:t>
            </a:r>
            <a:r>
              <a:rPr lang="sk-SK" sz="2800" dirty="0" err="1"/>
              <a:t>cool-off</a:t>
            </a:r>
            <a:r>
              <a:rPr lang="sk-SK" sz="2800" dirty="0"/>
              <a:t>), zdržanie platby, blokovanie rizikových príjemcov</a:t>
            </a:r>
          </a:p>
          <a:p>
            <a:pPr lvl="1">
              <a:lnSpc>
                <a:spcPct val="100000"/>
              </a:lnSpc>
            </a:pPr>
            <a:endParaRPr lang="sk-SK" sz="2800" dirty="0"/>
          </a:p>
          <a:p>
            <a:pPr marL="742950" lvl="1" indent="-285750">
              <a:lnSpc>
                <a:spcPct val="100000"/>
              </a:lnSpc>
              <a:buBlip>
                <a:blip r:embed="rId3"/>
              </a:buBlip>
            </a:pPr>
            <a:r>
              <a:rPr lang="sk-SK" sz="2800" b="1" dirty="0"/>
              <a:t>Prevencia</a:t>
            </a:r>
            <a:r>
              <a:rPr lang="sk-SK" sz="2800" dirty="0"/>
              <a:t> - limity, varovania v </a:t>
            </a:r>
            <a:r>
              <a:rPr lang="sk-SK" sz="2800" dirty="0" err="1"/>
              <a:t>appke</a:t>
            </a:r>
            <a:r>
              <a:rPr lang="sk-SK" sz="2800" dirty="0"/>
              <a:t> a internet bankingu</a:t>
            </a:r>
          </a:p>
          <a:p>
            <a:pPr lvl="1">
              <a:lnSpc>
                <a:spcPct val="100000"/>
              </a:lnSpc>
            </a:pPr>
            <a:endParaRPr lang="sk-SK" sz="2800" dirty="0"/>
          </a:p>
          <a:p>
            <a:pPr marL="742950" lvl="1" indent="-285750">
              <a:lnSpc>
                <a:spcPct val="100000"/>
              </a:lnSpc>
              <a:buBlip>
                <a:blip r:embed="rId3"/>
              </a:buBlip>
            </a:pPr>
            <a:r>
              <a:rPr lang="sk-SK" sz="2800" b="1" dirty="0"/>
              <a:t>Zdieľanie „signálov“</a:t>
            </a:r>
            <a:r>
              <a:rPr lang="sk-SK" sz="2800" dirty="0"/>
              <a:t> - medzibanková výmena informácii o podvodoch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8C2A813-A784-1267-5B60-332DCB169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6F9F-8393-0046-8936-9662569AF5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86A9237-2FA0-7C5A-463A-8ACA1044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6" y="297573"/>
            <a:ext cx="9532541" cy="544569"/>
          </a:xfrm>
        </p:spPr>
        <p:txBody>
          <a:bodyPr>
            <a:noAutofit/>
          </a:bodyPr>
          <a:lstStyle/>
          <a:p>
            <a:r>
              <a:rPr lang="sk-SK" dirty="0"/>
              <a:t>Čo s online podvodmi robia banky?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384737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4C5C9-D55F-A9F0-822B-E996FEE78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1ADFC-F1BB-6B85-7FD6-FB66CF7B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20" y="1797284"/>
            <a:ext cx="10875452" cy="4807497"/>
          </a:xfrm>
        </p:spPr>
        <p:txBody>
          <a:bodyPr>
            <a:normAutofit fontScale="92500"/>
          </a:bodyPr>
          <a:lstStyle/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sz="2800" b="1" dirty="0"/>
              <a:t>Pilier 1: dohľad - </a:t>
            </a:r>
            <a:r>
              <a:rPr lang="sk-SK" sz="2400" b="1" dirty="0"/>
              <a:t>DORA a ďalšie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Predstavenstvo </a:t>
            </a:r>
            <a:r>
              <a:rPr lang="sk-SK" i="1" dirty="0"/>
              <a:t>priamo zodpovedné</a:t>
            </a:r>
            <a:r>
              <a:rPr lang="sk-SK" dirty="0"/>
              <a:t> za riadenie a testovanie ICT rizík (aj sociálne inžinierstvo)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Povinné testovanie odolnosti vrátane testovania zamestnancov (napr. interné </a:t>
            </a:r>
            <a:r>
              <a:rPr lang="sk-SK" dirty="0" err="1"/>
              <a:t>phishingové</a:t>
            </a:r>
            <a:r>
              <a:rPr lang="sk-SK" dirty="0"/>
              <a:t> kampane)</a:t>
            </a:r>
          </a:p>
          <a:p>
            <a:pPr marL="742950" lvl="2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dirty="0"/>
              <a:t>Povinné hlásenie incidentov vrátane úspešných podvodov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sk-SK" sz="2800" b="1" dirty="0"/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sz="2800" b="1" dirty="0"/>
              <a:t>Pilier 2: prevencia</a:t>
            </a:r>
          </a:p>
          <a:p>
            <a:pPr marL="742950" lvl="1" indent="-285750">
              <a:lnSpc>
                <a:spcPct val="110000"/>
              </a:lnSpc>
              <a:buBlip>
                <a:blip r:embed="rId3"/>
              </a:buBlip>
            </a:pPr>
            <a:r>
              <a:rPr lang="sk-SK" sz="2000" dirty="0"/>
              <a:t>5peňazí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sk-SK" sz="2000" dirty="0"/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sk-SK" sz="2800" b="1" dirty="0"/>
              <a:t>Pilier 3: spolupráca s OČTK</a:t>
            </a:r>
          </a:p>
          <a:p>
            <a:pPr marL="742950" lvl="1" indent="-285750">
              <a:lnSpc>
                <a:spcPct val="110000"/>
              </a:lnSpc>
              <a:buBlip>
                <a:blip r:embed="rId3"/>
              </a:buBlip>
            </a:pPr>
            <a:r>
              <a:rPr lang="sk-SK" sz="2000" dirty="0"/>
              <a:t>vzdelávacia činnosť pre OČTK</a:t>
            </a:r>
            <a:endParaRPr lang="sk-SK" b="1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2B443FD-55CD-FF90-DEC3-BE85EBFA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6F9F-8393-0046-8936-9662569AF5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2331E51-6137-2602-BF82-F8A3A798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341287"/>
            <a:ext cx="11099650" cy="544569"/>
          </a:xfrm>
        </p:spPr>
        <p:txBody>
          <a:bodyPr>
            <a:noAutofit/>
          </a:bodyPr>
          <a:lstStyle/>
          <a:p>
            <a:r>
              <a:rPr lang="sk-SK" dirty="0"/>
              <a:t>Aktivity NBS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94286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CAB77-8473-8404-D226-0A131311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D529D-F128-2CCC-70C6-99F5E298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20" y="1797284"/>
            <a:ext cx="10875452" cy="4807497"/>
          </a:xfrm>
        </p:spPr>
        <p:txBody>
          <a:bodyPr>
            <a:normAutofit/>
          </a:bodyPr>
          <a:lstStyle/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sk-SK" sz="2800" dirty="0"/>
              <a:t>Spomaliť. Emócia (strach, autorita, naliehavosť) = útok na rýchle myslenie.</a:t>
            </a:r>
          </a:p>
          <a:p>
            <a:pPr marL="914400" lvl="3" indent="0">
              <a:lnSpc>
                <a:spcPct val="110000"/>
              </a:lnSpc>
              <a:spcBef>
                <a:spcPts val="1000"/>
              </a:spcBef>
              <a:buNone/>
            </a:pPr>
            <a:endParaRPr lang="sk-SK" sz="2800" i="1" dirty="0"/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sk-SK" sz="2800" dirty="0"/>
              <a:t>Overiť, alebo izolovať hrozbu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endParaRPr lang="sk-SK" sz="2800" dirty="0"/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sk-SK" sz="2800" dirty="0"/>
              <a:t>Hlásiť = budovať kolektívnu imunitu</a:t>
            </a:r>
          </a:p>
          <a:p>
            <a:pPr marL="914400" lvl="2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endParaRPr lang="sk-SK" sz="2800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CDF2089E-F233-4BD8-A54E-CA6616740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6F9F-8393-0046-8936-9662569AF5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4F398FF-3A7C-DA0E-044D-4A34D59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341287"/>
            <a:ext cx="11099650" cy="544569"/>
          </a:xfrm>
        </p:spPr>
        <p:txBody>
          <a:bodyPr>
            <a:noAutofit/>
          </a:bodyPr>
          <a:lstStyle/>
          <a:p>
            <a:r>
              <a:rPr lang="sk-SK" dirty="0"/>
              <a:t>Ako sa chrániť? Obranné reflexy </a:t>
            </a:r>
            <a:endParaRPr lang="en-SK" b="1" dirty="0"/>
          </a:p>
        </p:txBody>
      </p:sp>
    </p:spTree>
    <p:extLst>
      <p:ext uri="{BB962C8B-B14F-4D97-AF65-F5344CB8AC3E}">
        <p14:creationId xmlns:p14="http://schemas.microsoft.com/office/powerpoint/2010/main" val="191507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0333-DF76-5A6D-9B58-7E20E254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BBC7FE5-0BBC-C03B-E246-C8F47DAC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6F9F-8393-0046-8936-9662569AF5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A23D-2533-34C6-B952-91ABCCF99318}"/>
              </a:ext>
            </a:extLst>
          </p:cNvPr>
          <p:cNvSpPr txBox="1"/>
          <p:nvPr/>
        </p:nvSpPr>
        <p:spPr>
          <a:xfrm>
            <a:off x="9543010" y="6317571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>
                <a:hlinkClick r:id="rId3"/>
              </a:rPr>
              <a:t>NBS, 5peňazí</a:t>
            </a:r>
            <a:endParaRPr lang="sk-SK" dirty="0"/>
          </a:p>
        </p:txBody>
      </p:sp>
      <p:pic>
        <p:nvPicPr>
          <p:cNvPr id="6" name="Picture 5" descr="A phone with a message on it&#10;&#10;AI-generated content may be incorrect.">
            <a:extLst>
              <a:ext uri="{FF2B5EF4-FFF2-40B4-BE49-F238E27FC236}">
                <a16:creationId xmlns:a16="http://schemas.microsoft.com/office/drawing/2014/main" id="{F44017F2-C3E4-DDCD-2E0E-01E483190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" t="843" r="404" b="843"/>
          <a:stretch>
            <a:fillRect/>
          </a:stretch>
        </p:blipFill>
        <p:spPr>
          <a:xfrm>
            <a:off x="1237105" y="864921"/>
            <a:ext cx="4115011" cy="5344288"/>
          </a:xfrm>
          <a:prstGeom prst="rect">
            <a:avLst/>
          </a:prstGeom>
        </p:spPr>
      </p:pic>
      <p:pic>
        <p:nvPicPr>
          <p:cNvPr id="8" name="Picture 7" descr="A poster of a computer with a message&#10;&#10;AI-generated content may be incorrect.">
            <a:extLst>
              <a:ext uri="{FF2B5EF4-FFF2-40B4-BE49-F238E27FC236}">
                <a16:creationId xmlns:a16="http://schemas.microsoft.com/office/drawing/2014/main" id="{BDACFDE8-4BE2-FEDF-B730-DC1F3B895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 b="1610"/>
          <a:stretch>
            <a:fillRect/>
          </a:stretch>
        </p:blipFill>
        <p:spPr>
          <a:xfrm>
            <a:off x="6015858" y="864921"/>
            <a:ext cx="4134062" cy="53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8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F3B21F34DA045AF838C100D17C168" ma:contentTypeVersion="3" ma:contentTypeDescription="Create a new document." ma:contentTypeScope="" ma:versionID="b61c831c9822e573db8410a51e178494">
  <xsd:schema xmlns:xsd="http://www.w3.org/2001/XMLSchema" xmlns:xs="http://www.w3.org/2001/XMLSchema" xmlns:p="http://schemas.microsoft.com/office/2006/metadata/properties" xmlns:ns2="1260e0d8-60a5-4c2b-8835-793632c5b063" targetNamespace="http://schemas.microsoft.com/office/2006/metadata/properties" ma:root="true" ma:fieldsID="7452d87f30216475cce380b85e8a54ed" ns2:_="">
    <xsd:import namespace="1260e0d8-60a5-4c2b-8835-793632c5b0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0e0d8-60a5-4c2b-8835-793632c5b0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93599B-C736-4DE2-9498-8CC5765EE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06236D-A938-4599-A5E5-FBB3AA655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0e0d8-60a5-4c2b-8835-793632c5b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2EE824-286B-4658-8C62-BEFC00D7B73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1260e0d8-60a5-4c2b-8835-793632c5b063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1302</Words>
  <Application>Microsoft Office PowerPoint</Application>
  <PresentationFormat>Widescreen</PresentationFormat>
  <Paragraphs>145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Sitka Banner</vt:lpstr>
      <vt:lpstr>office theme</vt:lpstr>
      <vt:lpstr>    Ako rozoznať finančné podvody a účinne sa pred nimi chrániť?</vt:lpstr>
      <vt:lpstr>PowerPoint Presentation</vt:lpstr>
      <vt:lpstr>Autorizované online podvody významne rastú...</vt:lpstr>
      <vt:lpstr>... stretli sme sa s nimi skoro všetci.</vt:lpstr>
      <vt:lpstr>Ako fungujú online podvody?</vt:lpstr>
      <vt:lpstr>Čo s online podvodmi robia banky?</vt:lpstr>
      <vt:lpstr>Aktivity NBS</vt:lpstr>
      <vt:lpstr>Ako sa chrániť? Obranné reflexy </vt:lpstr>
      <vt:lpstr>PowerPoint Presentation</vt:lpstr>
      <vt:lpstr>Na zamyslenie...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Pénzeš Peter</dc:creator>
  <cp:lastModifiedBy>Pénzeš Peter</cp:lastModifiedBy>
  <cp:revision>4</cp:revision>
  <dcterms:created xsi:type="dcterms:W3CDTF">2013-07-15T20:26:40Z</dcterms:created>
  <dcterms:modified xsi:type="dcterms:W3CDTF">2025-11-03T16:35:22Z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0x010100678F3B21F34DA045AF838C100D17C168</vt:lpwstr>
  </property>
</Properties>
</file>