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965" r:id="rId2"/>
    <p:sldId id="1062" r:id="rId3"/>
    <p:sldId id="1038" r:id="rId4"/>
    <p:sldId id="1126" r:id="rId5"/>
    <p:sldId id="1108" r:id="rId6"/>
    <p:sldId id="1127" r:id="rId7"/>
    <p:sldId id="1023" r:id="rId8"/>
    <p:sldId id="1122" r:id="rId9"/>
    <p:sldId id="1128" r:id="rId10"/>
    <p:sldId id="1068" r:id="rId11"/>
    <p:sldId id="1119" r:id="rId12"/>
    <p:sldId id="1086" r:id="rId13"/>
    <p:sldId id="1085" r:id="rId14"/>
    <p:sldId id="1117" r:id="rId15"/>
    <p:sldId id="1121" r:id="rId16"/>
    <p:sldId id="1125" r:id="rId17"/>
    <p:sldId id="1120" r:id="rId18"/>
    <p:sldId id="1112" r:id="rId19"/>
    <p:sldId id="1124" r:id="rId20"/>
    <p:sldId id="1070" r:id="rId21"/>
    <p:sldId id="1074" r:id="rId22"/>
    <p:sldId id="1075" r:id="rId23"/>
    <p:sldId id="1081" r:id="rId24"/>
    <p:sldId id="1079" r:id="rId25"/>
    <p:sldId id="1129" r:id="rId26"/>
    <p:sldId id="1100" r:id="rId27"/>
    <p:sldId id="1101" r:id="rId28"/>
    <p:sldId id="1107" r:id="rId29"/>
    <p:sldId id="1104" r:id="rId30"/>
    <p:sldId id="1130" r:id="rId31"/>
    <p:sldId id="1133" r:id="rId32"/>
    <p:sldId id="1132" r:id="rId33"/>
    <p:sldId id="1118" r:id="rId34"/>
    <p:sldId id="1115" r:id="rId35"/>
    <p:sldId id="1131" r:id="rId36"/>
    <p:sldId id="1026" r:id="rId37"/>
    <p:sldId id="993" r:id="rId38"/>
    <p:sldId id="994" r:id="rId39"/>
    <p:sldId id="1007" r:id="rId40"/>
    <p:sldId id="1066" r:id="rId41"/>
    <p:sldId id="1084" r:id="rId42"/>
    <p:sldId id="1114" r:id="rId43"/>
    <p:sldId id="1083" r:id="rId44"/>
    <p:sldId id="111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7"/>
    <a:srgbClr val="FC8083"/>
    <a:srgbClr val="BAE659"/>
    <a:srgbClr val="63C532"/>
    <a:srgbClr val="8C815F"/>
    <a:srgbClr val="B8A875"/>
    <a:srgbClr val="2E5960"/>
    <a:srgbClr val="009182"/>
    <a:srgbClr val="323232"/>
    <a:srgbClr val="E6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5033" autoAdjust="0"/>
  </p:normalViewPr>
  <p:slideViewPr>
    <p:cSldViewPr snapToGrid="0">
      <p:cViewPr varScale="1">
        <p:scale>
          <a:sx n="105" d="100"/>
          <a:sy n="105" d="100"/>
        </p:scale>
        <p:origin x="840" y="10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19533875094348E-2"/>
          <c:y val="4.6964041343554253E-2"/>
          <c:w val="0.913490422635718"/>
          <c:h val="0.77890377276621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tx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59-409E-8C2F-083C1618E71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59-409E-8C2F-083C1618E7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TRH</c:v>
                </c:pt>
                <c:pt idx="1">
                  <c:v>MEDIÁN</c:v>
                </c:pt>
              </c:strCache>
            </c:strRef>
          </c:cat>
          <c:val>
            <c:numRef>
              <c:f>Hárok1!$B$2:$B$3</c:f>
              <c:numCache>
                <c:formatCode>0%</c:formatCode>
                <c:ptCount val="2"/>
                <c:pt idx="0">
                  <c:v>0.13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59-409E-8C2F-083C1618E710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UK</c:v>
                </c:pt>
              </c:strCache>
            </c:strRef>
          </c:tx>
          <c:spPr>
            <a:noFill/>
            <a:ln w="12700">
              <a:solidFill>
                <a:schemeClr val="tx1"/>
              </a:solidFill>
              <a:prstDash val="sysDot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TRH</c:v>
                </c:pt>
                <c:pt idx="1">
                  <c:v>MEDIÁN</c:v>
                </c:pt>
              </c:strCache>
            </c:strRef>
          </c:cat>
          <c:val>
            <c:numRef>
              <c:f>Hárok1!$C$2:$C$3</c:f>
              <c:numCache>
                <c:formatCode>0%</c:formatCode>
                <c:ptCount val="2"/>
                <c:pt idx="0">
                  <c:v>0.09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59-409E-8C2F-083C1618E710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EURÓPA</c:v>
                </c:pt>
              </c:strCache>
            </c:strRef>
          </c:tx>
          <c:spPr>
            <a:noFill/>
            <a:ln w="12700">
              <a:solidFill>
                <a:schemeClr val="tx1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TRH</c:v>
                </c:pt>
                <c:pt idx="1">
                  <c:v>MEDIÁN</c:v>
                </c:pt>
              </c:strCache>
            </c:strRef>
          </c:cat>
          <c:val>
            <c:numRef>
              <c:f>Hárok1!$D$2:$D$3</c:f>
              <c:numCache>
                <c:formatCode>0%</c:formatCode>
                <c:ptCount val="2"/>
                <c:pt idx="0">
                  <c:v>0.1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59-409E-8C2F-083C1618E710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JAPONSKO</c:v>
                </c:pt>
              </c:strCache>
            </c:strRef>
          </c:tx>
          <c:spPr>
            <a:noFill/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TRH</c:v>
                </c:pt>
                <c:pt idx="1">
                  <c:v>MEDIÁN</c:v>
                </c:pt>
              </c:strCache>
            </c:strRef>
          </c:cat>
          <c:val>
            <c:numRef>
              <c:f>Hárok1!$E$2:$E$3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59-409E-8C2F-083C1618E710}"/>
            </c:ext>
          </c:extLst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EM</c:v>
                </c:pt>
              </c:strCache>
            </c:strRef>
          </c:tx>
          <c:spPr>
            <a:noFill/>
            <a:ln>
              <a:solidFill>
                <a:schemeClr val="tx1"/>
              </a:solidFill>
              <a:prstDash val="lgDashDotDot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Hárok1!$A$2:$A$3</c:f>
              <c:strCache>
                <c:ptCount val="2"/>
                <c:pt idx="0">
                  <c:v>TRH</c:v>
                </c:pt>
                <c:pt idx="1">
                  <c:v>MEDIÁN</c:v>
                </c:pt>
              </c:strCache>
            </c:strRef>
          </c:cat>
          <c:val>
            <c:numRef>
              <c:f>Hárok1!$F$2:$F$3</c:f>
              <c:numCache>
                <c:formatCode>0%</c:formatCode>
                <c:ptCount val="2"/>
                <c:pt idx="0">
                  <c:v>0.13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59-409E-8C2F-083C1618E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2293855"/>
        <c:axId val="752299615"/>
      </c:barChart>
      <c:catAx>
        <c:axId val="75229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 Medium" panose="00000600000000000000" pitchFamily="2" charset="-18"/>
                <a:ea typeface="+mn-ea"/>
                <a:cs typeface="+mn-cs"/>
              </a:defRPr>
            </a:pPr>
            <a:endParaRPr lang="sk-SK"/>
          </a:p>
        </c:txPr>
        <c:crossAx val="752299615"/>
        <c:crosses val="autoZero"/>
        <c:auto val="1"/>
        <c:lblAlgn val="ctr"/>
        <c:lblOffset val="100"/>
        <c:noMultiLvlLbl val="0"/>
      </c:catAx>
      <c:valAx>
        <c:axId val="75229961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endParaRPr lang="sk-SK"/>
          </a:p>
        </c:txPr>
        <c:crossAx val="752293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09564551105599"/>
          <c:y val="0.91924739377621523"/>
          <c:w val="0.39680221447300301"/>
          <c:h val="6.2625597753768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 Medium" panose="00000600000000000000" pitchFamily="2" charset="-18"/>
        </a:defRPr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B6-41DE-976D-0E56BBF3C544}"/>
              </c:ext>
            </c:extLst>
          </c:dPt>
          <c:dPt>
            <c:idx val="1"/>
            <c:bubble3D val="0"/>
            <c:explosion val="11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B6-41DE-976D-0E56BBF3C544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B6-41DE-976D-0E56BBF3C544}"/>
              </c:ext>
            </c:extLst>
          </c:dPt>
          <c:cat>
            <c:strRef>
              <c:f>Hárok1!$A$2:$A$4</c:f>
              <c:strCache>
                <c:ptCount val="3"/>
                <c:pt idx="0">
                  <c:v>Private Equity (0 %)</c:v>
                </c:pt>
                <c:pt idx="1">
                  <c:v>Dlhopisy (30 %)</c:v>
                </c:pt>
                <c:pt idx="2">
                  <c:v>Akcie (70%)</c:v>
                </c:pt>
              </c:strCache>
            </c:strRef>
          </c:cat>
          <c:val>
            <c:numRef>
              <c:f>Hárok1!$B$2:$B$4</c:f>
              <c:numCache>
                <c:formatCode>0%</c:formatCode>
                <c:ptCount val="3"/>
                <c:pt idx="0">
                  <c:v>0</c:v>
                </c:pt>
                <c:pt idx="1">
                  <c:v>0.3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6-41DE-976D-0E56BBF3C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2112284004766595E-2"/>
          <c:y val="3.1173294059891998E-2"/>
          <c:w val="0.92352571543485507"/>
          <c:h val="0.29265218458517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00" b="1" dirty="0">
                <a:solidFill>
                  <a:schemeClr val="tx1"/>
                </a:solidFill>
                <a:latin typeface="Montserrat" panose="00000500000000000000" pitchFamily="2" charset="-18"/>
              </a:rPr>
              <a:t>YTD</a:t>
            </a:r>
            <a:r>
              <a:rPr lang="sk-SK" sz="1800" b="1" baseline="0" dirty="0">
                <a:solidFill>
                  <a:schemeClr val="tx1"/>
                </a:solidFill>
                <a:latin typeface="Montserrat" panose="00000500000000000000" pitchFamily="2" charset="-18"/>
              </a:rPr>
              <a:t> VÝKONNOSŤ SPOLOČNOSTÍ Z NASDAQ 100</a:t>
            </a:r>
            <a:endParaRPr lang="sk-SK" sz="1800" b="1" dirty="0">
              <a:solidFill>
                <a:schemeClr val="tx1"/>
              </a:solidFill>
              <a:latin typeface="Montserrat" panose="00000500000000000000" pitchFamily="2" charset="-18"/>
            </a:endParaRPr>
          </a:p>
        </c:rich>
      </c:tx>
      <c:layout>
        <c:manualLayout>
          <c:xMode val="edge"/>
          <c:yMode val="edge"/>
          <c:x val="0.26026024035285394"/>
          <c:y val="3.3843479544271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5.6015809142497139E-2"/>
          <c:y val="0.17566733765994169"/>
          <c:w val="0.93158113798409636"/>
          <c:h val="0.70607091756622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BEZ TRŽIEB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BEZ TRŽIEB</c:v>
                </c:pt>
              </c:strCache>
            </c:strRef>
          </c:cat>
          <c:val>
            <c:numRef>
              <c:f>Hárok1!$B$2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5-4A0F-9BD2-10BAEEB895EA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MAG 7</c:v>
                </c:pt>
              </c:strCache>
            </c:strRef>
          </c:tx>
          <c:spPr>
            <a:noFill/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BEZ TRŽIEB</c:v>
                </c:pt>
              </c:strCache>
            </c:strRef>
          </c:cat>
          <c:val>
            <c:numRef>
              <c:f>Hárok1!$C$2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5-4A0F-9BD2-10BAEEB895EA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NEZISKOVÉ</c:v>
                </c:pt>
              </c:strCache>
            </c:strRef>
          </c:tx>
          <c:spPr>
            <a:noFill/>
            <a:ln w="19050">
              <a:solidFill>
                <a:schemeClr val="tx1"/>
              </a:solidFill>
              <a:prstDash val="dashDot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BEZ TRŽIEB</c:v>
                </c:pt>
              </c:strCache>
            </c:strRef>
          </c:cat>
          <c:val>
            <c:numRef>
              <c:f>Hárok1!$D$2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D5-4A0F-9BD2-10BAEEB895EA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S TRŽBAMI</c:v>
                </c:pt>
              </c:strCache>
            </c:strRef>
          </c:tx>
          <c:spPr>
            <a:noFill/>
            <a:ln w="19050">
              <a:solidFill>
                <a:schemeClr val="tx1"/>
              </a:solidFill>
              <a:prstDash val="sysDot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BEZ TRŽIEB</c:v>
                </c:pt>
              </c:strCache>
            </c:strRef>
          </c:cat>
          <c:val>
            <c:numRef>
              <c:f>Hárok1!$E$2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D5-4A0F-9BD2-10BAEEB895EA}"/>
            </c:ext>
          </c:extLst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ZISKOVÉ</c:v>
                </c:pt>
              </c:strCache>
            </c:strRef>
          </c:tx>
          <c:spPr>
            <a:noFill/>
            <a:ln w="19050">
              <a:solidFill>
                <a:schemeClr val="tx1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</c:f>
              <c:strCache>
                <c:ptCount val="1"/>
                <c:pt idx="0">
                  <c:v>BEZ TRŽIEB</c:v>
                </c:pt>
              </c:strCache>
            </c:strRef>
          </c:cat>
          <c:val>
            <c:numRef>
              <c:f>Hárok1!$F$2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D5-4A0F-9BD2-10BAEEB89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4829679"/>
        <c:axId val="1834836879"/>
      </c:barChart>
      <c:catAx>
        <c:axId val="18348296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4836879"/>
        <c:crosses val="autoZero"/>
        <c:auto val="1"/>
        <c:lblAlgn val="ctr"/>
        <c:lblOffset val="100"/>
        <c:noMultiLvlLbl val="0"/>
      </c:catAx>
      <c:valAx>
        <c:axId val="183483687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endParaRPr lang="sk-SK"/>
          </a:p>
        </c:txPr>
        <c:crossAx val="1834829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00" b="1" dirty="0">
                <a:solidFill>
                  <a:schemeClr val="tx1"/>
                </a:solidFill>
                <a:latin typeface="Montserrat" panose="00000500000000000000" pitchFamily="2" charset="-18"/>
              </a:rPr>
              <a:t>TRHOVÁ</a:t>
            </a:r>
            <a:r>
              <a:rPr lang="sk-SK" sz="1800" b="1" baseline="0" dirty="0">
                <a:solidFill>
                  <a:schemeClr val="tx1"/>
                </a:solidFill>
                <a:latin typeface="Montserrat" panose="00000500000000000000" pitchFamily="2" charset="-18"/>
              </a:rPr>
              <a:t> KONCENTRÁCIA</a:t>
            </a:r>
            <a:endParaRPr lang="sk-SK" sz="1800" b="1" dirty="0">
              <a:solidFill>
                <a:schemeClr val="tx1"/>
              </a:solidFill>
              <a:latin typeface="Montserrat" panose="00000500000000000000" pitchFamily="2" charset="-18"/>
            </a:endParaRPr>
          </a:p>
        </c:rich>
      </c:tx>
      <c:layout>
        <c:manualLayout>
          <c:xMode val="edge"/>
          <c:yMode val="edge"/>
          <c:x val="0.36113371883711048"/>
          <c:y val="5.7979230295447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8.3443159448818902E-2"/>
          <c:y val="0.15110308413379803"/>
          <c:w val="0.89936934055118112"/>
          <c:h val="0.664930068632243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TOP 5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Hárok1!$A$2:$A$7</c:f>
              <c:strCache>
                <c:ptCount val="6"/>
                <c:pt idx="0">
                  <c:v>US</c:v>
                </c:pt>
                <c:pt idx="1">
                  <c:v>UK</c:v>
                </c:pt>
                <c:pt idx="2">
                  <c:v>EMU</c:v>
                </c:pt>
                <c:pt idx="3">
                  <c:v>JAPONSKO</c:v>
                </c:pt>
                <c:pt idx="4">
                  <c:v>EM</c:v>
                </c:pt>
                <c:pt idx="5">
                  <c:v>ACWI</c:v>
                </c:pt>
              </c:strCache>
            </c:strRef>
          </c:cat>
          <c:val>
            <c:numRef>
              <c:f>Hárok1!$B$2:$B$7</c:f>
              <c:numCache>
                <c:formatCode>0.00%</c:formatCode>
                <c:ptCount val="6"/>
                <c:pt idx="0">
                  <c:v>0.29399999999999998</c:v>
                </c:pt>
                <c:pt idx="1">
                  <c:v>0.33700000000000002</c:v>
                </c:pt>
                <c:pt idx="2">
                  <c:v>0.192</c:v>
                </c:pt>
                <c:pt idx="3">
                  <c:v>0.24099999999999999</c:v>
                </c:pt>
                <c:pt idx="4">
                  <c:v>0.26100000000000001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A-440C-9B89-A98E60151018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ĎALŠÍCH 5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Hárok1!$A$2:$A$7</c:f>
              <c:strCache>
                <c:ptCount val="6"/>
                <c:pt idx="0">
                  <c:v>US</c:v>
                </c:pt>
                <c:pt idx="1">
                  <c:v>UK</c:v>
                </c:pt>
                <c:pt idx="2">
                  <c:v>EMU</c:v>
                </c:pt>
                <c:pt idx="3">
                  <c:v>JAPONSKO</c:v>
                </c:pt>
                <c:pt idx="4">
                  <c:v>EM</c:v>
                </c:pt>
                <c:pt idx="5">
                  <c:v>ACWI</c:v>
                </c:pt>
              </c:strCache>
            </c:strRef>
          </c:cat>
          <c:val>
            <c:numRef>
              <c:f>Hárok1!$C$2:$C$7</c:f>
              <c:numCache>
                <c:formatCode>0%</c:formatCode>
                <c:ptCount val="6"/>
                <c:pt idx="0" formatCode="0.00%">
                  <c:v>9.4E-2</c:v>
                </c:pt>
                <c:pt idx="1">
                  <c:v>0.16</c:v>
                </c:pt>
                <c:pt idx="2" formatCode="0.00%">
                  <c:v>7.8E-2</c:v>
                </c:pt>
                <c:pt idx="3" formatCode="0.00%">
                  <c:v>8.5000000000000006E-2</c:v>
                </c:pt>
                <c:pt idx="4" formatCode="0.00%">
                  <c:v>4.1000000000000002E-2</c:v>
                </c:pt>
                <c:pt idx="5" formatCode="0.00%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AA-440C-9B89-A98E60151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2603904"/>
        <c:axId val="872620224"/>
      </c:barChart>
      <c:catAx>
        <c:axId val="87260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endParaRPr lang="sk-SK"/>
          </a:p>
        </c:txPr>
        <c:crossAx val="872620224"/>
        <c:crosses val="autoZero"/>
        <c:auto val="1"/>
        <c:lblAlgn val="ctr"/>
        <c:lblOffset val="100"/>
        <c:noMultiLvlLbl val="0"/>
      </c:catAx>
      <c:valAx>
        <c:axId val="87262022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endParaRPr lang="sk-SK"/>
          </a:p>
        </c:txPr>
        <c:crossAx val="8726039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22954834868496E-2"/>
          <c:y val="5.6386231096252931E-2"/>
          <c:w val="0.88487517531407378"/>
          <c:h val="0.61003209103698586"/>
        </c:manualLayout>
      </c:layout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J&amp;T BOND EUR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8723529781398959E-2"/>
                  <c:y val="-0.133926901817879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CB-4287-8F38-E41F206606C6}"/>
                </c:ext>
              </c:extLst>
            </c:dLbl>
            <c:dLbl>
              <c:idx val="7"/>
              <c:layout>
                <c:manualLayout>
                  <c:x val="-3.6546066339424199E-2"/>
                  <c:y val="-0.118319973570629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CB-4287-8F38-E41F206606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Montserrat Medium" panose="00000600000000000000" pitchFamily="2" charset="-18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Hárok1!$A$2:$A$12</c:f>
              <c:numCache>
                <c:formatCode>m/d/yyyy</c:formatCode>
                <c:ptCount val="11"/>
                <c:pt idx="0">
                  <c:v>42004</c:v>
                </c:pt>
                <c:pt idx="1">
                  <c:v>42369</c:v>
                </c:pt>
                <c:pt idx="2">
                  <c:v>42734</c:v>
                </c:pt>
                <c:pt idx="3">
                  <c:v>43098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44925</c:v>
                </c:pt>
                <c:pt idx="9">
                  <c:v>45289</c:v>
                </c:pt>
                <c:pt idx="10">
                  <c:v>45657</c:v>
                </c:pt>
              </c:numCache>
            </c:numRef>
          </c:cat>
          <c:val>
            <c:numRef>
              <c:f>Hárok1!$B$2:$B$12</c:f>
              <c:numCache>
                <c:formatCode>0.00%</c:formatCode>
                <c:ptCount val="11"/>
                <c:pt idx="0">
                  <c:v>4.9770086054255494E-2</c:v>
                </c:pt>
                <c:pt idx="1">
                  <c:v>4.8300501655874239E-2</c:v>
                </c:pt>
                <c:pt idx="2">
                  <c:v>3.9278312051065169E-2</c:v>
                </c:pt>
                <c:pt idx="3">
                  <c:v>3.4189477528096673E-2</c:v>
                </c:pt>
                <c:pt idx="4">
                  <c:v>3.4601425507514431E-2</c:v>
                </c:pt>
                <c:pt idx="5">
                  <c:v>3.7556385693841406E-2</c:v>
                </c:pt>
                <c:pt idx="6">
                  <c:v>4.8474571444782205E-2</c:v>
                </c:pt>
                <c:pt idx="7">
                  <c:v>4.2474950730138759E-2</c:v>
                </c:pt>
                <c:pt idx="8">
                  <c:v>6.100670159789906E-2</c:v>
                </c:pt>
                <c:pt idx="9">
                  <c:v>6.5799999999999997E-2</c:v>
                </c:pt>
                <c:pt idx="10">
                  <c:v>5.5300000000000002E-2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7CB-4287-8F38-E41F206606C6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Global Aggregate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Hárok1!$A$2:$A$12</c:f>
              <c:numCache>
                <c:formatCode>m/d/yyyy</c:formatCode>
                <c:ptCount val="11"/>
                <c:pt idx="0">
                  <c:v>42004</c:v>
                </c:pt>
                <c:pt idx="1">
                  <c:v>42369</c:v>
                </c:pt>
                <c:pt idx="2">
                  <c:v>42734</c:v>
                </c:pt>
                <c:pt idx="3">
                  <c:v>43098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44925</c:v>
                </c:pt>
                <c:pt idx="9">
                  <c:v>45289</c:v>
                </c:pt>
                <c:pt idx="10">
                  <c:v>45657</c:v>
                </c:pt>
              </c:numCache>
            </c:numRef>
          </c:cat>
          <c:val>
            <c:numRef>
              <c:f>Hárok1!$C$2:$C$12</c:f>
              <c:numCache>
                <c:formatCode>0.00%</c:formatCode>
                <c:ptCount val="11"/>
                <c:pt idx="0">
                  <c:v>1.6299999999999999E-2</c:v>
                </c:pt>
                <c:pt idx="1">
                  <c:v>1.77E-2</c:v>
                </c:pt>
                <c:pt idx="2">
                  <c:v>1.6E-2</c:v>
                </c:pt>
                <c:pt idx="3">
                  <c:v>1.66E-2</c:v>
                </c:pt>
                <c:pt idx="4">
                  <c:v>2.0299999999999999E-2</c:v>
                </c:pt>
                <c:pt idx="5">
                  <c:v>1.4500000000000001E-2</c:v>
                </c:pt>
                <c:pt idx="6">
                  <c:v>8.3000000000000001E-3</c:v>
                </c:pt>
                <c:pt idx="7">
                  <c:v>1.32E-2</c:v>
                </c:pt>
                <c:pt idx="8">
                  <c:v>3.73E-2</c:v>
                </c:pt>
                <c:pt idx="9">
                  <c:v>3.5099999999999999E-2</c:v>
                </c:pt>
                <c:pt idx="10">
                  <c:v>3.6799999999999999E-2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7CB-4287-8F38-E41F206606C6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Global corporate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Hárok1!$A$2:$A$12</c:f>
              <c:numCache>
                <c:formatCode>m/d/yyyy</c:formatCode>
                <c:ptCount val="11"/>
                <c:pt idx="0">
                  <c:v>42004</c:v>
                </c:pt>
                <c:pt idx="1">
                  <c:v>42369</c:v>
                </c:pt>
                <c:pt idx="2">
                  <c:v>42734</c:v>
                </c:pt>
                <c:pt idx="3">
                  <c:v>43098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44925</c:v>
                </c:pt>
                <c:pt idx="9">
                  <c:v>45289</c:v>
                </c:pt>
                <c:pt idx="10">
                  <c:v>45657</c:v>
                </c:pt>
              </c:numCache>
            </c:numRef>
          </c:cat>
          <c:val>
            <c:numRef>
              <c:f>Hárok1!$D$2:$D$12</c:f>
              <c:numCache>
                <c:formatCode>0.00%</c:formatCode>
                <c:ptCount val="11"/>
                <c:pt idx="0">
                  <c:v>2.5700000000000001E-2</c:v>
                </c:pt>
                <c:pt idx="1">
                  <c:v>3.0700000000000002E-2</c:v>
                </c:pt>
                <c:pt idx="2">
                  <c:v>2.7099999999999999E-2</c:v>
                </c:pt>
                <c:pt idx="3">
                  <c:v>2.5600000000000001E-2</c:v>
                </c:pt>
                <c:pt idx="4">
                  <c:v>3.3799999999999997E-2</c:v>
                </c:pt>
                <c:pt idx="5">
                  <c:v>2.23E-2</c:v>
                </c:pt>
                <c:pt idx="6">
                  <c:v>1.37E-2</c:v>
                </c:pt>
                <c:pt idx="7">
                  <c:v>1.89E-2</c:v>
                </c:pt>
                <c:pt idx="8">
                  <c:v>5.1799999999999999E-2</c:v>
                </c:pt>
                <c:pt idx="9">
                  <c:v>4.6899999999999997E-2</c:v>
                </c:pt>
                <c:pt idx="10">
                  <c:v>4.7600000000000003E-2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7CB-4287-8F38-E41F206606C6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Global Treasury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Hárok1!$A$2:$A$12</c:f>
              <c:numCache>
                <c:formatCode>m/d/yyyy</c:formatCode>
                <c:ptCount val="11"/>
                <c:pt idx="0">
                  <c:v>42004</c:v>
                </c:pt>
                <c:pt idx="1">
                  <c:v>42369</c:v>
                </c:pt>
                <c:pt idx="2">
                  <c:v>42734</c:v>
                </c:pt>
                <c:pt idx="3">
                  <c:v>43098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44925</c:v>
                </c:pt>
                <c:pt idx="9">
                  <c:v>45289</c:v>
                </c:pt>
                <c:pt idx="10">
                  <c:v>45657</c:v>
                </c:pt>
              </c:numCache>
            </c:numRef>
          </c:cat>
          <c:val>
            <c:numRef>
              <c:f>Hárok1!$E$2:$E$12</c:f>
              <c:numCache>
                <c:formatCode>0.00%</c:formatCode>
                <c:ptCount val="11"/>
                <c:pt idx="0">
                  <c:v>1.1299999999999999E-2</c:v>
                </c:pt>
                <c:pt idx="1">
                  <c:v>1.17E-2</c:v>
                </c:pt>
                <c:pt idx="2">
                  <c:v>9.9000000000000008E-3</c:v>
                </c:pt>
                <c:pt idx="3">
                  <c:v>1.1299999999999999E-2</c:v>
                </c:pt>
                <c:pt idx="4">
                  <c:v>1.3299999999999999E-2</c:v>
                </c:pt>
                <c:pt idx="5">
                  <c:v>9.5999999999999992E-3</c:v>
                </c:pt>
                <c:pt idx="6">
                  <c:v>4.8999999999999998E-3</c:v>
                </c:pt>
                <c:pt idx="7">
                  <c:v>9.4000000000000004E-3</c:v>
                </c:pt>
                <c:pt idx="8">
                  <c:v>3.04E-2</c:v>
                </c:pt>
                <c:pt idx="9">
                  <c:v>2.92E-2</c:v>
                </c:pt>
                <c:pt idx="10">
                  <c:v>3.1800000000000002E-2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7CB-4287-8F38-E41F206606C6}"/>
            </c:ext>
          </c:extLst>
        </c:ser>
        <c:ser>
          <c:idx val="4"/>
          <c:order val="4"/>
          <c:tx>
            <c:strRef>
              <c:f>Hárok1!$F$1</c:f>
              <c:strCache>
                <c:ptCount val="1"/>
                <c:pt idx="0">
                  <c:v>Global High Yield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Hárok1!$A$2:$A$12</c:f>
              <c:numCache>
                <c:formatCode>m/d/yyyy</c:formatCode>
                <c:ptCount val="11"/>
                <c:pt idx="0">
                  <c:v>42004</c:v>
                </c:pt>
                <c:pt idx="1">
                  <c:v>42369</c:v>
                </c:pt>
                <c:pt idx="2">
                  <c:v>42734</c:v>
                </c:pt>
                <c:pt idx="3">
                  <c:v>43098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44925</c:v>
                </c:pt>
                <c:pt idx="9">
                  <c:v>45289</c:v>
                </c:pt>
                <c:pt idx="10">
                  <c:v>45657</c:v>
                </c:pt>
              </c:numCache>
            </c:numRef>
          </c:cat>
          <c:val>
            <c:numRef>
              <c:f>Hárok1!$F$2:$F$12</c:f>
              <c:numCache>
                <c:formatCode>0.00%</c:formatCode>
                <c:ptCount val="11"/>
                <c:pt idx="0">
                  <c:v>6.9000000000000006E-2</c:v>
                </c:pt>
                <c:pt idx="1">
                  <c:v>8.2400000000000001E-2</c:v>
                </c:pt>
                <c:pt idx="2">
                  <c:v>6.1600000000000002E-2</c:v>
                </c:pt>
                <c:pt idx="3">
                  <c:v>5.5399999999999998E-2</c:v>
                </c:pt>
                <c:pt idx="4">
                  <c:v>7.6899999999999996E-2</c:v>
                </c:pt>
                <c:pt idx="5">
                  <c:v>6.2100000000000002E-2</c:v>
                </c:pt>
                <c:pt idx="6">
                  <c:v>4.9399999999999999E-2</c:v>
                </c:pt>
                <c:pt idx="7">
                  <c:v>5.2400000000000002E-2</c:v>
                </c:pt>
                <c:pt idx="8">
                  <c:v>9.4399999999999998E-2</c:v>
                </c:pt>
                <c:pt idx="9">
                  <c:v>8.3299999999999999E-2</c:v>
                </c:pt>
                <c:pt idx="10">
                  <c:v>7.5800000000000006E-2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7CB-4287-8F38-E41F206606C6}"/>
            </c:ext>
          </c:extLst>
        </c:ser>
        <c:ser>
          <c:idx val="5"/>
          <c:order val="5"/>
          <c:tx>
            <c:strRef>
              <c:f>Hárok1!$G$1</c:f>
              <c:strCache>
                <c:ptCount val="1"/>
                <c:pt idx="0">
                  <c:v>U.S. Aggregate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Hárok1!$A$2:$A$12</c:f>
              <c:numCache>
                <c:formatCode>m/d/yyyy</c:formatCode>
                <c:ptCount val="11"/>
                <c:pt idx="0">
                  <c:v>42004</c:v>
                </c:pt>
                <c:pt idx="1">
                  <c:v>42369</c:v>
                </c:pt>
                <c:pt idx="2">
                  <c:v>42734</c:v>
                </c:pt>
                <c:pt idx="3">
                  <c:v>43098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44925</c:v>
                </c:pt>
                <c:pt idx="9">
                  <c:v>45289</c:v>
                </c:pt>
                <c:pt idx="10">
                  <c:v>45657</c:v>
                </c:pt>
              </c:numCache>
            </c:numRef>
          </c:cat>
          <c:val>
            <c:numRef>
              <c:f>Hárok1!$G$2:$G$12</c:f>
              <c:numCache>
                <c:formatCode>0.00%</c:formatCode>
                <c:ptCount val="11"/>
                <c:pt idx="0">
                  <c:v>2.2499999999999999E-2</c:v>
                </c:pt>
                <c:pt idx="1">
                  <c:v>2.5899999999999999E-2</c:v>
                </c:pt>
                <c:pt idx="2">
                  <c:v>2.6100000000000002E-2</c:v>
                </c:pt>
                <c:pt idx="3">
                  <c:v>2.7199999999999998E-2</c:v>
                </c:pt>
                <c:pt idx="4">
                  <c:v>3.2800000000000003E-2</c:v>
                </c:pt>
                <c:pt idx="5">
                  <c:v>2.3199999999999998E-2</c:v>
                </c:pt>
                <c:pt idx="6">
                  <c:v>1.14E-2</c:v>
                </c:pt>
                <c:pt idx="7">
                  <c:v>1.7600000000000001E-2</c:v>
                </c:pt>
                <c:pt idx="8">
                  <c:v>4.6800000000000001E-2</c:v>
                </c:pt>
                <c:pt idx="9">
                  <c:v>4.53E-2</c:v>
                </c:pt>
                <c:pt idx="10">
                  <c:v>4.9099999999999998E-2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7CB-4287-8F38-E41F206606C6}"/>
            </c:ext>
          </c:extLst>
        </c:ser>
        <c:ser>
          <c:idx val="6"/>
          <c:order val="6"/>
          <c:tx>
            <c:strRef>
              <c:f>Hárok1!$H$1</c:f>
              <c:strCache>
                <c:ptCount val="1"/>
                <c:pt idx="0">
                  <c:v>U.S. Treasury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Hárok1!$A$2:$A$12</c:f>
              <c:numCache>
                <c:formatCode>m/d/yyyy</c:formatCode>
                <c:ptCount val="11"/>
                <c:pt idx="0">
                  <c:v>42004</c:v>
                </c:pt>
                <c:pt idx="1">
                  <c:v>42369</c:v>
                </c:pt>
                <c:pt idx="2">
                  <c:v>42734</c:v>
                </c:pt>
                <c:pt idx="3">
                  <c:v>43098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44925</c:v>
                </c:pt>
                <c:pt idx="9">
                  <c:v>45289</c:v>
                </c:pt>
                <c:pt idx="10">
                  <c:v>45657</c:v>
                </c:pt>
              </c:numCache>
            </c:numRef>
          </c:cat>
          <c:val>
            <c:numRef>
              <c:f>Hárok1!$H$2:$H$12</c:f>
              <c:numCache>
                <c:formatCode>0.00%</c:formatCode>
                <c:ptCount val="11"/>
                <c:pt idx="0">
                  <c:v>1.43E-2</c:v>
                </c:pt>
                <c:pt idx="1">
                  <c:v>1.7299999999999999E-2</c:v>
                </c:pt>
                <c:pt idx="2">
                  <c:v>1.89E-2</c:v>
                </c:pt>
                <c:pt idx="3">
                  <c:v>2.1899999999999999E-2</c:v>
                </c:pt>
                <c:pt idx="4">
                  <c:v>2.6100000000000002E-2</c:v>
                </c:pt>
                <c:pt idx="5">
                  <c:v>1.7999999999999999E-2</c:v>
                </c:pt>
                <c:pt idx="6">
                  <c:v>5.7000000000000002E-3</c:v>
                </c:pt>
                <c:pt idx="7">
                  <c:v>1.23E-2</c:v>
                </c:pt>
                <c:pt idx="8">
                  <c:v>4.1799999999999997E-2</c:v>
                </c:pt>
                <c:pt idx="9">
                  <c:v>4.0800000000000003E-2</c:v>
                </c:pt>
                <c:pt idx="10">
                  <c:v>4.4499999999999998E-2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7CB-4287-8F38-E41F206606C6}"/>
            </c:ext>
          </c:extLst>
        </c:ser>
        <c:ser>
          <c:idx val="7"/>
          <c:order val="7"/>
          <c:tx>
            <c:strRef>
              <c:f>Hárok1!$I$1</c:f>
              <c:strCache>
                <c:ptCount val="1"/>
                <c:pt idx="0">
                  <c:v>U.S. Corporate High Yield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Hárok1!$A$2:$A$12</c:f>
              <c:numCache>
                <c:formatCode>m/d/yyyy</c:formatCode>
                <c:ptCount val="11"/>
                <c:pt idx="0">
                  <c:v>42004</c:v>
                </c:pt>
                <c:pt idx="1">
                  <c:v>42369</c:v>
                </c:pt>
                <c:pt idx="2">
                  <c:v>42734</c:v>
                </c:pt>
                <c:pt idx="3">
                  <c:v>43098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44925</c:v>
                </c:pt>
                <c:pt idx="9">
                  <c:v>45289</c:v>
                </c:pt>
                <c:pt idx="10">
                  <c:v>45657</c:v>
                </c:pt>
              </c:numCache>
            </c:numRef>
          </c:cat>
          <c:val>
            <c:numRef>
              <c:f>Hárok1!$I$2:$I$12</c:f>
              <c:numCache>
                <c:formatCode>0.00%</c:formatCode>
                <c:ptCount val="11"/>
                <c:pt idx="0">
                  <c:v>6.9000000000000006E-2</c:v>
                </c:pt>
                <c:pt idx="1">
                  <c:v>8.8700000000000001E-2</c:v>
                </c:pt>
                <c:pt idx="2">
                  <c:v>6.4600000000000005E-2</c:v>
                </c:pt>
                <c:pt idx="3">
                  <c:v>6.1600000000000002E-2</c:v>
                </c:pt>
                <c:pt idx="4">
                  <c:v>0.08</c:v>
                </c:pt>
                <c:pt idx="5">
                  <c:v>5.9799999999999999E-2</c:v>
                </c:pt>
                <c:pt idx="6">
                  <c:v>4.9700000000000001E-2</c:v>
                </c:pt>
                <c:pt idx="7">
                  <c:v>4.8599999999999997E-2</c:v>
                </c:pt>
                <c:pt idx="8">
                  <c:v>8.9899999999999994E-2</c:v>
                </c:pt>
                <c:pt idx="9">
                  <c:v>7.8E-2</c:v>
                </c:pt>
                <c:pt idx="10">
                  <c:v>7.6399999999999996E-2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7CB-4287-8F38-E41F206606C6}"/>
            </c:ext>
          </c:extLst>
        </c:ser>
        <c:ser>
          <c:idx val="8"/>
          <c:order val="8"/>
          <c:tx>
            <c:strRef>
              <c:f>Hárok1!$J$1</c:f>
              <c:strCache>
                <c:ptCount val="1"/>
                <c:pt idx="0">
                  <c:v>U.S. Corporate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Hárok1!$A$2:$A$12</c:f>
              <c:numCache>
                <c:formatCode>m/d/yyyy</c:formatCode>
                <c:ptCount val="11"/>
                <c:pt idx="0">
                  <c:v>42004</c:v>
                </c:pt>
                <c:pt idx="1">
                  <c:v>42369</c:v>
                </c:pt>
                <c:pt idx="2">
                  <c:v>42734</c:v>
                </c:pt>
                <c:pt idx="3">
                  <c:v>43098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44925</c:v>
                </c:pt>
                <c:pt idx="9">
                  <c:v>45289</c:v>
                </c:pt>
                <c:pt idx="10">
                  <c:v>45657</c:v>
                </c:pt>
              </c:numCache>
            </c:numRef>
          </c:cat>
          <c:val>
            <c:numRef>
              <c:f>Hárok1!$J$2:$J$12</c:f>
              <c:numCache>
                <c:formatCode>0.00%</c:formatCode>
                <c:ptCount val="11"/>
                <c:pt idx="0">
                  <c:v>3.1199999999999999E-2</c:v>
                </c:pt>
                <c:pt idx="1">
                  <c:v>3.6700000000000003E-2</c:v>
                </c:pt>
                <c:pt idx="2">
                  <c:v>3.3799999999999997E-2</c:v>
                </c:pt>
                <c:pt idx="3">
                  <c:v>3.2599999999999997E-2</c:v>
                </c:pt>
                <c:pt idx="4">
                  <c:v>4.2099999999999999E-2</c:v>
                </c:pt>
                <c:pt idx="5">
                  <c:v>2.86E-2</c:v>
                </c:pt>
                <c:pt idx="6">
                  <c:v>1.7899999999999999E-2</c:v>
                </c:pt>
                <c:pt idx="7">
                  <c:v>2.3599999999999999E-2</c:v>
                </c:pt>
                <c:pt idx="8">
                  <c:v>5.4199999999999998E-2</c:v>
                </c:pt>
                <c:pt idx="9">
                  <c:v>5.0599999999999999E-2</c:v>
                </c:pt>
                <c:pt idx="10">
                  <c:v>5.3400000000000003E-2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7CB-4287-8F38-E41F206606C6}"/>
            </c:ext>
          </c:extLst>
        </c:ser>
        <c:ser>
          <c:idx val="9"/>
          <c:order val="9"/>
          <c:tx>
            <c:strRef>
              <c:f>Hárok1!$K$1</c:f>
              <c:strCache>
                <c:ptCount val="1"/>
                <c:pt idx="0">
                  <c:v>Pan-Euro Aggregate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Hárok1!$A$2:$A$12</c:f>
              <c:numCache>
                <c:formatCode>m/d/yyyy</c:formatCode>
                <c:ptCount val="11"/>
                <c:pt idx="0">
                  <c:v>42004</c:v>
                </c:pt>
                <c:pt idx="1">
                  <c:v>42369</c:v>
                </c:pt>
                <c:pt idx="2">
                  <c:v>42734</c:v>
                </c:pt>
                <c:pt idx="3">
                  <c:v>43098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44925</c:v>
                </c:pt>
                <c:pt idx="9">
                  <c:v>45289</c:v>
                </c:pt>
                <c:pt idx="10">
                  <c:v>45657</c:v>
                </c:pt>
              </c:numCache>
            </c:numRef>
          </c:cat>
          <c:val>
            <c:numRef>
              <c:f>Hárok1!$K$2:$K$12</c:f>
              <c:numCache>
                <c:formatCode>0.00%</c:formatCode>
                <c:ptCount val="11"/>
                <c:pt idx="0">
                  <c:v>1.06E-2</c:v>
                </c:pt>
                <c:pt idx="1">
                  <c:v>1.06E-2</c:v>
                </c:pt>
                <c:pt idx="2">
                  <c:v>6.4999999999999997E-3</c:v>
                </c:pt>
                <c:pt idx="3">
                  <c:v>7.1999999999999998E-3</c:v>
                </c:pt>
                <c:pt idx="4">
                  <c:v>9.2999999999999992E-3</c:v>
                </c:pt>
                <c:pt idx="5">
                  <c:v>4.3E-3</c:v>
                </c:pt>
                <c:pt idx="6">
                  <c:v>2.0000000000000001E-4</c:v>
                </c:pt>
                <c:pt idx="7">
                  <c:v>4.5999999999999999E-3</c:v>
                </c:pt>
                <c:pt idx="8">
                  <c:v>3.56E-2</c:v>
                </c:pt>
                <c:pt idx="9">
                  <c:v>3.0499999999999999E-2</c:v>
                </c:pt>
                <c:pt idx="10">
                  <c:v>3.0800000000000001E-2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7CB-4287-8F38-E41F206606C6}"/>
            </c:ext>
          </c:extLst>
        </c:ser>
        <c:ser>
          <c:idx val="10"/>
          <c:order val="10"/>
          <c:tx>
            <c:strRef>
              <c:f>Hárok1!$L$1</c:f>
              <c:strCache>
                <c:ptCount val="1"/>
                <c:pt idx="0">
                  <c:v>Euro Aggregate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Hárok1!$A$2:$A$12</c:f>
              <c:numCache>
                <c:formatCode>m/d/yyyy</c:formatCode>
                <c:ptCount val="11"/>
                <c:pt idx="0">
                  <c:v>42004</c:v>
                </c:pt>
                <c:pt idx="1">
                  <c:v>42369</c:v>
                </c:pt>
                <c:pt idx="2">
                  <c:v>42734</c:v>
                </c:pt>
                <c:pt idx="3">
                  <c:v>43098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44925</c:v>
                </c:pt>
                <c:pt idx="9">
                  <c:v>45289</c:v>
                </c:pt>
                <c:pt idx="10">
                  <c:v>45657</c:v>
                </c:pt>
              </c:numCache>
            </c:numRef>
          </c:cat>
          <c:val>
            <c:numRef>
              <c:f>Hárok1!$L$2:$L$12</c:f>
              <c:numCache>
                <c:formatCode>0.00%</c:formatCode>
                <c:ptCount val="11"/>
                <c:pt idx="0">
                  <c:v>8.0000000000000002E-3</c:v>
                </c:pt>
                <c:pt idx="1">
                  <c:v>7.7999999999999996E-3</c:v>
                </c:pt>
                <c:pt idx="2">
                  <c:v>4.4999999999999997E-3</c:v>
                </c:pt>
                <c:pt idx="3">
                  <c:v>5.4999999999999997E-3</c:v>
                </c:pt>
                <c:pt idx="4">
                  <c:v>7.6E-3</c:v>
                </c:pt>
                <c:pt idx="5">
                  <c:v>2.3E-3</c:v>
                </c:pt>
                <c:pt idx="6">
                  <c:v>-1.4E-3</c:v>
                </c:pt>
                <c:pt idx="7">
                  <c:v>2E-3</c:v>
                </c:pt>
                <c:pt idx="8">
                  <c:v>3.4200000000000001E-2</c:v>
                </c:pt>
                <c:pt idx="9">
                  <c:v>2.87E-2</c:v>
                </c:pt>
                <c:pt idx="10">
                  <c:v>2.81E-2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C7CB-4287-8F38-E41F206606C6}"/>
            </c:ext>
          </c:extLst>
        </c:ser>
        <c:ser>
          <c:idx val="11"/>
          <c:order val="11"/>
          <c:tx>
            <c:strRef>
              <c:f>Hárok1!$M$1</c:f>
              <c:strCache>
                <c:ptCount val="1"/>
                <c:pt idx="0">
                  <c:v>Euro Corporates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Hárok1!$A$2:$A$12</c:f>
              <c:numCache>
                <c:formatCode>m/d/yyyy</c:formatCode>
                <c:ptCount val="11"/>
                <c:pt idx="0">
                  <c:v>42004</c:v>
                </c:pt>
                <c:pt idx="1">
                  <c:v>42369</c:v>
                </c:pt>
                <c:pt idx="2">
                  <c:v>42734</c:v>
                </c:pt>
                <c:pt idx="3">
                  <c:v>43098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44925</c:v>
                </c:pt>
                <c:pt idx="9">
                  <c:v>45289</c:v>
                </c:pt>
                <c:pt idx="10">
                  <c:v>45657</c:v>
                </c:pt>
              </c:numCache>
            </c:numRef>
          </c:cat>
          <c:val>
            <c:numRef>
              <c:f>Hárok1!$M$2:$M$12</c:f>
              <c:numCache>
                <c:formatCode>0.00%</c:formatCode>
                <c:ptCount val="11"/>
                <c:pt idx="0">
                  <c:v>1.04E-2</c:v>
                </c:pt>
                <c:pt idx="1">
                  <c:v>1.41E-2</c:v>
                </c:pt>
                <c:pt idx="2">
                  <c:v>8.6999999999999994E-3</c:v>
                </c:pt>
                <c:pt idx="3">
                  <c:v>7.4999999999999997E-3</c:v>
                </c:pt>
                <c:pt idx="4">
                  <c:v>1.29E-2</c:v>
                </c:pt>
                <c:pt idx="5">
                  <c:v>5.1000000000000004E-3</c:v>
                </c:pt>
                <c:pt idx="6">
                  <c:v>2.3999999999999998E-3</c:v>
                </c:pt>
                <c:pt idx="7">
                  <c:v>5.1999999999999998E-3</c:v>
                </c:pt>
                <c:pt idx="8">
                  <c:v>4.2700000000000002E-2</c:v>
                </c:pt>
                <c:pt idx="9">
                  <c:v>3.5200000000000002E-2</c:v>
                </c:pt>
                <c:pt idx="10">
                  <c:v>3.1600000000000003E-2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C7CB-4287-8F38-E41F206606C6}"/>
            </c:ext>
          </c:extLst>
        </c:ser>
        <c:ser>
          <c:idx val="12"/>
          <c:order val="12"/>
          <c:tx>
            <c:strRef>
              <c:f>Hárok1!$N$1</c:f>
              <c:strCache>
                <c:ptCount val="1"/>
                <c:pt idx="0">
                  <c:v>Euro High Yield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Hárok1!$A$2:$A$12</c:f>
              <c:numCache>
                <c:formatCode>m/d/yyyy</c:formatCode>
                <c:ptCount val="11"/>
                <c:pt idx="0">
                  <c:v>42004</c:v>
                </c:pt>
                <c:pt idx="1">
                  <c:v>42369</c:v>
                </c:pt>
                <c:pt idx="2">
                  <c:v>42734</c:v>
                </c:pt>
                <c:pt idx="3">
                  <c:v>43098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44925</c:v>
                </c:pt>
                <c:pt idx="9">
                  <c:v>45289</c:v>
                </c:pt>
                <c:pt idx="10">
                  <c:v>45657</c:v>
                </c:pt>
              </c:numCache>
            </c:numRef>
          </c:cat>
          <c:val>
            <c:numRef>
              <c:f>Hárok1!$N$2:$N$12</c:f>
              <c:numCache>
                <c:formatCode>0.00%</c:formatCode>
                <c:ptCount val="11"/>
                <c:pt idx="0">
                  <c:v>4.5600000000000002E-2</c:v>
                </c:pt>
                <c:pt idx="1">
                  <c:v>5.1900000000000002E-2</c:v>
                </c:pt>
                <c:pt idx="2">
                  <c:v>4.0599999999999997E-2</c:v>
                </c:pt>
                <c:pt idx="3">
                  <c:v>3.27E-2</c:v>
                </c:pt>
                <c:pt idx="4">
                  <c:v>5.2200000000000003E-2</c:v>
                </c:pt>
                <c:pt idx="5">
                  <c:v>3.4000000000000002E-2</c:v>
                </c:pt>
                <c:pt idx="6">
                  <c:v>3.2800000000000003E-2</c:v>
                </c:pt>
                <c:pt idx="7">
                  <c:v>3.2599999999999997E-2</c:v>
                </c:pt>
                <c:pt idx="8">
                  <c:v>8.1000000000000003E-2</c:v>
                </c:pt>
                <c:pt idx="9">
                  <c:v>6.9199999999999998E-2</c:v>
                </c:pt>
                <c:pt idx="10">
                  <c:v>5.8700000000000002E-2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C7CB-4287-8F38-E41F206606C6}"/>
            </c:ext>
          </c:extLst>
        </c:ser>
        <c:ser>
          <c:idx val="13"/>
          <c:order val="13"/>
          <c:tx>
            <c:strRef>
              <c:f>Hárok1!$O$1</c:f>
              <c:strCache>
                <c:ptCount val="1"/>
                <c:pt idx="0">
                  <c:v>Euro Treasury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Hárok1!$A$2:$A$12</c:f>
              <c:numCache>
                <c:formatCode>m/d/yyyy</c:formatCode>
                <c:ptCount val="11"/>
                <c:pt idx="0">
                  <c:v>42004</c:v>
                </c:pt>
                <c:pt idx="1">
                  <c:v>42369</c:v>
                </c:pt>
                <c:pt idx="2">
                  <c:v>42734</c:v>
                </c:pt>
                <c:pt idx="3">
                  <c:v>43098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44925</c:v>
                </c:pt>
                <c:pt idx="9">
                  <c:v>45289</c:v>
                </c:pt>
                <c:pt idx="10">
                  <c:v>45657</c:v>
                </c:pt>
              </c:numCache>
            </c:numRef>
          </c:cat>
          <c:val>
            <c:numRef>
              <c:f>Hárok1!$O$2:$O$12</c:f>
              <c:numCache>
                <c:formatCode>0.00%</c:formatCode>
                <c:ptCount val="11"/>
                <c:pt idx="0">
                  <c:v>8.3000000000000001E-3</c:v>
                </c:pt>
                <c:pt idx="1">
                  <c:v>7.1000000000000004E-3</c:v>
                </c:pt>
                <c:pt idx="2">
                  <c:v>4.3E-3</c:v>
                </c:pt>
                <c:pt idx="3">
                  <c:v>6.0000000000000001E-3</c:v>
                </c:pt>
                <c:pt idx="4">
                  <c:v>7.4000000000000003E-3</c:v>
                </c:pt>
                <c:pt idx="5">
                  <c:v>2.0999999999999999E-3</c:v>
                </c:pt>
                <c:pt idx="6">
                  <c:v>-2.3E-3</c:v>
                </c:pt>
                <c:pt idx="7">
                  <c:v>1.2999999999999999E-3</c:v>
                </c:pt>
                <c:pt idx="8">
                  <c:v>3.1600000000000003E-2</c:v>
                </c:pt>
                <c:pt idx="9">
                  <c:v>2.6599999999999999E-2</c:v>
                </c:pt>
                <c:pt idx="10">
                  <c:v>2.7E-2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7CB-4287-8F38-E41F20660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71967"/>
        <c:axId val="145783007"/>
      </c:lineChart>
      <c:dateAx>
        <c:axId val="145771967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 Medium" panose="00000600000000000000" pitchFamily="2" charset="-18"/>
                <a:ea typeface="+mn-ea"/>
                <a:cs typeface="+mn-cs"/>
              </a:defRPr>
            </a:pPr>
            <a:endParaRPr lang="sk-SK"/>
          </a:p>
        </c:txPr>
        <c:crossAx val="145783007"/>
        <c:crosses val="autoZero"/>
        <c:auto val="1"/>
        <c:lblOffset val="100"/>
        <c:baseTimeUnit val="months"/>
        <c:majorUnit val="1"/>
        <c:majorTimeUnit val="years"/>
      </c:dateAx>
      <c:valAx>
        <c:axId val="145783007"/>
        <c:scaling>
          <c:orientation val="minMax"/>
          <c:max val="0.1"/>
          <c:min val="-1.0000000000000002E-2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 Medium" panose="00000600000000000000" pitchFamily="2" charset="-18"/>
                <a:ea typeface="+mn-ea"/>
                <a:cs typeface="+mn-cs"/>
              </a:defRPr>
            </a:pPr>
            <a:endParaRPr lang="sk-SK"/>
          </a:p>
        </c:txPr>
        <c:crossAx val="145771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Montserrat Medium" panose="00000600000000000000" pitchFamily="2" charset="-18"/>
                <a:ea typeface="+mn-ea"/>
                <a:cs typeface="+mn-cs"/>
              </a:defRPr>
            </a:pPr>
            <a:endParaRPr lang="sk-SK"/>
          </a:p>
        </c:txPr>
      </c:legendEntry>
      <c:layout>
        <c:manualLayout>
          <c:xMode val="edge"/>
          <c:yMode val="edge"/>
          <c:x val="0"/>
          <c:y val="0.81052062623516441"/>
          <c:w val="0.99986451076331528"/>
          <c:h val="0.1743322559364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Montserrat Medium" panose="00000600000000000000" pitchFamily="2" charset="-18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400" dirty="0">
                <a:solidFill>
                  <a:schemeClr val="tx1"/>
                </a:solidFill>
                <a:latin typeface="Montserrat" panose="00000500000000000000" pitchFamily="2" charset="-18"/>
              </a:rPr>
              <a:t>ZMENA V POČTE SPOLOČNOSTI: 2008 - 2022 </a:t>
            </a:r>
            <a:endParaRPr lang="en-US" sz="1400" dirty="0">
              <a:solidFill>
                <a:schemeClr val="tx1"/>
              </a:solidFill>
              <a:latin typeface="Montserrat" panose="00000500000000000000" pitchFamily="2" charset="-18"/>
            </a:endParaRPr>
          </a:p>
        </c:rich>
      </c:tx>
      <c:layout>
        <c:manualLayout>
          <c:xMode val="edge"/>
          <c:yMode val="edge"/>
          <c:x val="0.17075859926165482"/>
          <c:y val="2.1556844838237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29942017311491"/>
          <c:y val="0.19891265373831979"/>
          <c:w val="0.61115834764072641"/>
          <c:h val="0.61956606687923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01-47F7-81A5-0BFF851B0E79}"/>
              </c:ext>
            </c:extLst>
          </c:dPt>
          <c:dPt>
            <c:idx val="1"/>
            <c:invertIfNegative val="0"/>
            <c:bubble3D val="0"/>
            <c:spPr>
              <a:noFill/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001-47F7-81A5-0BFF851B0E79}"/>
              </c:ext>
            </c:extLst>
          </c:dPt>
          <c:cat>
            <c:strRef>
              <c:f>Hárok1!$A$2:$A$3</c:f>
              <c:strCache>
                <c:ptCount val="2"/>
                <c:pt idx="0">
                  <c:v>SÚKROMNÉ</c:v>
                </c:pt>
                <c:pt idx="1">
                  <c:v>VEREJNÉ</c:v>
                </c:pt>
              </c:strCache>
            </c:strRef>
          </c:cat>
          <c:val>
            <c:numRef>
              <c:f>Hárok1!$B$2:$B$3</c:f>
              <c:numCache>
                <c:formatCode>0%</c:formatCode>
                <c:ptCount val="2"/>
                <c:pt idx="0">
                  <c:v>3</c:v>
                </c:pt>
                <c:pt idx="1">
                  <c:v>-0.6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1-47F7-81A5-0BFF851B0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4327776"/>
        <c:axId val="1434328256"/>
      </c:barChart>
      <c:catAx>
        <c:axId val="143432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endParaRPr lang="sk-SK"/>
          </a:p>
        </c:txPr>
        <c:crossAx val="1434328256"/>
        <c:crosses val="autoZero"/>
        <c:auto val="1"/>
        <c:lblAlgn val="ctr"/>
        <c:lblOffset val="100"/>
        <c:noMultiLvlLbl val="0"/>
      </c:catAx>
      <c:valAx>
        <c:axId val="1434328256"/>
        <c:scaling>
          <c:orientation val="minMax"/>
          <c:max val="3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endParaRPr lang="sk-SK"/>
          </a:p>
        </c:txPr>
        <c:crossAx val="143432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Pt>
            <c:idx val="0"/>
            <c:bubble3D val="0"/>
            <c:explosion val="13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28-4E29-A194-036B8DACC5CF}"/>
              </c:ext>
            </c:extLst>
          </c:dPt>
          <c:dPt>
            <c:idx val="1"/>
            <c:bubble3D val="0"/>
            <c:explosion val="12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28-4E29-A194-036B8DACC5CF}"/>
              </c:ext>
            </c:extLst>
          </c:dPt>
          <c:dPt>
            <c:idx val="2"/>
            <c:bubble3D val="0"/>
            <c:explosion val="7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28-4E29-A194-036B8DACC5CF}"/>
              </c:ext>
            </c:extLst>
          </c:dPt>
          <c:cat>
            <c:strRef>
              <c:f>Hárok1!$A$2:$A$4</c:f>
              <c:strCache>
                <c:ptCount val="3"/>
                <c:pt idx="0">
                  <c:v>Private Equity (20 %)</c:v>
                </c:pt>
                <c:pt idx="1">
                  <c:v>Dlhopisy (30 %)</c:v>
                </c:pt>
                <c:pt idx="2">
                  <c:v>Akcie (50 %)</c:v>
                </c:pt>
              </c:strCache>
            </c:strRef>
          </c:cat>
          <c:val>
            <c:numRef>
              <c:f>Hárok1!$B$2:$B$4</c:f>
              <c:numCache>
                <c:formatCode>0%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28-4E29-A194-036B8DACC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203131402237681"/>
          <c:y val="3.4229347475050957E-2"/>
          <c:w val="0.86450033020482353"/>
          <c:h val="0.30512644085598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E-4EC1-AA5D-0AC10F1815E3}"/>
              </c:ext>
            </c:extLst>
          </c:dPt>
          <c:dPt>
            <c:idx val="1"/>
            <c:bubble3D val="0"/>
            <c:explosion val="9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E-4EC1-AA5D-0AC10F1815E3}"/>
              </c:ext>
            </c:extLst>
          </c:dPt>
          <c:dPt>
            <c:idx val="2"/>
            <c:bubble3D val="0"/>
            <c:explosion val="6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E-4EC1-AA5D-0AC10F1815E3}"/>
              </c:ext>
            </c:extLst>
          </c:dPt>
          <c:cat>
            <c:strRef>
              <c:f>Hárok1!$A$2:$A$4</c:f>
              <c:strCache>
                <c:ptCount val="3"/>
                <c:pt idx="0">
                  <c:v>Private Equity (15 %)</c:v>
                </c:pt>
                <c:pt idx="1">
                  <c:v>Dlhopisy (30 %)</c:v>
                </c:pt>
                <c:pt idx="2">
                  <c:v>Akcie (55 %)</c:v>
                </c:pt>
              </c:strCache>
            </c:strRef>
          </c:cat>
          <c:val>
            <c:numRef>
              <c:f>Hárok1!$B$2:$B$4</c:f>
              <c:numCache>
                <c:formatCode>0%</c:formatCode>
                <c:ptCount val="3"/>
                <c:pt idx="0">
                  <c:v>0.15</c:v>
                </c:pt>
                <c:pt idx="1">
                  <c:v>0.3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DE-4EC1-AA5D-0AC10F181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63012038489602"/>
          <c:y val="2.597773442246178E-2"/>
          <c:w val="0.75764070102271475"/>
          <c:h val="0.29265206486169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Pt>
            <c:idx val="0"/>
            <c:bubble3D val="0"/>
            <c:explosion val="13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4D-469A-9F99-06D5BFDBD337}"/>
              </c:ext>
            </c:extLst>
          </c:dPt>
          <c:dPt>
            <c:idx val="1"/>
            <c:bubble3D val="0"/>
            <c:explosion val="12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4D-469A-9F99-06D5BFDBD337}"/>
              </c:ext>
            </c:extLst>
          </c:dPt>
          <c:dPt>
            <c:idx val="2"/>
            <c:bubble3D val="0"/>
            <c:explosion val="8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4D-469A-9F99-06D5BFDBD337}"/>
              </c:ext>
            </c:extLst>
          </c:dPt>
          <c:cat>
            <c:strRef>
              <c:f>Hárok1!$A$2:$A$4</c:f>
              <c:strCache>
                <c:ptCount val="3"/>
                <c:pt idx="0">
                  <c:v>Private Equity (10 %)</c:v>
                </c:pt>
                <c:pt idx="1">
                  <c:v>Dlhopisy (30 %)</c:v>
                </c:pt>
                <c:pt idx="2">
                  <c:v>Akcie (60 %)</c:v>
                </c:pt>
              </c:strCache>
            </c:strRef>
          </c:cat>
          <c:val>
            <c:numRef>
              <c:f>Hárok1!$B$2:$B$4</c:f>
              <c:numCache>
                <c:formatCode>0%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4D-469A-9F99-06D5BFDBD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2204394388693276E-2"/>
          <c:y val="3.1173294059891998E-2"/>
          <c:w val="0.92946659407146703"/>
          <c:h val="0.29265218458517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19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63-48D7-B54B-EDB908A830C7}"/>
              </c:ext>
            </c:extLst>
          </c:dPt>
          <c:dPt>
            <c:idx val="1"/>
            <c:bubble3D val="0"/>
            <c:explosion val="9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63-48D7-B54B-EDB908A830C7}"/>
              </c:ext>
            </c:extLst>
          </c:dPt>
          <c:dPt>
            <c:idx val="2"/>
            <c:bubble3D val="0"/>
            <c:explosion val="8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63-48D7-B54B-EDB908A830C7}"/>
              </c:ext>
            </c:extLst>
          </c:dPt>
          <c:cat>
            <c:strRef>
              <c:f>Hárok1!$A$2:$A$4</c:f>
              <c:strCache>
                <c:ptCount val="3"/>
                <c:pt idx="0">
                  <c:v>Private Equity (5 %)</c:v>
                </c:pt>
                <c:pt idx="1">
                  <c:v>Dlhopisy (30 %)</c:v>
                </c:pt>
                <c:pt idx="2">
                  <c:v>Akcie (65 %)</c:v>
                </c:pt>
              </c:strCache>
            </c:strRef>
          </c:cat>
          <c:val>
            <c:numRef>
              <c:f>Hárok1!$B$2:$B$4</c:f>
              <c:numCache>
                <c:formatCode>0%</c:formatCode>
                <c:ptCount val="3"/>
                <c:pt idx="0">
                  <c:v>0.05</c:v>
                </c:pt>
                <c:pt idx="1">
                  <c:v>0.3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63-48D7-B54B-EDB908A83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5965984744398506E-2"/>
          <c:y val="3.1173294059891998E-2"/>
          <c:w val="0.88644139971132319"/>
          <c:h val="0.29265218458517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DDA95-F649-4924-8D53-2E92EF7CF137}" type="datetimeFigureOut">
              <a:rPr lang="sk-SK" smtClean="0"/>
              <a:t>28. 10. 2025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45989-0504-491C-9C8D-0E3C640490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880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3FAF9-3164-9EF6-150F-A52C6B3A6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FA3E533-9FA2-D578-3DDF-38A6E4C96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BDA7377-861F-23CB-3BAE-82EFB2491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5957AF4-A5CD-4652-A915-913DB9509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5451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E1DFF-4F5D-AF8D-4D60-AFC1B1423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1BB0F77-5367-EA33-0EA5-8D40A9F3E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EEFC89D-621A-7CB6-504A-EDF30C3D3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A7929A7-099D-EEE4-80BA-1B7D103E8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4116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6690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0D92B-D447-5F87-800F-8D4BA9BDB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2C702DC-EAD3-FD58-DA75-48A178F2F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F1517A9-DF7A-5F5C-7DDF-A7F1EFEB4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374B87C-A2F2-1F8C-C2A9-3E6A132DC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6520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B9D21-2961-9E25-3FA9-F4A5CC04F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60E2B9D-2983-48B0-47EF-EFE688A57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3BFD454-BF24-BE74-F3A0-D5CF8297D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6254D74-8EC6-4362-1C5D-FE281C9CA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9176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85D65-45F1-D0FB-97D9-EE869D560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0A155C8-886B-389C-9FDE-4FF809B66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3405D77-7D75-AC01-8C6B-5FDF6DC59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238BD20-9C2E-21CF-385F-D2647C6DB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8092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B967F-7A70-05C1-8A5E-626B9294E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9C317E4-BF71-07E1-818A-6924E7CAF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C7F5ED3-10AE-8820-633E-BD1596D06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BACADF9-E13A-74E8-EFC7-B676B30D4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0008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9C3D8-D0E7-7FAB-EBDC-71D6A5FD0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0F03A01-7629-3839-932E-001025BD3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9E11019-7439-8387-DEEF-CEB5A6379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29B63D-26B3-6EA9-6E7C-F3235DFA0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513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9C3D8-D0E7-7FAB-EBDC-71D6A5FD0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0F03A01-7629-3839-932E-001025BD3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9E11019-7439-8387-DEEF-CEB5A6379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29B63D-26B3-6EA9-6E7C-F3235DFA0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7430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9C3D8-D0E7-7FAB-EBDC-71D6A5FD0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0F03A01-7629-3839-932E-001025BD3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9E11019-7439-8387-DEEF-CEB5A6379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29B63D-26B3-6EA9-6E7C-F3235DFA0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6561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9C3D8-D0E7-7FAB-EBDC-71D6A5FD0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0F03A01-7629-3839-932E-001025BD3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9E11019-7439-8387-DEEF-CEB5A6379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29B63D-26B3-6EA9-6E7C-F3235DFA0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62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383F9-6AB9-2446-1892-8A7D0E9F6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B975AC5-47DF-CA41-FD67-4090C531A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C0BC52F-DDF2-FA0F-838C-E733621F3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1B67833-6ED9-0A30-5044-73F608E68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7197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2663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Font typeface="Courier New" panose="02070309020205020404" pitchFamily="49" charset="0"/>
              <a:buNone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2017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1334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601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53BBF-0460-396F-AEF1-9D123BBA0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AD7E865-F139-6FC9-6B32-90ADD615C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A8DC430-F13E-E08F-2623-251672880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A9FF638-0972-A1FE-ADEB-E91FE8C5D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0234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04D55-7F32-8F93-8D00-BEA386242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D12C0C2-4824-1723-2B84-1176F8CE2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13A27EF-43D3-9195-0CC9-70C4A8108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96990FA-820A-347C-12AC-914A04233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8810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5B51F-DD20-F2C1-0ACF-81E423B0F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AF8ED05-5B52-9599-19A2-E70F1203E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F56ECD9-6D6D-5A4F-4A6A-6D554130A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25B6CCB-DC8E-3D28-65AE-2D4B6480E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6666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9076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47910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876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2CFF1-3AA8-32DA-3E58-F8D3888B8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53C00A0-7CD2-474D-7464-F77697DD1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5FF537D-67EE-7C0E-CD62-BFB74AAF8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54B9695-8486-01C2-3588-991348450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6936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3127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43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5773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44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7933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1711B-0754-458D-A0A4-6FDAA4EC2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D47E910-C8ED-ECA3-8DC2-CEFD5E56C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D46BCC6-C421-31B7-63C7-7F26ADDF0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B7F2E8B-9F38-2318-ED30-CCDD5BDBF0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74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71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02DD2-BE52-B0B4-0309-4D10206BE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2DBD2F7-72C0-08EF-AC13-6ADDD772B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C8347FE-9C6F-C895-A652-56C087FC0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4D0AC8D-B9AF-B370-E4B0-6488844B82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8914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BEFC4-4F57-E638-0DA6-2103DD2A5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6C0EC28-E397-B5E2-93AD-E6B2FC947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AFA8ACA-B152-CD39-7550-C9E9862DA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5670EAA-467B-EF02-AC7B-8CF581F46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424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7461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902C1-E5DB-6EAE-56BA-AC7E5570D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BDBB083-B3E8-4657-076B-4CB2F19C6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BBE1EDA-9A77-6F24-E8CE-93020E297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459B710-2C8B-B01A-9C9A-4C66D2022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45989-0504-491C-9C8D-0E3C640490C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765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290-B515-496F-9316-F1BAAB85B2B5}" type="datetimeFigureOut">
              <a:rPr lang="sk-SK" smtClean="0"/>
              <a:t>28. 10. 2025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22AA-3340-4195-9E6A-05B25647EB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684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290-B515-496F-9316-F1BAAB85B2B5}" type="datetimeFigureOut">
              <a:rPr lang="sk-SK" smtClean="0"/>
              <a:t>28. 10. 2025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22AA-3340-4195-9E6A-05B25647EB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952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290-B515-496F-9316-F1BAAB85B2B5}" type="datetimeFigureOut">
              <a:rPr lang="sk-SK" smtClean="0"/>
              <a:t>28. 10. 2025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22AA-3340-4195-9E6A-05B25647EB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986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290-B515-496F-9316-F1BAAB85B2B5}" type="datetimeFigureOut">
              <a:rPr lang="sk-SK" smtClean="0"/>
              <a:t>28. 10. 2025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22AA-3340-4195-9E6A-05B25647EB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66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290-B515-496F-9316-F1BAAB85B2B5}" type="datetimeFigureOut">
              <a:rPr lang="sk-SK" smtClean="0"/>
              <a:t>28. 10. 2025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22AA-3340-4195-9E6A-05B25647EB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404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290-B515-496F-9316-F1BAAB85B2B5}" type="datetimeFigureOut">
              <a:rPr lang="sk-SK" smtClean="0"/>
              <a:t>28. 10. 2025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22AA-3340-4195-9E6A-05B25647EB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464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290-B515-496F-9316-F1BAAB85B2B5}" type="datetimeFigureOut">
              <a:rPr lang="sk-SK" smtClean="0"/>
              <a:t>28. 10. 2025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22AA-3340-4195-9E6A-05B25647EB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38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290-B515-496F-9316-F1BAAB85B2B5}" type="datetimeFigureOut">
              <a:rPr lang="sk-SK" smtClean="0"/>
              <a:t>28. 10. 2025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22AA-3340-4195-9E6A-05B25647EB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967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290-B515-496F-9316-F1BAAB85B2B5}" type="datetimeFigureOut">
              <a:rPr lang="sk-SK" smtClean="0"/>
              <a:t>28. 10. 2025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22AA-3340-4195-9E6A-05B25647EB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376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290-B515-496F-9316-F1BAAB85B2B5}" type="datetimeFigureOut">
              <a:rPr lang="sk-SK" smtClean="0"/>
              <a:t>28. 10. 2025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22AA-3340-4195-9E6A-05B25647EB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448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290-B515-496F-9316-F1BAAB85B2B5}" type="datetimeFigureOut">
              <a:rPr lang="sk-SK" smtClean="0"/>
              <a:t>28. 10. 2025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22AA-3340-4195-9E6A-05B25647EB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113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1AAE39EB-36EC-1B7C-44BA-797B34CBD7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none" algn="tl"/>
          </a:blip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64290-B515-496F-9316-F1BAAB85B2B5}" type="datetimeFigureOut">
              <a:rPr lang="sk-SK" smtClean="0"/>
              <a:t>28. 10. 2025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22AA-3340-4195-9E6A-05B25647EBF3}" type="slidenum">
              <a:rPr lang="sk-SK" smtClean="0"/>
              <a:t>‹#›</a:t>
            </a:fld>
            <a:endParaRPr lang="sk-SK"/>
          </a:p>
        </p:txBody>
      </p:sp>
      <p:pic>
        <p:nvPicPr>
          <p:cNvPr id="9" name="Obrázok 8"/>
          <p:cNvPicPr/>
          <p:nvPr userDrawn="1"/>
        </p:nvPicPr>
        <p:blipFill>
          <a:blip r:embed="rId1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8377" y="6356350"/>
            <a:ext cx="1110846" cy="291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5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15">
            <a:extLst>
              <a:ext uri="{FF2B5EF4-FFF2-40B4-BE49-F238E27FC236}">
                <a16:creationId xmlns:a16="http://schemas.microsoft.com/office/drawing/2014/main" id="{419C43C3-28A3-861B-030C-50CA8C95AC56}"/>
              </a:ext>
            </a:extLst>
          </p:cNvPr>
          <p:cNvSpPr txBox="1"/>
          <p:nvPr/>
        </p:nvSpPr>
        <p:spPr>
          <a:xfrm>
            <a:off x="1456481" y="1565048"/>
            <a:ext cx="9279038" cy="372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17125" rIns="17125" bIns="17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k-SK" sz="8000" b="1" dirty="0">
                <a:solidFill>
                  <a:schemeClr val="dk1"/>
                </a:solidFill>
                <a:latin typeface="Montserrat ExtraBold" panose="00000900000000000000" pitchFamily="2" charset="-18"/>
                <a:ea typeface="Montserrat"/>
                <a:cs typeface="Montserrat"/>
                <a:sym typeface="Montserrat"/>
              </a:rPr>
              <a:t>ČO NÁS ČAKÁ V NAJBLIŽŠEJ DEKÁDE</a:t>
            </a:r>
            <a:endParaRPr sz="8000" b="1" dirty="0">
              <a:solidFill>
                <a:srgbClr val="434343"/>
              </a:solidFill>
              <a:latin typeface="Montserrat ExtraBold" panose="00000900000000000000" pitchFamily="2" charset="-18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2744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C904F-F02E-0970-2F69-785A196C4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DF8251B6-0DA8-4AB4-CB3B-6B72CF849060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8" name="Rovná spojnica 7">
              <a:extLst>
                <a:ext uri="{FF2B5EF4-FFF2-40B4-BE49-F238E27FC236}">
                  <a16:creationId xmlns:a16="http://schemas.microsoft.com/office/drawing/2014/main" id="{D46E0FA5-D33B-B155-32EA-D5AB480597CF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Google Shape;97;p19">
              <a:extLst>
                <a:ext uri="{FF2B5EF4-FFF2-40B4-BE49-F238E27FC236}">
                  <a16:creationId xmlns:a16="http://schemas.microsoft.com/office/drawing/2014/main" id="{738F23BA-CA7F-0132-256E-0F3C6F2BFAB8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DNES VZBUDZUJÚ AKCIOVÉ TRHY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u investorov zmiešané pocity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4974102B-2BFB-4FAF-88F4-4C5379FA9682}"/>
              </a:ext>
            </a:extLst>
          </p:cNvPr>
          <p:cNvGrpSpPr/>
          <p:nvPr/>
        </p:nvGrpSpPr>
        <p:grpSpPr>
          <a:xfrm>
            <a:off x="506323" y="2531524"/>
            <a:ext cx="11124502" cy="2736052"/>
            <a:chOff x="1690354" y="2849516"/>
            <a:chExt cx="11124502" cy="2736052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9C873EE5-FD83-2AE3-A244-79F0FA8EB7A8}"/>
                </a:ext>
              </a:extLst>
            </p:cNvPr>
            <p:cNvGrpSpPr/>
            <p:nvPr/>
          </p:nvGrpSpPr>
          <p:grpSpPr>
            <a:xfrm>
              <a:off x="1690354" y="2849516"/>
              <a:ext cx="11124502" cy="2736052"/>
              <a:chOff x="572755" y="2240781"/>
              <a:chExt cx="11124502" cy="2736052"/>
            </a:xfrm>
          </p:grpSpPr>
          <p:sp>
            <p:nvSpPr>
              <p:cNvPr id="4" name="Ovál 3">
                <a:extLst>
                  <a:ext uri="{FF2B5EF4-FFF2-40B4-BE49-F238E27FC236}">
                    <a16:creationId xmlns:a16="http://schemas.microsoft.com/office/drawing/2014/main" id="{2E0A323C-889A-8779-DB0F-4792A327A7BD}"/>
                  </a:ext>
                </a:extLst>
              </p:cNvPr>
              <p:cNvSpPr/>
              <p:nvPr/>
            </p:nvSpPr>
            <p:spPr>
              <a:xfrm>
                <a:off x="572755" y="2240781"/>
                <a:ext cx="2652766" cy="26527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sz="1600" dirty="0">
                    <a:latin typeface="Montserrat" panose="00000500000000000000" pitchFamily="2" charset="-18"/>
                  </a:rPr>
                  <a:t>VYSOKÉ VALUÁCIE</a:t>
                </a:r>
              </a:p>
            </p:txBody>
          </p:sp>
          <p:sp>
            <p:nvSpPr>
              <p:cNvPr id="11" name="Ovál 10">
                <a:extLst>
                  <a:ext uri="{FF2B5EF4-FFF2-40B4-BE49-F238E27FC236}">
                    <a16:creationId xmlns:a16="http://schemas.microsoft.com/office/drawing/2014/main" id="{61480C7F-D5E4-F16C-D198-5024EA53537A}"/>
                  </a:ext>
                </a:extLst>
              </p:cNvPr>
              <p:cNvSpPr/>
              <p:nvPr/>
            </p:nvSpPr>
            <p:spPr>
              <a:xfrm>
                <a:off x="4623185" y="2324067"/>
                <a:ext cx="2652766" cy="26527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sz="1600" dirty="0">
                    <a:latin typeface="Montserrat" panose="00000500000000000000" pitchFamily="2" charset="-18"/>
                  </a:rPr>
                  <a:t>KAPITÁLOVÉ VÝDAVKY</a:t>
                </a:r>
              </a:p>
            </p:txBody>
          </p:sp>
          <p:sp>
            <p:nvSpPr>
              <p:cNvPr id="13" name="Ovál 12">
                <a:extLst>
                  <a:ext uri="{FF2B5EF4-FFF2-40B4-BE49-F238E27FC236}">
                    <a16:creationId xmlns:a16="http://schemas.microsoft.com/office/drawing/2014/main" id="{C0EF8493-1A22-E1C9-CCF6-B7147160FA51}"/>
                  </a:ext>
                </a:extLst>
              </p:cNvPr>
              <p:cNvSpPr/>
              <p:nvPr/>
            </p:nvSpPr>
            <p:spPr>
              <a:xfrm>
                <a:off x="6716768" y="2311901"/>
                <a:ext cx="2652766" cy="26527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sz="1600" dirty="0">
                    <a:latin typeface="Montserrat" panose="00000500000000000000" pitchFamily="2" charset="-18"/>
                  </a:rPr>
                  <a:t>NEREALISTICKÉ PROJEKCIE</a:t>
                </a:r>
              </a:p>
            </p:txBody>
          </p:sp>
          <p:sp>
            <p:nvSpPr>
              <p:cNvPr id="14" name="Ovál 13">
                <a:extLst>
                  <a:ext uri="{FF2B5EF4-FFF2-40B4-BE49-F238E27FC236}">
                    <a16:creationId xmlns:a16="http://schemas.microsoft.com/office/drawing/2014/main" id="{DF61F4BD-CD55-5C73-85B8-749A0B5E5BA8}"/>
                  </a:ext>
                </a:extLst>
              </p:cNvPr>
              <p:cNvSpPr/>
              <p:nvPr/>
            </p:nvSpPr>
            <p:spPr>
              <a:xfrm>
                <a:off x="9044491" y="2311901"/>
                <a:ext cx="2652766" cy="26527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sz="1600" dirty="0">
                    <a:latin typeface="Montserrat" panose="00000500000000000000" pitchFamily="2" charset="-18"/>
                  </a:rPr>
                  <a:t>VENDOR FINANCING</a:t>
                </a:r>
              </a:p>
            </p:txBody>
          </p:sp>
        </p:grp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05C96AAE-20D2-AAE0-4DCF-E492F6D7438A}"/>
                </a:ext>
              </a:extLst>
            </p:cNvPr>
            <p:cNvSpPr/>
            <p:nvPr/>
          </p:nvSpPr>
          <p:spPr>
            <a:xfrm>
              <a:off x="3647200" y="2932802"/>
              <a:ext cx="2652766" cy="26527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latin typeface="Montserrat" panose="00000500000000000000" pitchFamily="2" charset="-18"/>
                </a:rPr>
                <a:t>TRHOVÁ KONCENTRÁCIA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97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3D83C-598E-8AEF-1EBA-87EFA3CDA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2C7A95B1-3D1C-729B-2A83-3CA3F4C87E13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5" name="Rovná spojnica 4">
              <a:extLst>
                <a:ext uri="{FF2B5EF4-FFF2-40B4-BE49-F238E27FC236}">
                  <a16:creationId xmlns:a16="http://schemas.microsoft.com/office/drawing/2014/main" id="{1DAAB0F7-1C5F-270E-13EF-F0B74B7D7BCF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Google Shape;97;p19">
              <a:extLst>
                <a:ext uri="{FF2B5EF4-FFF2-40B4-BE49-F238E27FC236}">
                  <a16:creationId xmlns:a16="http://schemas.microsoft.com/office/drawing/2014/main" id="{A27B0D45-9467-BAA6-28ED-29ECE464EF43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ŽIADNY ACKIOVÝ REGIÓN AKO CELOK NIE JE LACNÝ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valuácie vs 15-ročný medián (% nad/pod)</a:t>
              </a:r>
            </a:p>
          </p:txBody>
        </p:sp>
      </p:grp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97997913-1A18-992F-9577-A8766B355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076349"/>
              </p:ext>
            </p:extLst>
          </p:nvPr>
        </p:nvGraphicFramePr>
        <p:xfrm>
          <a:off x="367465" y="1458080"/>
          <a:ext cx="1122109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219">
                  <a:extLst>
                    <a:ext uri="{9D8B030D-6E8A-4147-A177-3AD203B41FA5}">
                      <a16:colId xmlns:a16="http://schemas.microsoft.com/office/drawing/2014/main" val="4123130680"/>
                    </a:ext>
                  </a:extLst>
                </a:gridCol>
                <a:gridCol w="2244219">
                  <a:extLst>
                    <a:ext uri="{9D8B030D-6E8A-4147-A177-3AD203B41FA5}">
                      <a16:colId xmlns:a16="http://schemas.microsoft.com/office/drawing/2014/main" val="4150360128"/>
                    </a:ext>
                  </a:extLst>
                </a:gridCol>
                <a:gridCol w="2244219">
                  <a:extLst>
                    <a:ext uri="{9D8B030D-6E8A-4147-A177-3AD203B41FA5}">
                      <a16:colId xmlns:a16="http://schemas.microsoft.com/office/drawing/2014/main" val="3113628611"/>
                    </a:ext>
                  </a:extLst>
                </a:gridCol>
                <a:gridCol w="2244219">
                  <a:extLst>
                    <a:ext uri="{9D8B030D-6E8A-4147-A177-3AD203B41FA5}">
                      <a16:colId xmlns:a16="http://schemas.microsoft.com/office/drawing/2014/main" val="4063190808"/>
                    </a:ext>
                  </a:extLst>
                </a:gridCol>
                <a:gridCol w="2244219">
                  <a:extLst>
                    <a:ext uri="{9D8B030D-6E8A-4147-A177-3AD203B41FA5}">
                      <a16:colId xmlns:a16="http://schemas.microsoft.com/office/drawing/2014/main" val="43235087"/>
                    </a:ext>
                  </a:extLst>
                </a:gridCol>
              </a:tblGrid>
              <a:tr h="2188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REGIÓN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FORWARD P/E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TRAILING P/E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P/B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DIVIDEND YIELD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4787"/>
                  </a:ext>
                </a:extLst>
              </a:tr>
              <a:tr h="2188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35 %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36 %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71 %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65 %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75354"/>
                  </a:ext>
                </a:extLst>
              </a:tr>
              <a:tr h="2188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UK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6 %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4 %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22 %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14 %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951031"/>
                  </a:ext>
                </a:extLst>
              </a:tr>
              <a:tr h="2188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EURÓPA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8 %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3 %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30 %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6 %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967072"/>
                  </a:ext>
                </a:extLst>
              </a:tr>
              <a:tr h="2188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JAPAN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15 %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7 %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28 %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-1 %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88159"/>
                  </a:ext>
                </a:extLst>
              </a:tr>
              <a:tr h="2188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SVET ex 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10%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28%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10%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84587"/>
                  </a:ext>
                </a:extLst>
              </a:tr>
              <a:tr h="2188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20 %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19 %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29 %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14 %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228537"/>
                  </a:ext>
                </a:extLst>
              </a:tr>
              <a:tr h="2188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US EQUAL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7 %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8 %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23 %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4 %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689614"/>
                  </a:ext>
                </a:extLst>
              </a:tr>
              <a:tr h="21885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SVET ex US EQUAL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3 %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4 %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18 %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ontserrat" panose="00000500000000000000" pitchFamily="2" charset="-18"/>
                        </a:rPr>
                        <a:t>-3 %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945968"/>
                  </a:ext>
                </a:extLst>
              </a:tr>
            </a:tbl>
          </a:graphicData>
        </a:graphic>
      </p:graphicFrame>
      <p:graphicFrame>
        <p:nvGraphicFramePr>
          <p:cNvPr id="14" name="Tabuľka 13">
            <a:extLst>
              <a:ext uri="{FF2B5EF4-FFF2-40B4-BE49-F238E27FC236}">
                <a16:creationId xmlns:a16="http://schemas.microsoft.com/office/drawing/2014/main" id="{FB2B45B9-D17C-6CD8-08DC-98F479012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74113"/>
              </p:ext>
            </p:extLst>
          </p:nvPr>
        </p:nvGraphicFramePr>
        <p:xfrm>
          <a:off x="367465" y="4919890"/>
          <a:ext cx="1122109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337">
                  <a:extLst>
                    <a:ext uri="{9D8B030D-6E8A-4147-A177-3AD203B41FA5}">
                      <a16:colId xmlns:a16="http://schemas.microsoft.com/office/drawing/2014/main" val="408442455"/>
                    </a:ext>
                  </a:extLst>
                </a:gridCol>
                <a:gridCol w="1391337">
                  <a:extLst>
                    <a:ext uri="{9D8B030D-6E8A-4147-A177-3AD203B41FA5}">
                      <a16:colId xmlns:a16="http://schemas.microsoft.com/office/drawing/2014/main" val="3773930308"/>
                    </a:ext>
                  </a:extLst>
                </a:gridCol>
                <a:gridCol w="1453023">
                  <a:extLst>
                    <a:ext uri="{9D8B030D-6E8A-4147-A177-3AD203B41FA5}">
                      <a16:colId xmlns:a16="http://schemas.microsoft.com/office/drawing/2014/main" val="2022979881"/>
                    </a:ext>
                  </a:extLst>
                </a:gridCol>
                <a:gridCol w="1420051">
                  <a:extLst>
                    <a:ext uri="{9D8B030D-6E8A-4147-A177-3AD203B41FA5}">
                      <a16:colId xmlns:a16="http://schemas.microsoft.com/office/drawing/2014/main" val="2695301970"/>
                    </a:ext>
                  </a:extLst>
                </a:gridCol>
                <a:gridCol w="1391337">
                  <a:extLst>
                    <a:ext uri="{9D8B030D-6E8A-4147-A177-3AD203B41FA5}">
                      <a16:colId xmlns:a16="http://schemas.microsoft.com/office/drawing/2014/main" val="1929262416"/>
                    </a:ext>
                  </a:extLst>
                </a:gridCol>
                <a:gridCol w="1391337">
                  <a:extLst>
                    <a:ext uri="{9D8B030D-6E8A-4147-A177-3AD203B41FA5}">
                      <a16:colId xmlns:a16="http://schemas.microsoft.com/office/drawing/2014/main" val="909741801"/>
                    </a:ext>
                  </a:extLst>
                </a:gridCol>
                <a:gridCol w="1391337">
                  <a:extLst>
                    <a:ext uri="{9D8B030D-6E8A-4147-A177-3AD203B41FA5}">
                      <a16:colId xmlns:a16="http://schemas.microsoft.com/office/drawing/2014/main" val="3302073250"/>
                    </a:ext>
                  </a:extLst>
                </a:gridCol>
                <a:gridCol w="1391337">
                  <a:extLst>
                    <a:ext uri="{9D8B030D-6E8A-4147-A177-3AD203B41FA5}">
                      <a16:colId xmlns:a16="http://schemas.microsoft.com/office/drawing/2014/main" val="3184311333"/>
                    </a:ext>
                  </a:extLst>
                </a:gridCol>
              </a:tblGrid>
              <a:tr h="161965">
                <a:tc>
                  <a:txBody>
                    <a:bodyPr/>
                    <a:lstStyle/>
                    <a:p>
                      <a:pPr algn="ctr"/>
                      <a:r>
                        <a:rPr lang="sk-SK" sz="1600" b="0" dirty="0">
                          <a:solidFill>
                            <a:schemeClr val="tx1"/>
                          </a:solidFill>
                          <a:latin typeface="Montserrat" panose="00000500000000000000" pitchFamily="2" charset="-18"/>
                        </a:rPr>
                        <a:t>&lt; - 25 %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0" dirty="0">
                          <a:solidFill>
                            <a:schemeClr val="tx1"/>
                          </a:solidFill>
                          <a:latin typeface="Montserrat" panose="00000500000000000000" pitchFamily="2" charset="-18"/>
                        </a:rPr>
                        <a:t>-25 % až -15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C5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0" dirty="0">
                          <a:solidFill>
                            <a:schemeClr val="tx1"/>
                          </a:solidFill>
                          <a:latin typeface="Montserrat" panose="00000500000000000000" pitchFamily="2" charset="-18"/>
                        </a:rPr>
                        <a:t>-15 % až -5 %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E6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0" dirty="0">
                          <a:solidFill>
                            <a:schemeClr val="tx1"/>
                          </a:solidFill>
                          <a:latin typeface="Montserrat" panose="00000500000000000000" pitchFamily="2" charset="-18"/>
                        </a:rPr>
                        <a:t>-5 % až 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0" dirty="0">
                          <a:solidFill>
                            <a:schemeClr val="tx1"/>
                          </a:solidFill>
                          <a:latin typeface="Montserrat" panose="00000500000000000000" pitchFamily="2" charset="-18"/>
                        </a:rPr>
                        <a:t>0 % až 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0" dirty="0">
                          <a:solidFill>
                            <a:schemeClr val="tx1"/>
                          </a:solidFill>
                          <a:latin typeface="Montserrat" panose="00000500000000000000" pitchFamily="2" charset="-18"/>
                        </a:rPr>
                        <a:t>5 % až 15 %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0" dirty="0">
                          <a:solidFill>
                            <a:schemeClr val="tx1"/>
                          </a:solidFill>
                          <a:latin typeface="Montserrat" panose="00000500000000000000" pitchFamily="2" charset="-18"/>
                        </a:rPr>
                        <a:t>15 % až 25 %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0" dirty="0">
                          <a:solidFill>
                            <a:schemeClr val="tx1"/>
                          </a:solidFill>
                          <a:latin typeface="Montserrat" panose="00000500000000000000" pitchFamily="2" charset="-18"/>
                        </a:rPr>
                        <a:t>&gt; 25 %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203691"/>
                  </a:ext>
                </a:extLst>
              </a:tr>
            </a:tbl>
          </a:graphicData>
        </a:graphic>
      </p:graphicFrame>
      <p:grpSp>
        <p:nvGrpSpPr>
          <p:cNvPr id="22" name="Skupina 21">
            <a:extLst>
              <a:ext uri="{FF2B5EF4-FFF2-40B4-BE49-F238E27FC236}">
                <a16:creationId xmlns:a16="http://schemas.microsoft.com/office/drawing/2014/main" id="{6B337A16-E787-EADB-DC7C-4165664CAC24}"/>
              </a:ext>
            </a:extLst>
          </p:cNvPr>
          <p:cNvGrpSpPr/>
          <p:nvPr/>
        </p:nvGrpSpPr>
        <p:grpSpPr>
          <a:xfrm>
            <a:off x="377300" y="5290232"/>
            <a:ext cx="11221096" cy="464503"/>
            <a:chOff x="367464" y="3972832"/>
            <a:chExt cx="11221096" cy="464503"/>
          </a:xfrm>
        </p:grpSpPr>
        <p:sp>
          <p:nvSpPr>
            <p:cNvPr id="15" name="Pravá zložená zátvorka 14">
              <a:extLst>
                <a:ext uri="{FF2B5EF4-FFF2-40B4-BE49-F238E27FC236}">
                  <a16:creationId xmlns:a16="http://schemas.microsoft.com/office/drawing/2014/main" id="{8B2A3B5C-1960-81A7-BC8C-C8CDAE5DF81F}"/>
                </a:ext>
              </a:extLst>
            </p:cNvPr>
            <p:cNvSpPr/>
            <p:nvPr/>
          </p:nvSpPr>
          <p:spPr>
            <a:xfrm rot="5400000">
              <a:off x="2380877" y="1959420"/>
              <a:ext cx="167877" cy="4194703"/>
            </a:xfrm>
            <a:prstGeom prst="righ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Pravá zložená zátvorka 15">
              <a:extLst>
                <a:ext uri="{FF2B5EF4-FFF2-40B4-BE49-F238E27FC236}">
                  <a16:creationId xmlns:a16="http://schemas.microsoft.com/office/drawing/2014/main" id="{887CCE99-CF71-EE46-B899-236202717863}"/>
                </a:ext>
              </a:extLst>
            </p:cNvPr>
            <p:cNvSpPr/>
            <p:nvPr/>
          </p:nvSpPr>
          <p:spPr>
            <a:xfrm rot="5400000">
              <a:off x="5922510" y="2644627"/>
              <a:ext cx="120838" cy="2821855"/>
            </a:xfrm>
            <a:prstGeom prst="righ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Pravá zložená zátvorka 16">
              <a:extLst>
                <a:ext uri="{FF2B5EF4-FFF2-40B4-BE49-F238E27FC236}">
                  <a16:creationId xmlns:a16="http://schemas.microsoft.com/office/drawing/2014/main" id="{898DA072-2721-1229-38E9-58FAAF9FD0B2}"/>
                </a:ext>
              </a:extLst>
            </p:cNvPr>
            <p:cNvSpPr/>
            <p:nvPr/>
          </p:nvSpPr>
          <p:spPr>
            <a:xfrm rot="5400000">
              <a:off x="9407270" y="1959419"/>
              <a:ext cx="167877" cy="4194703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6F2C886A-96E9-95A9-62C3-CE072DDB97F9}"/>
                </a:ext>
              </a:extLst>
            </p:cNvPr>
            <p:cNvSpPr txBox="1"/>
            <p:nvPr/>
          </p:nvSpPr>
          <p:spPr>
            <a:xfrm>
              <a:off x="2046944" y="4129558"/>
              <a:ext cx="835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b="1" dirty="0">
                  <a:solidFill>
                    <a:srgbClr val="00B050"/>
                  </a:solidFill>
                  <a:latin typeface="Montserrat" panose="00000500000000000000" pitchFamily="2" charset="-18"/>
                </a:rPr>
                <a:t>LACNÉ</a:t>
              </a:r>
            </a:p>
          </p:txBody>
        </p:sp>
        <p:sp>
          <p:nvSpPr>
            <p:cNvPr id="19" name="BlokTextu 18">
              <a:extLst>
                <a:ext uri="{FF2B5EF4-FFF2-40B4-BE49-F238E27FC236}">
                  <a16:creationId xmlns:a16="http://schemas.microsoft.com/office/drawing/2014/main" id="{F8A09239-4779-2BF5-FCE8-40BF75854F5E}"/>
                </a:ext>
              </a:extLst>
            </p:cNvPr>
            <p:cNvSpPr txBox="1"/>
            <p:nvPr/>
          </p:nvSpPr>
          <p:spPr>
            <a:xfrm>
              <a:off x="5306959" y="4129558"/>
              <a:ext cx="1391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b="1" dirty="0">
                  <a:solidFill>
                    <a:srgbClr val="FFC000"/>
                  </a:solidFill>
                  <a:latin typeface="Montserrat" panose="00000500000000000000" pitchFamily="2" charset="-18"/>
                </a:rPr>
                <a:t>NEUTRÁLNE</a:t>
              </a:r>
            </a:p>
          </p:txBody>
        </p:sp>
        <p:sp>
          <p:nvSpPr>
            <p:cNvPr id="20" name="BlokTextu 19">
              <a:extLst>
                <a:ext uri="{FF2B5EF4-FFF2-40B4-BE49-F238E27FC236}">
                  <a16:creationId xmlns:a16="http://schemas.microsoft.com/office/drawing/2014/main" id="{E81E9AEE-CF6E-4BBB-CBE2-8BCA37EB8C4E}"/>
                </a:ext>
              </a:extLst>
            </p:cNvPr>
            <p:cNvSpPr txBox="1"/>
            <p:nvPr/>
          </p:nvSpPr>
          <p:spPr>
            <a:xfrm>
              <a:off x="9061045" y="4129557"/>
              <a:ext cx="860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b="1" dirty="0">
                  <a:solidFill>
                    <a:srgbClr val="C00000"/>
                  </a:solidFill>
                  <a:latin typeface="Montserrat" panose="00000500000000000000" pitchFamily="2" charset="-18"/>
                </a:rPr>
                <a:t>DRAHÉ</a:t>
              </a:r>
            </a:p>
          </p:txBody>
        </p:sp>
      </p:grpSp>
      <p:sp>
        <p:nvSpPr>
          <p:cNvPr id="23" name="BlokTextu 22">
            <a:extLst>
              <a:ext uri="{FF2B5EF4-FFF2-40B4-BE49-F238E27FC236}">
                <a16:creationId xmlns:a16="http://schemas.microsoft.com/office/drawing/2014/main" id="{DC28385B-A03D-63D8-7CD8-1BB1AE44BDD5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Schroders, Equity Lens October 2025</a:t>
            </a:r>
          </a:p>
        </p:txBody>
      </p:sp>
    </p:spTree>
    <p:extLst>
      <p:ext uri="{BB962C8B-B14F-4D97-AF65-F5344CB8AC3E}">
        <p14:creationId xmlns:p14="http://schemas.microsoft.com/office/powerpoint/2010/main" val="2362880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2E329-BBFC-DBE5-EC7F-4BBE22997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C57E2630-DC37-3109-F617-D4D257862765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8" name="Rovná spojnica 7">
              <a:extLst>
                <a:ext uri="{FF2B5EF4-FFF2-40B4-BE49-F238E27FC236}">
                  <a16:creationId xmlns:a16="http://schemas.microsoft.com/office/drawing/2014/main" id="{4471392D-D2C3-CE06-B945-CB23660E5F49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Google Shape;97;p19">
              <a:extLst>
                <a:ext uri="{FF2B5EF4-FFF2-40B4-BE49-F238E27FC236}">
                  <a16:creationId xmlns:a16="http://schemas.microsoft.com/office/drawing/2014/main" id="{61CC6C2E-901A-C98B-D48B-B35FBFD062DA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VŠETKO JE TO O BUDÚCICH ZISKOCH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tie sú ale podobne ako trh koncentrované</a:t>
              </a:r>
            </a:p>
          </p:txBody>
        </p:sp>
      </p:grp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15114EA-6D33-2C36-E8F4-18C3828D3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040817"/>
              </p:ext>
            </p:extLst>
          </p:nvPr>
        </p:nvGraphicFramePr>
        <p:xfrm>
          <a:off x="367468" y="1449658"/>
          <a:ext cx="11263357" cy="464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BlokTextu 8">
            <a:extLst>
              <a:ext uri="{FF2B5EF4-FFF2-40B4-BE49-F238E27FC236}">
                <a16:creationId xmlns:a16="http://schemas.microsoft.com/office/drawing/2014/main" id="{8081FC2D-06C1-766A-4B6D-9E34178FDFDB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Schroders, Equity Lens October 2025</a:t>
            </a:r>
          </a:p>
        </p:txBody>
      </p:sp>
    </p:spTree>
    <p:extLst>
      <p:ext uri="{BB962C8B-B14F-4D97-AF65-F5344CB8AC3E}">
        <p14:creationId xmlns:p14="http://schemas.microsoft.com/office/powerpoint/2010/main" val="777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8ED4F-63F0-03A7-BF13-760E11772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1B434FC4-254E-1676-27D5-D9293640228B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8" name="Rovná spojnica 7">
              <a:extLst>
                <a:ext uri="{FF2B5EF4-FFF2-40B4-BE49-F238E27FC236}">
                  <a16:creationId xmlns:a16="http://schemas.microsoft.com/office/drawing/2014/main" id="{3877291D-A7DB-641A-30BD-8CB8E90D0BD2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Google Shape;97;p19">
              <a:extLst>
                <a:ext uri="{FF2B5EF4-FFF2-40B4-BE49-F238E27FC236}">
                  <a16:creationId xmlns:a16="http://schemas.microsoft.com/office/drawing/2014/main" id="{04A137E2-6CEC-804D-BA26-5C65C61C95FE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TECHNOLOGICKÉ SPOLOČNOSTI 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vysielajú varovný signál</a:t>
              </a:r>
            </a:p>
          </p:txBody>
        </p:sp>
      </p:grp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1A02FB4-64C9-2FC3-D622-0022B733B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389318"/>
              </p:ext>
            </p:extLst>
          </p:nvPr>
        </p:nvGraphicFramePr>
        <p:xfrm>
          <a:off x="367467" y="1325034"/>
          <a:ext cx="11263357" cy="487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5BA378EF-4780-8975-4DB1-51AEF54B22C6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Schroders, Equity Lens October 2025</a:t>
            </a:r>
          </a:p>
        </p:txBody>
      </p:sp>
    </p:spTree>
    <p:extLst>
      <p:ext uri="{BB962C8B-B14F-4D97-AF65-F5344CB8AC3E}">
        <p14:creationId xmlns:p14="http://schemas.microsoft.com/office/powerpoint/2010/main" val="341110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811FE-65F1-2736-9C9D-16455FD87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6F4F807-7EDD-7CA3-D361-E48CAA4E1DE7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4" name="Rovná spojnica 3">
              <a:extLst>
                <a:ext uri="{FF2B5EF4-FFF2-40B4-BE49-F238E27FC236}">
                  <a16:creationId xmlns:a16="http://schemas.microsoft.com/office/drawing/2014/main" id="{61ADF99F-4161-E345-39DC-C96C95EB4E6E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Google Shape;97;p19">
              <a:extLst>
                <a:ext uri="{FF2B5EF4-FFF2-40B4-BE49-F238E27FC236}">
                  <a16:creationId xmlns:a16="http://schemas.microsoft.com/office/drawing/2014/main" id="{75F5FF76-BAA0-1DD4-4F16-5A385836BDAC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KONCENTRÁCIA GLOBÁLNEHO AKCIOVÉHO TRHU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ako výsledok rastúceho zisku spoločností</a:t>
              </a:r>
            </a:p>
          </p:txBody>
        </p:sp>
      </p:grpSp>
      <p:sp>
        <p:nvSpPr>
          <p:cNvPr id="6" name="Obdĺžnik 5">
            <a:extLst>
              <a:ext uri="{FF2B5EF4-FFF2-40B4-BE49-F238E27FC236}">
                <a16:creationId xmlns:a16="http://schemas.microsoft.com/office/drawing/2014/main" id="{587171FA-D9C8-67ED-96FB-D2B270BABDB4}"/>
              </a:ext>
            </a:extLst>
          </p:cNvPr>
          <p:cNvSpPr/>
          <p:nvPr/>
        </p:nvSpPr>
        <p:spPr>
          <a:xfrm>
            <a:off x="1084804" y="2411117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latin typeface="Montserrat" panose="00000500000000000000" pitchFamily="2" charset="-18"/>
              </a:rPr>
              <a:t>24 %</a:t>
            </a:r>
          </a:p>
          <a:p>
            <a:pPr algn="ctr"/>
            <a:endParaRPr lang="sk-SK" sz="3600" dirty="0">
              <a:latin typeface="Montserrat" panose="00000500000000000000" pitchFamily="2" charset="-18"/>
            </a:endParaRPr>
          </a:p>
          <a:p>
            <a:pPr algn="ctr"/>
            <a:r>
              <a:rPr lang="sk-SK" sz="1400" dirty="0">
                <a:latin typeface="Montserrat" panose="00000500000000000000" pitchFamily="2" charset="-18"/>
              </a:rPr>
              <a:t>TOP 10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D7823390-E4E6-CBE1-D2C5-DEA585E4C458}"/>
              </a:ext>
            </a:extLst>
          </p:cNvPr>
          <p:cNvSpPr/>
          <p:nvPr/>
        </p:nvSpPr>
        <p:spPr>
          <a:xfrm>
            <a:off x="4482745" y="2411117"/>
            <a:ext cx="2880000" cy="28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tx1"/>
                </a:solidFill>
                <a:latin typeface="Montserrat" panose="00000500000000000000" pitchFamily="2" charset="-18"/>
              </a:rPr>
              <a:t>36 %</a:t>
            </a:r>
          </a:p>
          <a:p>
            <a:pPr algn="ctr"/>
            <a:endParaRPr lang="sk-SK" sz="1400" dirty="0">
              <a:solidFill>
                <a:schemeClr val="tx1"/>
              </a:solidFill>
              <a:latin typeface="Montserrat" panose="00000500000000000000" pitchFamily="2" charset="-18"/>
            </a:endParaRPr>
          </a:p>
          <a:p>
            <a:pPr algn="ctr"/>
            <a:endParaRPr lang="sk-SK" sz="1400" dirty="0">
              <a:solidFill>
                <a:schemeClr val="tx1"/>
              </a:solidFill>
              <a:latin typeface="Montserrat" panose="00000500000000000000" pitchFamily="2" charset="-18"/>
            </a:endParaRPr>
          </a:p>
          <a:p>
            <a:pPr algn="ctr"/>
            <a:endParaRPr lang="sk-SK" sz="1400" dirty="0">
              <a:solidFill>
                <a:schemeClr val="tx1"/>
              </a:solidFill>
              <a:latin typeface="Montserrat" panose="00000500000000000000" pitchFamily="2" charset="-18"/>
            </a:endParaRPr>
          </a:p>
          <a:p>
            <a:pPr algn="ctr"/>
            <a:r>
              <a:rPr lang="sk-SK" sz="1400" dirty="0">
                <a:solidFill>
                  <a:schemeClr val="tx1"/>
                </a:solidFill>
                <a:latin typeface="Montserrat" panose="00000500000000000000" pitchFamily="2" charset="-18"/>
              </a:rPr>
              <a:t>IT A KOMUNIKAČNÉ SLUŽBY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AEA16627-431F-0FA4-A8D1-CF987D5C9438}"/>
              </a:ext>
            </a:extLst>
          </p:cNvPr>
          <p:cNvSpPr/>
          <p:nvPr/>
        </p:nvSpPr>
        <p:spPr>
          <a:xfrm>
            <a:off x="7880686" y="2411117"/>
            <a:ext cx="2520000" cy="14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600" b="1" dirty="0">
              <a:latin typeface="Montserrat" panose="00000500000000000000" pitchFamily="2" charset="-18"/>
            </a:endParaRPr>
          </a:p>
          <a:p>
            <a:pPr algn="ctr"/>
            <a:r>
              <a:rPr lang="sk-SK" sz="3600" b="1" dirty="0">
                <a:latin typeface="Montserrat" panose="00000500000000000000" pitchFamily="2" charset="-18"/>
              </a:rPr>
              <a:t>65 %</a:t>
            </a:r>
            <a:endParaRPr lang="sk-SK" sz="3600" dirty="0">
              <a:latin typeface="Montserrat" panose="00000500000000000000" pitchFamily="2" charset="-18"/>
            </a:endParaRPr>
          </a:p>
          <a:p>
            <a:pPr algn="ctr"/>
            <a:r>
              <a:rPr lang="sk-SK" sz="1400" dirty="0">
                <a:solidFill>
                  <a:schemeClr val="bg1"/>
                </a:solidFill>
                <a:latin typeface="Montserrat" panose="00000500000000000000" pitchFamily="2" charset="-18"/>
              </a:rPr>
              <a:t>USA</a:t>
            </a:r>
          </a:p>
          <a:p>
            <a:pPr algn="ctr"/>
            <a:endParaRPr lang="sk-SK" sz="3600" dirty="0">
              <a:latin typeface="Montserrat" panose="00000500000000000000" pitchFamily="2" charset="-18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04B74CEB-2705-1688-1199-B269C7692F33}"/>
              </a:ext>
            </a:extLst>
          </p:cNvPr>
          <p:cNvSpPr/>
          <p:nvPr/>
        </p:nvSpPr>
        <p:spPr>
          <a:xfrm>
            <a:off x="7880686" y="3851117"/>
            <a:ext cx="252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600" b="1" dirty="0">
              <a:solidFill>
                <a:schemeClr val="tx1"/>
              </a:solidFill>
              <a:latin typeface="Montserrat" panose="00000500000000000000" pitchFamily="2" charset="-18"/>
            </a:endParaRPr>
          </a:p>
          <a:p>
            <a:pPr algn="ctr"/>
            <a:r>
              <a:rPr lang="sk-SK" sz="3600" b="1" dirty="0">
                <a:solidFill>
                  <a:schemeClr val="tx1"/>
                </a:solidFill>
                <a:latin typeface="Montserrat" panose="00000500000000000000" pitchFamily="2" charset="-18"/>
              </a:rPr>
              <a:t>39 %</a:t>
            </a:r>
            <a:endParaRPr lang="sk-SK" sz="3600" dirty="0">
              <a:solidFill>
                <a:schemeClr val="tx1"/>
              </a:solidFill>
              <a:latin typeface="Montserrat" panose="00000500000000000000" pitchFamily="2" charset="-18"/>
            </a:endParaRPr>
          </a:p>
          <a:p>
            <a:pPr algn="ctr"/>
            <a:r>
              <a:rPr lang="sk-SK" sz="1400" dirty="0">
                <a:solidFill>
                  <a:schemeClr val="tx1"/>
                </a:solidFill>
                <a:latin typeface="Montserrat" panose="00000500000000000000" pitchFamily="2" charset="-18"/>
              </a:rPr>
              <a:t>TOP 10</a:t>
            </a:r>
          </a:p>
          <a:p>
            <a:pPr algn="ctr"/>
            <a:endParaRPr lang="sk-SK" sz="3600" dirty="0">
              <a:latin typeface="Montserrat" panose="00000500000000000000" pitchFamily="2" charset="-18"/>
            </a:endParaRPr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616B4937-7D36-BD31-C211-807B3A1610B7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9140686" y="3851117"/>
            <a:ext cx="1657" cy="3069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E35758A4-D8DB-842D-EAFC-79450DF43A41}"/>
              </a:ext>
            </a:extLst>
          </p:cNvPr>
          <p:cNvCxnSpPr/>
          <p:nvPr/>
        </p:nvCxnSpPr>
        <p:spPr>
          <a:xfrm flipV="1">
            <a:off x="9140686" y="3635054"/>
            <a:ext cx="0" cy="2011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580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">
            <a:extLst>
              <a:ext uri="{FF2B5EF4-FFF2-40B4-BE49-F238E27FC236}">
                <a16:creationId xmlns:a16="http://schemas.microsoft.com/office/drawing/2014/main" id="{E3B56577-3421-8543-E945-F12B4B1401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02" t="13323" r="7647" b="6521"/>
          <a:stretch>
            <a:fillRect/>
          </a:stretch>
        </p:blipFill>
        <p:spPr>
          <a:xfrm>
            <a:off x="464321" y="1550104"/>
            <a:ext cx="6871769" cy="43266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Google Shape;97;p19">
            <a:extLst>
              <a:ext uri="{FF2B5EF4-FFF2-40B4-BE49-F238E27FC236}">
                <a16:creationId xmlns:a16="http://schemas.microsoft.com/office/drawing/2014/main" id="{C2A49243-2AB5-1F15-DAA1-F10630D5C135}"/>
              </a:ext>
            </a:extLst>
          </p:cNvPr>
          <p:cNvSpPr txBox="1">
            <a:spLocks/>
          </p:cNvSpPr>
          <p:nvPr/>
        </p:nvSpPr>
        <p:spPr>
          <a:xfrm>
            <a:off x="367468" y="287621"/>
            <a:ext cx="11263357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VYSOKÁ KONCENTRÁCIA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sk-SK" sz="1800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ako kľúčový faktor nižších očakávaných budúcich výnosov</a:t>
            </a:r>
          </a:p>
        </p:txBody>
      </p: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A840A545-8094-E63C-BCA4-979ECB25345B}"/>
              </a:ext>
            </a:extLst>
          </p:cNvPr>
          <p:cNvCxnSpPr/>
          <p:nvPr/>
        </p:nvCxnSpPr>
        <p:spPr>
          <a:xfrm>
            <a:off x="464321" y="970406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á zložená zátvorka 9">
            <a:extLst>
              <a:ext uri="{FF2B5EF4-FFF2-40B4-BE49-F238E27FC236}">
                <a16:creationId xmlns:a16="http://schemas.microsoft.com/office/drawing/2014/main" id="{D017DD8E-B316-F3B6-CD6C-935C7B17EDE7}"/>
              </a:ext>
            </a:extLst>
          </p:cNvPr>
          <p:cNvSpPr/>
          <p:nvPr/>
        </p:nvSpPr>
        <p:spPr>
          <a:xfrm>
            <a:off x="7716197" y="1589289"/>
            <a:ext cx="332509" cy="44016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B0DD500-BD59-F46F-CBCD-7C226A6AC8E9}"/>
              </a:ext>
            </a:extLst>
          </p:cNvPr>
          <p:cNvSpPr txBox="1"/>
          <p:nvPr/>
        </p:nvSpPr>
        <p:spPr>
          <a:xfrm>
            <a:off x="8016265" y="3374634"/>
            <a:ext cx="376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latin typeface="Montserrat" panose="00000500000000000000" pitchFamily="2" charset="-18"/>
              </a:rPr>
              <a:t>TRHOVÁ KONCENTRÁCIA </a:t>
            </a:r>
          </a:p>
          <a:p>
            <a:pPr algn="ctr"/>
            <a:r>
              <a:rPr lang="sk-SK" sz="1600" dirty="0">
                <a:latin typeface="Montserrat" panose="00000500000000000000" pitchFamily="2" charset="-18"/>
              </a:rPr>
              <a:t>ZNIŽUJE DLHODOBÝ OČAKÁVANÝ VÝNOS</a:t>
            </a:r>
            <a:endParaRPr lang="sk-SK" sz="1600" b="1" dirty="0">
              <a:latin typeface="Montserrat" panose="00000500000000000000" pitchFamily="2" charset="-18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D4B3B8C-81A2-51F0-886B-89BA827F6B14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Goldman Sachs, TOP of MIND</a:t>
            </a:r>
          </a:p>
        </p:txBody>
      </p:sp>
    </p:spTree>
    <p:extLst>
      <p:ext uri="{BB962C8B-B14F-4D97-AF65-F5344CB8AC3E}">
        <p14:creationId xmlns:p14="http://schemas.microsoft.com/office/powerpoint/2010/main" val="282137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D84E4-08AD-891E-E772-9C18F1FDF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7;p19">
            <a:extLst>
              <a:ext uri="{FF2B5EF4-FFF2-40B4-BE49-F238E27FC236}">
                <a16:creationId xmlns:a16="http://schemas.microsoft.com/office/drawing/2014/main" id="{A9DBFD65-C6FE-A320-1857-8FFA48B7F091}"/>
              </a:ext>
            </a:extLst>
          </p:cNvPr>
          <p:cNvSpPr txBox="1">
            <a:spLocks/>
          </p:cNvSpPr>
          <p:nvPr/>
        </p:nvSpPr>
        <p:spPr>
          <a:xfrm>
            <a:off x="367468" y="287621"/>
            <a:ext cx="11263357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OČAKÁVANÉ ZHODNOTENIE AKCIOVÉHO TRHU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sk-SK" sz="1800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na najbližších 10 rokov</a:t>
            </a:r>
          </a:p>
        </p:txBody>
      </p: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1802D83F-6FC3-585B-C0CF-0E4E7D7C23C6}"/>
              </a:ext>
            </a:extLst>
          </p:cNvPr>
          <p:cNvCxnSpPr/>
          <p:nvPr/>
        </p:nvCxnSpPr>
        <p:spPr>
          <a:xfrm>
            <a:off x="464321" y="970406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>
            <a:extLst>
              <a:ext uri="{FF2B5EF4-FFF2-40B4-BE49-F238E27FC236}">
                <a16:creationId xmlns:a16="http://schemas.microsoft.com/office/drawing/2014/main" id="{BAC87D32-6CD7-3895-4323-8834CC4D6C77}"/>
              </a:ext>
            </a:extLst>
          </p:cNvPr>
          <p:cNvSpPr txBox="1"/>
          <p:nvPr/>
        </p:nvSpPr>
        <p:spPr>
          <a:xfrm>
            <a:off x="3024058" y="2767280"/>
            <a:ext cx="6143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0" dirty="0">
                <a:latin typeface="Montserrat ExtraBold" panose="00000900000000000000" pitchFamily="2" charset="-18"/>
              </a:rPr>
              <a:t>3 – 6 % </a:t>
            </a:r>
            <a:r>
              <a:rPr lang="sk-SK" sz="4400" b="1" dirty="0">
                <a:latin typeface="Montserrat ExtraBold" panose="00000900000000000000" pitchFamily="2" charset="-18"/>
              </a:rPr>
              <a:t>p.a.</a:t>
            </a:r>
            <a:endParaRPr lang="sk-SK" sz="8000" b="1" dirty="0">
              <a:latin typeface="Montserrat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6665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91158-4E73-EC4F-E699-9CF78625C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D3E2E156-42DB-320C-18F1-4B90A3367D28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4" name="Rovná spojnica 3">
              <a:extLst>
                <a:ext uri="{FF2B5EF4-FFF2-40B4-BE49-F238E27FC236}">
                  <a16:creationId xmlns:a16="http://schemas.microsoft.com/office/drawing/2014/main" id="{AE461133-A91D-4C87-4F39-F612CAFA238E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Google Shape;97;p19">
              <a:extLst>
                <a:ext uri="{FF2B5EF4-FFF2-40B4-BE49-F238E27FC236}">
                  <a16:creationId xmlns:a16="http://schemas.microsoft.com/office/drawing/2014/main" id="{DCFD4BBA-1502-B7A7-7138-99A605A3DF42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KONCENTRÁCIA AKCIOVÉHO TRHU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nie je iba otázkou USA</a:t>
              </a:r>
            </a:p>
          </p:txBody>
        </p:sp>
      </p:grp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7D81E61-7954-BD8B-4F5A-67EE21BB2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122882"/>
              </p:ext>
            </p:extLst>
          </p:nvPr>
        </p:nvGraphicFramePr>
        <p:xfrm>
          <a:off x="367467" y="1305035"/>
          <a:ext cx="11263357" cy="503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BlokTextu 11">
            <a:extLst>
              <a:ext uri="{FF2B5EF4-FFF2-40B4-BE49-F238E27FC236}">
                <a16:creationId xmlns:a16="http://schemas.microsoft.com/office/drawing/2014/main" id="{D2A7E7BD-B1B2-EBDB-127D-ADC23AD08441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Schroders, Equity Lens October 2025</a:t>
            </a:r>
          </a:p>
        </p:txBody>
      </p:sp>
    </p:spTree>
    <p:extLst>
      <p:ext uri="{BB962C8B-B14F-4D97-AF65-F5344CB8AC3E}">
        <p14:creationId xmlns:p14="http://schemas.microsoft.com/office/powerpoint/2010/main" val="447582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13EEC-75E6-BFE7-3E37-857CDAB92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58E5019E-19DD-BD55-F6F6-CE9B7310B022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5" name="Rovná spojnica 4">
              <a:extLst>
                <a:ext uri="{FF2B5EF4-FFF2-40B4-BE49-F238E27FC236}">
                  <a16:creationId xmlns:a16="http://schemas.microsoft.com/office/drawing/2014/main" id="{E8F8C29D-3CA9-CBDD-B84F-CCC30110CEA0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Google Shape;97;p19">
              <a:extLst>
                <a:ext uri="{FF2B5EF4-FFF2-40B4-BE49-F238E27FC236}">
                  <a16:creationId xmlns:a16="http://schemas.microsoft.com/office/drawing/2014/main" id="{6F3BA631-D02B-A06D-1D85-97D0E58AE39F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FAKTOROVÉ INVESTOVANIE 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kombinácia faktorov ako alternatíva ku kapitalizačným indexom</a:t>
              </a:r>
            </a:p>
          </p:txBody>
        </p:sp>
      </p:grpSp>
      <p:pic>
        <p:nvPicPr>
          <p:cNvPr id="7" name="Obrázok 6">
            <a:extLst>
              <a:ext uri="{FF2B5EF4-FFF2-40B4-BE49-F238E27FC236}">
                <a16:creationId xmlns:a16="http://schemas.microsoft.com/office/drawing/2014/main" id="{51E0F958-D006-54F9-F1D0-A671FEFA44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5" t="18933" r="2110" b="16501"/>
          <a:stretch>
            <a:fillRect/>
          </a:stretch>
        </p:blipFill>
        <p:spPr>
          <a:xfrm>
            <a:off x="367468" y="2198029"/>
            <a:ext cx="11263357" cy="36436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502B36B2-B589-584C-AD31-C299C2A2AC72}"/>
              </a:ext>
            </a:extLst>
          </p:cNvPr>
          <p:cNvSpPr txBox="1"/>
          <p:nvPr/>
        </p:nvSpPr>
        <p:spPr>
          <a:xfrm>
            <a:off x="2450246" y="1567716"/>
            <a:ext cx="729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KOMBINÁCIA FAKTOROVÝCH INDEXOV VS TRH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3F4A9D8-8684-41F9-A63B-AE417C2572C9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UBS Asset Management, The Red Thread</a:t>
            </a:r>
          </a:p>
        </p:txBody>
      </p:sp>
    </p:spTree>
    <p:extLst>
      <p:ext uri="{BB962C8B-B14F-4D97-AF65-F5344CB8AC3E}">
        <p14:creationId xmlns:p14="http://schemas.microsoft.com/office/powerpoint/2010/main" val="402144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B4270-3314-7490-9C57-CEA50253F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;p15">
            <a:extLst>
              <a:ext uri="{FF2B5EF4-FFF2-40B4-BE49-F238E27FC236}">
                <a16:creationId xmlns:a16="http://schemas.microsoft.com/office/drawing/2014/main" id="{D467955A-EE28-9176-A0D4-BAE7EBD3533C}"/>
              </a:ext>
            </a:extLst>
          </p:cNvPr>
          <p:cNvSpPr txBox="1"/>
          <p:nvPr/>
        </p:nvSpPr>
        <p:spPr>
          <a:xfrm>
            <a:off x="1456481" y="2796154"/>
            <a:ext cx="9279038" cy="12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17125" rIns="17125" bIns="17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k-SK" sz="8000" b="1" dirty="0">
                <a:solidFill>
                  <a:schemeClr val="dk1"/>
                </a:solidFill>
                <a:latin typeface="Montserrat ExtraBold" panose="00000900000000000000" pitchFamily="2" charset="-18"/>
                <a:ea typeface="Montserrat"/>
                <a:cs typeface="Montserrat"/>
                <a:sym typeface="Montserrat"/>
              </a:rPr>
              <a:t>AI</a:t>
            </a:r>
            <a:endParaRPr sz="6600" b="1" dirty="0">
              <a:solidFill>
                <a:srgbClr val="434343"/>
              </a:solidFill>
              <a:latin typeface="Montserrat ExtraBold" panose="00000900000000000000" pitchFamily="2" charset="-18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1461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9F7F6-366A-FD77-B726-750FB4905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93669D86-4991-B5EB-A424-DEE41C780C05}"/>
              </a:ext>
            </a:extLst>
          </p:cNvPr>
          <p:cNvGrpSpPr/>
          <p:nvPr/>
        </p:nvGrpSpPr>
        <p:grpSpPr>
          <a:xfrm>
            <a:off x="367468" y="287621"/>
            <a:ext cx="11613861" cy="5634562"/>
            <a:chOff x="367468" y="287621"/>
            <a:chExt cx="12356968" cy="5634562"/>
          </a:xfrm>
        </p:grpSpPr>
        <p:cxnSp>
          <p:nvCxnSpPr>
            <p:cNvPr id="8" name="Rovná spojnica 7">
              <a:extLst>
                <a:ext uri="{FF2B5EF4-FFF2-40B4-BE49-F238E27FC236}">
                  <a16:creationId xmlns:a16="http://schemas.microsoft.com/office/drawing/2014/main" id="{2F0B9E3D-090C-FA6E-C7E1-DCB1AC78F960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Google Shape;97;p19">
              <a:extLst>
                <a:ext uri="{FF2B5EF4-FFF2-40B4-BE49-F238E27FC236}">
                  <a16:creationId xmlns:a16="http://schemas.microsoft.com/office/drawing/2014/main" id="{18F2720C-96D4-816B-AA7D-273DBE52BB2C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ŠTRUKTURÁLNE SUPERCYKLY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zatiaľ čo niektoré prichádzajú a odchádzajú náhle, iné sa vyvíjajú dlhšiu dobu</a:t>
              </a:r>
            </a:p>
          </p:txBody>
        </p:sp>
        <p:sp>
          <p:nvSpPr>
            <p:cNvPr id="2" name="BlokTextu 1">
              <a:extLst>
                <a:ext uri="{FF2B5EF4-FFF2-40B4-BE49-F238E27FC236}">
                  <a16:creationId xmlns:a16="http://schemas.microsoft.com/office/drawing/2014/main" id="{96F5ACA8-AD7E-BB9E-4019-81714B880F64}"/>
                </a:ext>
              </a:extLst>
            </p:cNvPr>
            <p:cNvSpPr txBox="1"/>
            <p:nvPr/>
          </p:nvSpPr>
          <p:spPr>
            <a:xfrm>
              <a:off x="899904" y="1380683"/>
              <a:ext cx="11824532" cy="4541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sk-SK" sz="2000" b="1" dirty="0">
                  <a:latin typeface="Montserrat" panose="00000500000000000000" pitchFamily="2" charset="-18"/>
                </a:rPr>
                <a:t>1860	–	 1914 </a:t>
              </a:r>
              <a:r>
                <a:rPr lang="sk-SK" dirty="0">
                  <a:latin typeface="Montserrat" panose="00000500000000000000" pitchFamily="2" charset="-18"/>
                </a:rPr>
                <a:t>				PRVÁ ÉRA GLOBALIZÁCIE</a:t>
              </a:r>
            </a:p>
            <a:p>
              <a:pPr>
                <a:lnSpc>
                  <a:spcPct val="300000"/>
                </a:lnSpc>
              </a:pPr>
              <a:r>
                <a:rPr lang="sk-SK" sz="2000" b="1" dirty="0">
                  <a:latin typeface="Montserrat" panose="00000500000000000000" pitchFamily="2" charset="-18"/>
                </a:rPr>
                <a:t>1914	– 	1945</a:t>
              </a:r>
              <a:r>
                <a:rPr lang="sk-SK" b="1" dirty="0">
                  <a:latin typeface="Montserrat" panose="00000500000000000000" pitchFamily="2" charset="-18"/>
                </a:rPr>
                <a:t>	</a:t>
              </a:r>
              <a:r>
                <a:rPr lang="sk-SK" dirty="0">
                  <a:latin typeface="Montserrat" panose="00000500000000000000" pitchFamily="2" charset="-18"/>
                </a:rPr>
                <a:t>			ÉRA SVETOVÝCH VOJEN A HOSPODÁRSKEJ DEPRESIE</a:t>
              </a:r>
            </a:p>
            <a:p>
              <a:pPr>
                <a:lnSpc>
                  <a:spcPct val="300000"/>
                </a:lnSpc>
              </a:pPr>
              <a:r>
                <a:rPr lang="sk-SK" sz="2000" b="1" dirty="0">
                  <a:latin typeface="Montserrat" panose="00000500000000000000" pitchFamily="2" charset="-18"/>
                </a:rPr>
                <a:t>1945 	– 	1971</a:t>
              </a:r>
              <a:r>
                <a:rPr lang="sk-SK" b="1" dirty="0">
                  <a:latin typeface="Montserrat" panose="00000500000000000000" pitchFamily="2" charset="-18"/>
                </a:rPr>
                <a:t>	</a:t>
              </a:r>
              <a:r>
                <a:rPr lang="sk-SK" dirty="0">
                  <a:latin typeface="Montserrat" panose="00000500000000000000" pitchFamily="2" charset="-18"/>
                </a:rPr>
                <a:t>			ÉRA ZLATÉHO ŠTANDARDU</a:t>
              </a:r>
            </a:p>
            <a:p>
              <a:pPr>
                <a:lnSpc>
                  <a:spcPct val="300000"/>
                </a:lnSpc>
              </a:pPr>
              <a:r>
                <a:rPr lang="sk-SK" sz="2000" b="1" dirty="0">
                  <a:latin typeface="Montserrat" panose="00000500000000000000" pitchFamily="2" charset="-18"/>
                </a:rPr>
                <a:t>1971 	– 	1980</a:t>
              </a:r>
              <a:r>
                <a:rPr lang="sk-SK" b="1" dirty="0">
                  <a:latin typeface="Montserrat" panose="00000500000000000000" pitchFamily="2" charset="-18"/>
                </a:rPr>
                <a:t>	</a:t>
              </a:r>
              <a:r>
                <a:rPr lang="sk-SK" dirty="0">
                  <a:latin typeface="Montserrat" panose="00000500000000000000" pitchFamily="2" charset="-18"/>
                </a:rPr>
                <a:t>			ÉRA FIAT PEŇAZÍ A VYSOKEJ INFLÁCIE</a:t>
              </a:r>
            </a:p>
            <a:p>
              <a:pPr>
                <a:lnSpc>
                  <a:spcPct val="300000"/>
                </a:lnSpc>
              </a:pPr>
              <a:r>
                <a:rPr lang="sk-SK" sz="2000" b="1" dirty="0">
                  <a:latin typeface="Montserrat" panose="00000500000000000000" pitchFamily="2" charset="-18"/>
                </a:rPr>
                <a:t>1980 	– 	2020	</a:t>
              </a:r>
              <a:r>
                <a:rPr lang="sk-SK" dirty="0">
                  <a:latin typeface="Montserrat" panose="00000500000000000000" pitchFamily="2" charset="-18"/>
                </a:rPr>
                <a:t>			DRUHÁ ÉRA GLOBALIZÁCIE</a:t>
              </a:r>
            </a:p>
          </p:txBody>
        </p:sp>
        <p:cxnSp>
          <p:nvCxnSpPr>
            <p:cNvPr id="4" name="Rovná spojnica 3">
              <a:extLst>
                <a:ext uri="{FF2B5EF4-FFF2-40B4-BE49-F238E27FC236}">
                  <a16:creationId xmlns:a16="http://schemas.microsoft.com/office/drawing/2014/main" id="{421EB53E-7264-18ED-EB10-5FEECF3944A0}"/>
                </a:ext>
              </a:extLst>
            </p:cNvPr>
            <p:cNvCxnSpPr/>
            <p:nvPr/>
          </p:nvCxnSpPr>
          <p:spPr>
            <a:xfrm>
              <a:off x="1961777" y="1533316"/>
              <a:ext cx="0" cy="4310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140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23978-FE29-8C49-0DAE-A7102CD65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8C9D46A4-7ABE-8D1E-BF94-5739C03F4FE8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8" name="Rovná spojnica 7">
              <a:extLst>
                <a:ext uri="{FF2B5EF4-FFF2-40B4-BE49-F238E27FC236}">
                  <a16:creationId xmlns:a16="http://schemas.microsoft.com/office/drawing/2014/main" id="{5214AD34-5A79-3791-8856-98115104C9B0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Google Shape;97;p19">
              <a:extLst>
                <a:ext uri="{FF2B5EF4-FFF2-40B4-BE49-F238E27FC236}">
                  <a16:creationId xmlns:a16="http://schemas.microsoft.com/office/drawing/2014/main" id="{FC1BD09A-97DD-A445-B87A-D7D3D84E0802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WICKSELLIANOVO ROZPÄTIE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ukazuje, že BOOM v kapitálových výdavkoch do AI môže pokračovať</a:t>
              </a:r>
            </a:p>
          </p:txBody>
        </p:sp>
      </p:grpSp>
      <p:pic>
        <p:nvPicPr>
          <p:cNvPr id="12" name="Obrázok 11">
            <a:extLst>
              <a:ext uri="{FF2B5EF4-FFF2-40B4-BE49-F238E27FC236}">
                <a16:creationId xmlns:a16="http://schemas.microsoft.com/office/drawing/2014/main" id="{E0B3A6D0-3CD2-C4A7-7B76-5FDE186ADE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419"/>
          <a:stretch>
            <a:fillRect/>
          </a:stretch>
        </p:blipFill>
        <p:spPr>
          <a:xfrm>
            <a:off x="367468" y="1307515"/>
            <a:ext cx="5728532" cy="45342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5D1AB18B-61A8-93F7-868E-3E106D725183}"/>
              </a:ext>
            </a:extLst>
          </p:cNvPr>
          <p:cNvSpPr txBox="1"/>
          <p:nvPr/>
        </p:nvSpPr>
        <p:spPr>
          <a:xfrm>
            <a:off x="6229788" y="1307515"/>
            <a:ext cx="5506720" cy="445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1600" b="1" dirty="0">
                <a:latin typeface="Montserrat" panose="00000500000000000000" pitchFamily="2" charset="-18"/>
              </a:rPr>
              <a:t>ROIC &gt; WACC = ZVYŠOVAŤ CAPEX</a:t>
            </a:r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sk-SK" sz="1600" dirty="0">
              <a:latin typeface="Montserrat" panose="00000500000000000000" pitchFamily="2" charset="-18"/>
            </a:endParaRPr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1600" dirty="0">
                <a:latin typeface="Montserrat" panose="00000500000000000000" pitchFamily="2" charset="-18"/>
              </a:rPr>
              <a:t>ROIC &lt; WACC = ZNIŽOVAŤ CAPEX</a:t>
            </a:r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sk-SK" sz="1600" dirty="0">
              <a:latin typeface="Montserrat" panose="00000500000000000000" pitchFamily="2" charset="-18"/>
            </a:endParaRPr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1600" dirty="0">
                <a:latin typeface="Montserrat" panose="00000500000000000000" pitchFamily="2" charset="-18"/>
              </a:rPr>
              <a:t>ROIC JE V BLÍZKOSTI REKORDNÝCH ÚROVNÍ</a:t>
            </a:r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sk-SK" sz="1600" dirty="0">
              <a:latin typeface="Montserrat" panose="00000500000000000000" pitchFamily="2" charset="-18"/>
            </a:endParaRPr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1600" dirty="0">
                <a:latin typeface="Montserrat" panose="00000500000000000000" pitchFamily="2" charset="-18"/>
              </a:rPr>
              <a:t>WACC SA ZMIERNILI</a:t>
            </a:r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sk-SK" sz="1600" dirty="0">
              <a:latin typeface="Montserrat" panose="00000500000000000000" pitchFamily="2" charset="-18"/>
            </a:endParaRPr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k-SK" sz="1600" b="1" dirty="0">
                <a:latin typeface="Montserrat" panose="00000500000000000000" pitchFamily="2" charset="-18"/>
              </a:rPr>
              <a:t>WICKSELLIANOVO ROZPÄTIE JE KLADNÉ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51CBE7B-92B5-6D35-3D1D-71C9848E8EF3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Gavekal Research</a:t>
            </a:r>
          </a:p>
        </p:txBody>
      </p:sp>
    </p:spTree>
    <p:extLst>
      <p:ext uri="{BB962C8B-B14F-4D97-AF65-F5344CB8AC3E}">
        <p14:creationId xmlns:p14="http://schemas.microsoft.com/office/powerpoint/2010/main" val="76655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1D296-22CB-FF01-60A3-80532093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2260AA1D-8ADF-8910-A4CE-09B3F537F7A9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8" name="Rovná spojnica 7">
              <a:extLst>
                <a:ext uri="{FF2B5EF4-FFF2-40B4-BE49-F238E27FC236}">
                  <a16:creationId xmlns:a16="http://schemas.microsoft.com/office/drawing/2014/main" id="{287DBB0C-320E-7EE0-4554-43303765E8BF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Google Shape;97;p19">
              <a:extLst>
                <a:ext uri="{FF2B5EF4-FFF2-40B4-BE49-F238E27FC236}">
                  <a16:creationId xmlns:a16="http://schemas.microsoft.com/office/drawing/2014/main" id="{AD08DF6D-0E58-39E3-BF54-98AFE195358F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HNACIA SILA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rastúcich CAPEXov</a:t>
              </a:r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D1BC503A-D8C3-7585-4AA1-8960E0DD3961}"/>
              </a:ext>
            </a:extLst>
          </p:cNvPr>
          <p:cNvGrpSpPr/>
          <p:nvPr/>
        </p:nvGrpSpPr>
        <p:grpSpPr>
          <a:xfrm>
            <a:off x="3382814" y="2358387"/>
            <a:ext cx="5232663" cy="2811600"/>
            <a:chOff x="3408237" y="2623563"/>
            <a:chExt cx="5232663" cy="2811600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4E4F20EA-3599-C38D-EA3F-87B08ACEB8F7}"/>
                </a:ext>
              </a:extLst>
            </p:cNvPr>
            <p:cNvSpPr/>
            <p:nvPr/>
          </p:nvSpPr>
          <p:spPr>
            <a:xfrm>
              <a:off x="3408237" y="2623563"/>
              <a:ext cx="2811588" cy="2811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>
                  <a:latin typeface="Montserrat" panose="00000500000000000000" pitchFamily="2" charset="-18"/>
                </a:rPr>
                <a:t>NÁRAST PRODUKTIVITY</a:t>
              </a:r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F5BFE329-BDAB-708C-27F0-5B0B70411712}"/>
                </a:ext>
              </a:extLst>
            </p:cNvPr>
            <p:cNvSpPr/>
            <p:nvPr/>
          </p:nvSpPr>
          <p:spPr>
            <a:xfrm>
              <a:off x="5829300" y="2623563"/>
              <a:ext cx="2811600" cy="2811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>
                  <a:latin typeface="Montserrat" panose="00000500000000000000" pitchFamily="2" charset="-18"/>
                </a:rPr>
                <a:t>VÝPOČTOVÝ VÝKON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110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1D296-22CB-FF01-60A3-80532093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2260AA1D-8ADF-8910-A4CE-09B3F537F7A9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8" name="Rovná spojnica 7">
              <a:extLst>
                <a:ext uri="{FF2B5EF4-FFF2-40B4-BE49-F238E27FC236}">
                  <a16:creationId xmlns:a16="http://schemas.microsoft.com/office/drawing/2014/main" id="{287DBB0C-320E-7EE0-4554-43303765E8BF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Google Shape;97;p19">
              <a:extLst>
                <a:ext uri="{FF2B5EF4-FFF2-40B4-BE49-F238E27FC236}">
                  <a16:creationId xmlns:a16="http://schemas.microsoft.com/office/drawing/2014/main" id="{AD08DF6D-0E58-39E3-BF54-98AFE195358F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ZÁVODY V PRODUKTIVITE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Goldman Sachs očakáva nárast produktivity o 15 % v priebehu 10 rokov</a:t>
              </a:r>
            </a:p>
          </p:txBody>
        </p:sp>
      </p:grpSp>
      <p:pic>
        <p:nvPicPr>
          <p:cNvPr id="4" name="Obrázok 3">
            <a:extLst>
              <a:ext uri="{FF2B5EF4-FFF2-40B4-BE49-F238E27FC236}">
                <a16:creationId xmlns:a16="http://schemas.microsoft.com/office/drawing/2014/main" id="{D0AB3BE0-C30E-65DF-D775-436FF3FA02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46" b="5748"/>
          <a:stretch>
            <a:fillRect/>
          </a:stretch>
        </p:blipFill>
        <p:spPr>
          <a:xfrm>
            <a:off x="367467" y="1919680"/>
            <a:ext cx="11263356" cy="38627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2E55B2CB-9BB5-2DB7-D69E-883594F5D3DC}"/>
              </a:ext>
            </a:extLst>
          </p:cNvPr>
          <p:cNvSpPr txBox="1"/>
          <p:nvPr/>
        </p:nvSpPr>
        <p:spPr>
          <a:xfrm>
            <a:off x="1661009" y="6028989"/>
            <a:ext cx="9523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dirty="0">
                <a:latin typeface="Montserrat" panose="00000500000000000000" pitchFamily="2" charset="-18"/>
              </a:rPr>
              <a:t>AKADEMICKÉ ŠTÚDIE A SPOLOČNOSTI Z PRAXE UKAZUJÚ PRIEMERNÝ </a:t>
            </a:r>
            <a:r>
              <a:rPr lang="sk-SK" sz="1400" b="1" dirty="0">
                <a:latin typeface="Montserrat" panose="00000500000000000000" pitchFamily="2" charset="-18"/>
              </a:rPr>
              <a:t>25 – 30 % RAST PRODUKTIVITY</a:t>
            </a:r>
            <a:endParaRPr lang="sk-SK" sz="1400" dirty="0">
              <a:latin typeface="Montserrat" panose="00000500000000000000" pitchFamily="2" charset="-18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B420E4B9-2722-65C1-8004-AB7ACE0C57A7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Goldman Sachs Global Investment Research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08046D50-FB28-9439-0493-5E044AF03554}"/>
              </a:ext>
            </a:extLst>
          </p:cNvPr>
          <p:cNvSpPr txBox="1"/>
          <p:nvPr/>
        </p:nvSpPr>
        <p:spPr>
          <a:xfrm>
            <a:off x="3465419" y="1393861"/>
            <a:ext cx="506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AI VÝZNAMNE ZVYŠUJE PRODUKTIVITU</a:t>
            </a:r>
          </a:p>
        </p:txBody>
      </p:sp>
    </p:spTree>
    <p:extLst>
      <p:ext uri="{BB962C8B-B14F-4D97-AF65-F5344CB8AC3E}">
        <p14:creationId xmlns:p14="http://schemas.microsoft.com/office/powerpoint/2010/main" val="3077687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1D296-22CB-FF01-60A3-80532093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2260AA1D-8ADF-8910-A4CE-09B3F537F7A9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8" name="Rovná spojnica 7">
              <a:extLst>
                <a:ext uri="{FF2B5EF4-FFF2-40B4-BE49-F238E27FC236}">
                  <a16:creationId xmlns:a16="http://schemas.microsoft.com/office/drawing/2014/main" id="{287DBB0C-320E-7EE0-4554-43303765E8BF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Google Shape;97;p19">
              <a:extLst>
                <a:ext uri="{FF2B5EF4-FFF2-40B4-BE49-F238E27FC236}">
                  <a16:creationId xmlns:a16="http://schemas.microsoft.com/office/drawing/2014/main" id="{AD08DF6D-0E58-39E3-BF54-98AFE195358F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RELATÍVNA VÝŠKA CAPEXOV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je dnes z historického hľadiska stále nízka</a:t>
              </a:r>
            </a:p>
          </p:txBody>
        </p:sp>
      </p:grpSp>
      <p:pic>
        <p:nvPicPr>
          <p:cNvPr id="9" name="Obrázok 8">
            <a:extLst>
              <a:ext uri="{FF2B5EF4-FFF2-40B4-BE49-F238E27FC236}">
                <a16:creationId xmlns:a16="http://schemas.microsoft.com/office/drawing/2014/main" id="{A5C2F534-A7CC-F27D-DD96-975635C186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628" b="6818"/>
          <a:stretch>
            <a:fillRect/>
          </a:stretch>
        </p:blipFill>
        <p:spPr>
          <a:xfrm>
            <a:off x="367468" y="2163338"/>
            <a:ext cx="11263358" cy="39029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0E336CEA-7D32-E4AB-7BCF-B725F21F1BEF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Goldman Sachs Global Investment Research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A195998-1D05-8071-575F-FB3DC136F49F}"/>
              </a:ext>
            </a:extLst>
          </p:cNvPr>
          <p:cNvSpPr txBox="1"/>
          <p:nvPr/>
        </p:nvSpPr>
        <p:spPr>
          <a:xfrm>
            <a:off x="1637881" y="1613917"/>
            <a:ext cx="981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VÝZNAMNÉ INVESTIČNÉ CYKLY PREDCHÁDZALI BOOMU V PRODUKTIVITE</a:t>
            </a:r>
          </a:p>
        </p:txBody>
      </p:sp>
    </p:spTree>
    <p:extLst>
      <p:ext uri="{BB962C8B-B14F-4D97-AF65-F5344CB8AC3E}">
        <p14:creationId xmlns:p14="http://schemas.microsoft.com/office/powerpoint/2010/main" val="3918096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1D296-22CB-FF01-60A3-80532093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2260AA1D-8ADF-8910-A4CE-09B3F537F7A9}"/>
              </a:ext>
            </a:extLst>
          </p:cNvPr>
          <p:cNvGrpSpPr/>
          <p:nvPr/>
        </p:nvGrpSpPr>
        <p:grpSpPr>
          <a:xfrm>
            <a:off x="367468" y="287621"/>
            <a:ext cx="11263358" cy="679496"/>
            <a:chOff x="367468" y="287621"/>
            <a:chExt cx="11263358" cy="679496"/>
          </a:xfrm>
        </p:grpSpPr>
        <p:cxnSp>
          <p:nvCxnSpPr>
            <p:cNvPr id="8" name="Rovná spojnica 7">
              <a:extLst>
                <a:ext uri="{FF2B5EF4-FFF2-40B4-BE49-F238E27FC236}">
                  <a16:creationId xmlns:a16="http://schemas.microsoft.com/office/drawing/2014/main" id="{287DBB0C-320E-7EE0-4554-43303765E8BF}"/>
                </a:ext>
              </a:extLst>
            </p:cNvPr>
            <p:cNvCxnSpPr/>
            <p:nvPr/>
          </p:nvCxnSpPr>
          <p:spPr>
            <a:xfrm>
              <a:off x="367469" y="96711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Google Shape;97;p19">
              <a:extLst>
                <a:ext uri="{FF2B5EF4-FFF2-40B4-BE49-F238E27FC236}">
                  <a16:creationId xmlns:a16="http://schemas.microsoft.com/office/drawing/2014/main" id="{AD08DF6D-0E58-39E3-BF54-98AFE195358F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BUDÚCE OČAKÁVANÉ EKONOMICKÉ PRÍNOSY AI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podporujú súčasné investície</a:t>
              </a:r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AEC76970-FE52-277F-AA7C-A2C61F738EF2}"/>
              </a:ext>
            </a:extLst>
          </p:cNvPr>
          <p:cNvGrpSpPr/>
          <p:nvPr/>
        </p:nvGrpSpPr>
        <p:grpSpPr>
          <a:xfrm>
            <a:off x="367468" y="1249860"/>
            <a:ext cx="11383782" cy="761291"/>
            <a:chOff x="1665848" y="1462354"/>
            <a:chExt cx="8973252" cy="761291"/>
          </a:xfrm>
        </p:grpSpPr>
        <p:sp>
          <p:nvSpPr>
            <p:cNvPr id="3" name="BlokTextu 2">
              <a:extLst>
                <a:ext uri="{FF2B5EF4-FFF2-40B4-BE49-F238E27FC236}">
                  <a16:creationId xmlns:a16="http://schemas.microsoft.com/office/drawing/2014/main" id="{08615091-9261-6992-B38E-2CA915186DA5}"/>
                </a:ext>
              </a:extLst>
            </p:cNvPr>
            <p:cNvSpPr txBox="1"/>
            <p:nvPr/>
          </p:nvSpPr>
          <p:spPr>
            <a:xfrm>
              <a:off x="1665848" y="1462354"/>
              <a:ext cx="86665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k-SK" sz="1400" dirty="0">
                  <a:latin typeface="Montserrat" panose="00000500000000000000" pitchFamily="2" charset="-18"/>
                </a:rPr>
                <a:t>POTENCIÁLNE EKONOMICKÉ PRÍNOSY, KTORÉ SĽUBUJE GENERATÍVNA UMELÁ INTELIGENCIA, ODÔVODŇUJÚ INVESTIČNÝ CYKLUS V HODNOTE NIEKOĽKÝCH BILIÓNOV DOLÁROV</a:t>
              </a:r>
              <a:endParaRPr lang="sk-SK" sz="1400" b="1" dirty="0">
                <a:latin typeface="Montserrat" panose="00000500000000000000" pitchFamily="2" charset="-18"/>
              </a:endParaRPr>
            </a:p>
          </p:txBody>
        </p:sp>
        <p:cxnSp>
          <p:nvCxnSpPr>
            <p:cNvPr id="4" name="Rovná spojnica 3">
              <a:extLst>
                <a:ext uri="{FF2B5EF4-FFF2-40B4-BE49-F238E27FC236}">
                  <a16:creationId xmlns:a16="http://schemas.microsoft.com/office/drawing/2014/main" id="{76EF8613-B5E6-5C43-4DF7-9E9EB9C8EF00}"/>
                </a:ext>
              </a:extLst>
            </p:cNvPr>
            <p:cNvCxnSpPr>
              <a:cxnSpLocks/>
            </p:cNvCxnSpPr>
            <p:nvPr/>
          </p:nvCxnSpPr>
          <p:spPr>
            <a:xfrm>
              <a:off x="1721908" y="1946646"/>
              <a:ext cx="85438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lokTextu 6">
              <a:extLst>
                <a:ext uri="{FF2B5EF4-FFF2-40B4-BE49-F238E27FC236}">
                  <a16:creationId xmlns:a16="http://schemas.microsoft.com/office/drawing/2014/main" id="{C2B565B1-4F06-7FD2-8707-EC160EED74DD}"/>
                </a:ext>
              </a:extLst>
            </p:cNvPr>
            <p:cNvSpPr txBox="1"/>
            <p:nvPr/>
          </p:nvSpPr>
          <p:spPr>
            <a:xfrm>
              <a:off x="8306052" y="1946646"/>
              <a:ext cx="2333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k-SK" sz="1200" dirty="0">
                  <a:latin typeface="Montserrat" panose="00000500000000000000" pitchFamily="2" charset="-18"/>
                </a:rPr>
                <a:t>Joseph Briggs, Goldman Sachs</a:t>
              </a:r>
              <a:endParaRPr lang="sk-SK" sz="1200" b="1" dirty="0">
                <a:latin typeface="Montserrat" panose="00000500000000000000" pitchFamily="2" charset="-18"/>
              </a:endParaRPr>
            </a:p>
          </p:txBody>
        </p:sp>
      </p:grpSp>
      <p:sp>
        <p:nvSpPr>
          <p:cNvPr id="9" name="BlokTextu 8">
            <a:extLst>
              <a:ext uri="{FF2B5EF4-FFF2-40B4-BE49-F238E27FC236}">
                <a16:creationId xmlns:a16="http://schemas.microsoft.com/office/drawing/2014/main" id="{1BC3447B-83A8-1EEE-4E24-6105BAF52962}"/>
              </a:ext>
            </a:extLst>
          </p:cNvPr>
          <p:cNvSpPr txBox="1"/>
          <p:nvPr/>
        </p:nvSpPr>
        <p:spPr>
          <a:xfrm>
            <a:off x="438588" y="2067819"/>
            <a:ext cx="43745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400" b="1" i="0" u="none" strike="noStrike" baseline="0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r>
              <a:rPr lang="sk-SK" sz="1400" b="1" dirty="0">
                <a:solidFill>
                  <a:srgbClr val="000000"/>
                </a:solidFill>
                <a:latin typeface="Montserrat" panose="00000500000000000000" pitchFamily="2" charset="-18"/>
              </a:rPr>
              <a:t>ZÁKLADNÝ SCENÁR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rgbClr val="000000"/>
                </a:solidFill>
                <a:latin typeface="Montserrat" panose="00000500000000000000" pitchFamily="2" charset="-18"/>
              </a:rPr>
              <a:t>PRODUKTIVITA:  			+ 15 %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rgbClr val="000000"/>
                </a:solidFill>
                <a:latin typeface="Montserrat" panose="00000500000000000000" pitchFamily="2" charset="-18"/>
              </a:rPr>
              <a:t>ADAPTÁCIA: 			10 ROKOV 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rgbClr val="000000"/>
                </a:solidFill>
                <a:latin typeface="Montserrat" panose="00000500000000000000" pitchFamily="2" charset="-18"/>
              </a:rPr>
              <a:t>PODIEL KAPITÁLU:  		41 %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rgbClr val="000000"/>
                </a:solidFill>
                <a:latin typeface="Montserrat" panose="00000500000000000000" pitchFamily="2" charset="-18"/>
              </a:rPr>
              <a:t>DISKONTNÁ SADZBA: 		15 %</a:t>
            </a:r>
          </a:p>
          <a:p>
            <a:pPr marL="228600" indent="-228600">
              <a:buFont typeface="Courier New" panose="02070309020205020404" pitchFamily="49" charset="0"/>
              <a:buChar char="o"/>
            </a:pPr>
            <a:endParaRPr lang="sk-SK" sz="1400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r>
              <a:rPr lang="sk-SK" sz="1400" b="1" dirty="0">
                <a:solidFill>
                  <a:srgbClr val="000000"/>
                </a:solidFill>
                <a:latin typeface="Montserrat" panose="00000500000000000000" pitchFamily="2" charset="-18"/>
              </a:rPr>
              <a:t>PESIMISTICKÝ SCENÁR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rgbClr val="000000"/>
                </a:solidFill>
                <a:latin typeface="Montserrat" panose="00000500000000000000" pitchFamily="2" charset="-18"/>
              </a:rPr>
              <a:t>PRODUKTIVITA:  			+ 8 %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rgbClr val="000000"/>
                </a:solidFill>
                <a:latin typeface="Montserrat" panose="00000500000000000000" pitchFamily="2" charset="-18"/>
              </a:rPr>
              <a:t>ADAPTÁCIA: 				15 ROKOV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rgbClr val="000000"/>
                </a:solidFill>
                <a:latin typeface="Montserrat" panose="00000500000000000000" pitchFamily="2" charset="-18"/>
              </a:rPr>
              <a:t>PODIEL KAPITÁLU: 		28 %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rgbClr val="000000"/>
                </a:solidFill>
                <a:latin typeface="Montserrat" panose="00000500000000000000" pitchFamily="2" charset="-18"/>
              </a:rPr>
              <a:t>DISKONTNÁ SADZBA: 		20 %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sk-SK" sz="1400" dirty="0">
              <a:solidFill>
                <a:srgbClr val="000000"/>
              </a:solidFill>
              <a:latin typeface="Montserrat" panose="00000500000000000000" pitchFamily="2" charset="-18"/>
            </a:endParaRPr>
          </a:p>
          <a:p>
            <a:r>
              <a:rPr lang="sk-SK" sz="1400" b="1" dirty="0">
                <a:solidFill>
                  <a:srgbClr val="000000"/>
                </a:solidFill>
                <a:latin typeface="Montserrat" panose="00000500000000000000" pitchFamily="2" charset="-18"/>
              </a:rPr>
              <a:t>OPTIMISTICKÝ SCENÁR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rgbClr val="000000"/>
                </a:solidFill>
                <a:latin typeface="Montserrat" panose="00000500000000000000" pitchFamily="2" charset="-18"/>
              </a:rPr>
              <a:t>PRODUKTIVITA: 			+ 27 %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rgbClr val="000000"/>
                </a:solidFill>
                <a:latin typeface="Montserrat" panose="00000500000000000000" pitchFamily="2" charset="-18"/>
              </a:rPr>
              <a:t>ADAPTÁCIA: 				5 ROKOV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rgbClr val="000000"/>
                </a:solidFill>
                <a:latin typeface="Montserrat" panose="00000500000000000000" pitchFamily="2" charset="-18"/>
              </a:rPr>
              <a:t>PODIEL KAPITÁLU:  		60 %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rgbClr val="000000"/>
                </a:solidFill>
                <a:latin typeface="Montserrat" panose="00000500000000000000" pitchFamily="2" charset="-18"/>
              </a:rPr>
              <a:t>DISKONTNÁ SADZBA: 		10 %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7C7F5E6A-5311-B171-56F7-07A4D75A16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51" b="7752"/>
          <a:stretch>
            <a:fillRect/>
          </a:stretch>
        </p:blipFill>
        <p:spPr>
          <a:xfrm>
            <a:off x="4461468" y="2217778"/>
            <a:ext cx="7169357" cy="38203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7F3FE026-BCCC-100E-7B94-3DF38C136484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Goldman Sachs Global Investment Research</a:t>
            </a:r>
          </a:p>
        </p:txBody>
      </p:sp>
    </p:spTree>
    <p:extLst>
      <p:ext uri="{BB962C8B-B14F-4D97-AF65-F5344CB8AC3E}">
        <p14:creationId xmlns:p14="http://schemas.microsoft.com/office/powerpoint/2010/main" val="777264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38D78-78EA-3453-A9F8-49EC9FF0E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15">
            <a:extLst>
              <a:ext uri="{FF2B5EF4-FFF2-40B4-BE49-F238E27FC236}">
                <a16:creationId xmlns:a16="http://schemas.microsoft.com/office/drawing/2014/main" id="{21CFF560-98AA-3D93-CB16-54C87D622BFF}"/>
              </a:ext>
            </a:extLst>
          </p:cNvPr>
          <p:cNvSpPr txBox="1"/>
          <p:nvPr/>
        </p:nvSpPr>
        <p:spPr>
          <a:xfrm>
            <a:off x="1456481" y="2796154"/>
            <a:ext cx="9279038" cy="12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17125" rIns="17125" bIns="17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k-SK" sz="8000" b="1" dirty="0">
                <a:solidFill>
                  <a:schemeClr val="dk1"/>
                </a:solidFill>
                <a:latin typeface="Montserrat ExtraBold" panose="00000900000000000000" pitchFamily="2" charset="-18"/>
                <a:ea typeface="Montserrat"/>
                <a:cs typeface="Montserrat"/>
                <a:sym typeface="Montserrat"/>
              </a:rPr>
              <a:t>DIVERZIFIKÁCIA</a:t>
            </a:r>
            <a:endParaRPr sz="8000" b="1" dirty="0">
              <a:solidFill>
                <a:srgbClr val="434343"/>
              </a:solidFill>
              <a:latin typeface="Montserrat ExtraBold" panose="00000900000000000000" pitchFamily="2" charset="-18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13076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7;p19">
            <a:extLst>
              <a:ext uri="{FF2B5EF4-FFF2-40B4-BE49-F238E27FC236}">
                <a16:creationId xmlns:a16="http://schemas.microsoft.com/office/drawing/2014/main" id="{AF9D26E0-5460-9CDC-30AF-FCDDEDE2FD10}"/>
              </a:ext>
            </a:extLst>
          </p:cNvPr>
          <p:cNvSpPr txBox="1">
            <a:spLocks/>
          </p:cNvSpPr>
          <p:nvPr/>
        </p:nvSpPr>
        <p:spPr>
          <a:xfrm>
            <a:off x="367468" y="287621"/>
            <a:ext cx="11263357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b="1" dirty="0">
                <a:latin typeface="Montserrat ExtraBold" panose="00000900000000000000" pitchFamily="2" charset="-18"/>
                <a:ea typeface="Montserrat ExtraBold"/>
                <a:cs typeface="Montserrat ExtraBold"/>
                <a:sym typeface="Montserrat ExtraBold"/>
              </a:rPr>
              <a:t>DIVERZIFIKÁCIA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sk-SK" sz="1800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ako sú jednotlivé aktíva korelované s americkým akciovým trhom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A53861B5-C9D2-0D2C-0CC6-28700C353EE9}"/>
              </a:ext>
            </a:extLst>
          </p:cNvPr>
          <p:cNvCxnSpPr/>
          <p:nvPr/>
        </p:nvCxnSpPr>
        <p:spPr>
          <a:xfrm>
            <a:off x="367469" y="1016277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B718A867-8184-7286-9C3D-C532567C5575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UBS Asset Management, The Red Thread</a:t>
            </a: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F3C164C2-76D9-6D54-4F2D-17FABC045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682755"/>
              </p:ext>
            </p:extLst>
          </p:nvPr>
        </p:nvGraphicFramePr>
        <p:xfrm>
          <a:off x="367468" y="2756207"/>
          <a:ext cx="11263356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613">
                  <a:extLst>
                    <a:ext uri="{9D8B030D-6E8A-4147-A177-3AD203B41FA5}">
                      <a16:colId xmlns:a16="http://schemas.microsoft.com/office/drawing/2014/main" val="4012017927"/>
                    </a:ext>
                  </a:extLst>
                </a:gridCol>
                <a:gridCol w="938613">
                  <a:extLst>
                    <a:ext uri="{9D8B030D-6E8A-4147-A177-3AD203B41FA5}">
                      <a16:colId xmlns:a16="http://schemas.microsoft.com/office/drawing/2014/main" val="1430886329"/>
                    </a:ext>
                  </a:extLst>
                </a:gridCol>
                <a:gridCol w="938613">
                  <a:extLst>
                    <a:ext uri="{9D8B030D-6E8A-4147-A177-3AD203B41FA5}">
                      <a16:colId xmlns:a16="http://schemas.microsoft.com/office/drawing/2014/main" val="3153197612"/>
                    </a:ext>
                  </a:extLst>
                </a:gridCol>
                <a:gridCol w="938613">
                  <a:extLst>
                    <a:ext uri="{9D8B030D-6E8A-4147-A177-3AD203B41FA5}">
                      <a16:colId xmlns:a16="http://schemas.microsoft.com/office/drawing/2014/main" val="2002158747"/>
                    </a:ext>
                  </a:extLst>
                </a:gridCol>
                <a:gridCol w="938613">
                  <a:extLst>
                    <a:ext uri="{9D8B030D-6E8A-4147-A177-3AD203B41FA5}">
                      <a16:colId xmlns:a16="http://schemas.microsoft.com/office/drawing/2014/main" val="2324031919"/>
                    </a:ext>
                  </a:extLst>
                </a:gridCol>
                <a:gridCol w="938613">
                  <a:extLst>
                    <a:ext uri="{9D8B030D-6E8A-4147-A177-3AD203B41FA5}">
                      <a16:colId xmlns:a16="http://schemas.microsoft.com/office/drawing/2014/main" val="220447325"/>
                    </a:ext>
                  </a:extLst>
                </a:gridCol>
                <a:gridCol w="938613">
                  <a:extLst>
                    <a:ext uri="{9D8B030D-6E8A-4147-A177-3AD203B41FA5}">
                      <a16:colId xmlns:a16="http://schemas.microsoft.com/office/drawing/2014/main" val="1578551906"/>
                    </a:ext>
                  </a:extLst>
                </a:gridCol>
                <a:gridCol w="938613">
                  <a:extLst>
                    <a:ext uri="{9D8B030D-6E8A-4147-A177-3AD203B41FA5}">
                      <a16:colId xmlns:a16="http://schemas.microsoft.com/office/drawing/2014/main" val="3475082858"/>
                    </a:ext>
                  </a:extLst>
                </a:gridCol>
                <a:gridCol w="938613">
                  <a:extLst>
                    <a:ext uri="{9D8B030D-6E8A-4147-A177-3AD203B41FA5}">
                      <a16:colId xmlns:a16="http://schemas.microsoft.com/office/drawing/2014/main" val="1121143642"/>
                    </a:ext>
                  </a:extLst>
                </a:gridCol>
                <a:gridCol w="938613">
                  <a:extLst>
                    <a:ext uri="{9D8B030D-6E8A-4147-A177-3AD203B41FA5}">
                      <a16:colId xmlns:a16="http://schemas.microsoft.com/office/drawing/2014/main" val="2343905652"/>
                    </a:ext>
                  </a:extLst>
                </a:gridCol>
                <a:gridCol w="938613">
                  <a:extLst>
                    <a:ext uri="{9D8B030D-6E8A-4147-A177-3AD203B41FA5}">
                      <a16:colId xmlns:a16="http://schemas.microsoft.com/office/drawing/2014/main" val="1466068350"/>
                    </a:ext>
                  </a:extLst>
                </a:gridCol>
                <a:gridCol w="938613">
                  <a:extLst>
                    <a:ext uri="{9D8B030D-6E8A-4147-A177-3AD203B41FA5}">
                      <a16:colId xmlns:a16="http://schemas.microsoft.com/office/drawing/2014/main" val="748230093"/>
                    </a:ext>
                  </a:extLst>
                </a:gridCol>
              </a:tblGrid>
              <a:tr h="7696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akcie  mimo USA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200" b="0" i="0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akcie emerging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korporátne dlhopisy USA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200" b="0" i="0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dlhopisy emerging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HF market neutral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high yield dlhopisy USA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200" b="0" i="0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komodity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HF macro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štátne dlhopisy mimo USA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hotovosť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štátne dlhopisy USA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zlato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864629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0,84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0,71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0,68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0,56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0,39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0,38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0,29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0,28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0,09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0,01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-0,07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-0,08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472173"/>
                  </a:ext>
                </a:extLst>
              </a:tr>
            </a:tbl>
          </a:graphicData>
        </a:graphic>
      </p:graphicFrame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4294C488-6822-944B-EDC9-61614979BECE}"/>
              </a:ext>
            </a:extLst>
          </p:cNvPr>
          <p:cNvSpPr/>
          <p:nvPr/>
        </p:nvSpPr>
        <p:spPr>
          <a:xfrm>
            <a:off x="7882452" y="2756207"/>
            <a:ext cx="3748372" cy="15392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3DDE7998-F294-EE58-E9E5-9EDA96155E01}"/>
              </a:ext>
            </a:extLst>
          </p:cNvPr>
          <p:cNvSpPr/>
          <p:nvPr/>
        </p:nvSpPr>
        <p:spPr>
          <a:xfrm>
            <a:off x="367468" y="4470120"/>
            <a:ext cx="11263356" cy="311712"/>
          </a:xfrm>
          <a:prstGeom prst="roundRect">
            <a:avLst/>
          </a:prstGeom>
          <a:gradFill flip="none" rotWithShape="1">
            <a:gsLst>
              <a:gs pos="11000">
                <a:srgbClr val="C00000"/>
              </a:gs>
              <a:gs pos="50000">
                <a:srgbClr val="FFC000"/>
              </a:gs>
              <a:gs pos="83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CE5F3FB-9FC2-E420-B97C-3F928B0965EC}"/>
              </a:ext>
            </a:extLst>
          </p:cNvPr>
          <p:cNvSpPr txBox="1"/>
          <p:nvPr/>
        </p:nvSpPr>
        <p:spPr>
          <a:xfrm>
            <a:off x="1943192" y="2114873"/>
            <a:ext cx="830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KORELÁCIA AMERICKÝCH AKCIÍ S RÔZNYMI AKTÍVAMI: 1994 - 2024 </a:t>
            </a:r>
          </a:p>
        </p:txBody>
      </p:sp>
    </p:spTree>
    <p:extLst>
      <p:ext uri="{BB962C8B-B14F-4D97-AF65-F5344CB8AC3E}">
        <p14:creationId xmlns:p14="http://schemas.microsoft.com/office/powerpoint/2010/main" val="1227145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E5C95-D73B-68B2-834E-FB16148D0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1334AAFA-3B30-69B7-00F4-98BD9D36BD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8" t="15760" b="22514"/>
          <a:stretch>
            <a:fillRect/>
          </a:stretch>
        </p:blipFill>
        <p:spPr>
          <a:xfrm>
            <a:off x="367468" y="1717358"/>
            <a:ext cx="11263357" cy="3542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Google Shape;97;p19">
            <a:extLst>
              <a:ext uri="{FF2B5EF4-FFF2-40B4-BE49-F238E27FC236}">
                <a16:creationId xmlns:a16="http://schemas.microsoft.com/office/drawing/2014/main" id="{442D5D34-8CF1-DDB2-5D3E-D072F3A7DD0F}"/>
              </a:ext>
            </a:extLst>
          </p:cNvPr>
          <p:cNvSpPr txBox="1">
            <a:spLocks/>
          </p:cNvSpPr>
          <p:nvPr/>
        </p:nvSpPr>
        <p:spPr>
          <a:xfrm>
            <a:off x="367468" y="287621"/>
            <a:ext cx="11263357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b="1" dirty="0">
                <a:latin typeface="Montserrat ExtraBold" panose="00000900000000000000" pitchFamily="2" charset="-18"/>
                <a:ea typeface="Montserrat ExtraBold"/>
                <a:cs typeface="Montserrat ExtraBold"/>
                <a:sym typeface="Montserrat ExtraBold"/>
              </a:rPr>
              <a:t>KDE HĽADAŤ DIVERZIFIKÁCIU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pl-PL" sz="1800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keď je na tom akciový trh najhoršie</a:t>
            </a:r>
            <a:endParaRPr lang="sk-SK" sz="1800" dirty="0">
              <a:latin typeface="Montserrat" panose="00000500000000000000" pitchFamily="2" charset="-18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FC2DD6C5-A465-3779-25BD-F6B8DA303ADF}"/>
              </a:ext>
            </a:extLst>
          </p:cNvPr>
          <p:cNvCxnSpPr/>
          <p:nvPr/>
        </p:nvCxnSpPr>
        <p:spPr>
          <a:xfrm>
            <a:off x="367469" y="1016277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>
            <a:extLst>
              <a:ext uri="{FF2B5EF4-FFF2-40B4-BE49-F238E27FC236}">
                <a16:creationId xmlns:a16="http://schemas.microsoft.com/office/drawing/2014/main" id="{2CBE419C-1908-439E-C9FF-4BE2CA69B932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UBS Asset Management, The Red Thread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CDEBA8E-72DB-3C90-DF6E-A02DF6988790}"/>
              </a:ext>
            </a:extLst>
          </p:cNvPr>
          <p:cNvSpPr txBox="1"/>
          <p:nvPr/>
        </p:nvSpPr>
        <p:spPr>
          <a:xfrm>
            <a:off x="3099803" y="1240305"/>
            <a:ext cx="867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BETA VOČI AMERICKÝM AKCIÁM: 1994 –2024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A040DD07-4345-2589-D4D2-C2A2108764E4}"/>
              </a:ext>
            </a:extLst>
          </p:cNvPr>
          <p:cNvGrpSpPr/>
          <p:nvPr/>
        </p:nvGrpSpPr>
        <p:grpSpPr>
          <a:xfrm>
            <a:off x="1417700" y="5350885"/>
            <a:ext cx="8579740" cy="1080000"/>
            <a:chOff x="1515236" y="5380605"/>
            <a:chExt cx="8579740" cy="1080000"/>
          </a:xfrm>
        </p:grpSpPr>
        <p:cxnSp>
          <p:nvCxnSpPr>
            <p:cNvPr id="20" name="Rovná spojovacia šípka 19">
              <a:extLst>
                <a:ext uri="{FF2B5EF4-FFF2-40B4-BE49-F238E27FC236}">
                  <a16:creationId xmlns:a16="http://schemas.microsoft.com/office/drawing/2014/main" id="{27F90BF4-1C9D-F255-E9BA-F1B08D7C9C80}"/>
                </a:ext>
              </a:extLst>
            </p:cNvPr>
            <p:cNvCxnSpPr>
              <a:stCxn id="18" idx="3"/>
            </p:cNvCxnSpPr>
            <p:nvPr/>
          </p:nvCxnSpPr>
          <p:spPr>
            <a:xfrm flipV="1">
              <a:off x="3856100" y="5890884"/>
              <a:ext cx="623887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591C7C39-29F8-D919-CCB1-F221AA72955D}"/>
                </a:ext>
              </a:extLst>
            </p:cNvPr>
            <p:cNvGrpSpPr/>
            <p:nvPr/>
          </p:nvGrpSpPr>
          <p:grpSpPr>
            <a:xfrm>
              <a:off x="4242846" y="5380605"/>
              <a:ext cx="5494304" cy="1080000"/>
              <a:chOff x="3586156" y="5350885"/>
              <a:chExt cx="5494304" cy="1080000"/>
            </a:xfrm>
          </p:grpSpPr>
          <p:sp>
            <p:nvSpPr>
              <p:cNvPr id="3" name="Obdĺžnik 2">
                <a:extLst>
                  <a:ext uri="{FF2B5EF4-FFF2-40B4-BE49-F238E27FC236}">
                    <a16:creationId xmlns:a16="http://schemas.microsoft.com/office/drawing/2014/main" id="{B96322CE-0CE0-49E2-8DD3-6835C67A3DBE}"/>
                  </a:ext>
                </a:extLst>
              </p:cNvPr>
              <p:cNvSpPr/>
              <p:nvPr/>
            </p:nvSpPr>
            <p:spPr>
              <a:xfrm>
                <a:off x="3586156" y="5350885"/>
                <a:ext cx="1316706" cy="1080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sz="1600" dirty="0">
                    <a:latin typeface="Montserrat" panose="00000500000000000000" pitchFamily="2" charset="-18"/>
                  </a:rPr>
                  <a:t>ŠTÁTNE DLHOPISY</a:t>
                </a:r>
              </a:p>
            </p:txBody>
          </p:sp>
          <p:sp>
            <p:nvSpPr>
              <p:cNvPr id="14" name="Obdĺžnik 13">
                <a:extLst>
                  <a:ext uri="{FF2B5EF4-FFF2-40B4-BE49-F238E27FC236}">
                    <a16:creationId xmlns:a16="http://schemas.microsoft.com/office/drawing/2014/main" id="{AB772B31-8593-9AC8-043A-1CDD876539E3}"/>
                  </a:ext>
                </a:extLst>
              </p:cNvPr>
              <p:cNvSpPr/>
              <p:nvPr/>
            </p:nvSpPr>
            <p:spPr>
              <a:xfrm>
                <a:off x="5672708" y="5350885"/>
                <a:ext cx="1317600" cy="1080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sz="1600" dirty="0">
                    <a:latin typeface="Montserrat" panose="00000500000000000000" pitchFamily="2" charset="-18"/>
                  </a:rPr>
                  <a:t>ZLATO</a:t>
                </a:r>
              </a:p>
            </p:txBody>
          </p:sp>
          <p:sp>
            <p:nvSpPr>
              <p:cNvPr id="15" name="Obdĺžnik 14">
                <a:extLst>
                  <a:ext uri="{FF2B5EF4-FFF2-40B4-BE49-F238E27FC236}">
                    <a16:creationId xmlns:a16="http://schemas.microsoft.com/office/drawing/2014/main" id="{3C0E7141-74FC-5FF2-AD70-409C8092C049}"/>
                  </a:ext>
                </a:extLst>
              </p:cNvPr>
              <p:cNvSpPr/>
              <p:nvPr/>
            </p:nvSpPr>
            <p:spPr>
              <a:xfrm>
                <a:off x="7759260" y="5350885"/>
                <a:ext cx="1321200" cy="1080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sz="1600" dirty="0">
                    <a:latin typeface="Montserrat" panose="00000500000000000000" pitchFamily="2" charset="-18"/>
                  </a:rPr>
                  <a:t>HEDGOVÉ FONDY</a:t>
                </a:r>
              </a:p>
            </p:txBody>
          </p:sp>
        </p:grp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30E2E25D-1EF3-F083-39ED-93CC579ACD39}"/>
                </a:ext>
              </a:extLst>
            </p:cNvPr>
            <p:cNvSpPr txBox="1"/>
            <p:nvPr/>
          </p:nvSpPr>
          <p:spPr>
            <a:xfrm>
              <a:off x="1515236" y="5598497"/>
              <a:ext cx="2340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600" b="1" dirty="0">
                  <a:latin typeface="Montserrat" panose="00000500000000000000" pitchFamily="2" charset="-18"/>
                </a:rPr>
                <a:t>EFEKTÍVNA DIVERZIFIKÁCIA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765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2D849-D408-5C4A-5A54-2DFF1872B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7;p19">
            <a:extLst>
              <a:ext uri="{FF2B5EF4-FFF2-40B4-BE49-F238E27FC236}">
                <a16:creationId xmlns:a16="http://schemas.microsoft.com/office/drawing/2014/main" id="{FB1735B0-8AAD-1431-DF9E-AA295DEF7742}"/>
              </a:ext>
            </a:extLst>
          </p:cNvPr>
          <p:cNvSpPr txBox="1">
            <a:spLocks/>
          </p:cNvSpPr>
          <p:nvPr/>
        </p:nvSpPr>
        <p:spPr>
          <a:xfrm>
            <a:off x="367468" y="298772"/>
            <a:ext cx="11263357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b="1" dirty="0">
                <a:latin typeface=" Montserrat extrabold"/>
                <a:ea typeface="Montserrat ExtraBold"/>
                <a:cs typeface="Montserrat ExtraBold"/>
                <a:sym typeface="Montserrat ExtraBold"/>
              </a:rPr>
              <a:t>PROSTREDIE S VYSOKOU INFLÁCIOU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1800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ale pozitívny efekt diverzifikácie potláča</a:t>
            </a:r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3A9C5711-E460-1423-DBD7-0854E9DB7B33}"/>
              </a:ext>
            </a:extLst>
          </p:cNvPr>
          <p:cNvCxnSpPr/>
          <p:nvPr/>
        </p:nvCxnSpPr>
        <p:spPr>
          <a:xfrm>
            <a:off x="367469" y="1016277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5ABE93CA-ABD1-88DF-8626-82153B835B65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HSBC Asset Management, 2026 CAPITAL MARKET ASSUMPTIONS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529FB3B-D536-DD93-51CB-F300CB2F6600}"/>
              </a:ext>
            </a:extLst>
          </p:cNvPr>
          <p:cNvSpPr txBox="1"/>
          <p:nvPr/>
        </p:nvSpPr>
        <p:spPr>
          <a:xfrm>
            <a:off x="3749040" y="1220498"/>
            <a:ext cx="623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KORELÁCIA AKCIÍ A DLHOPISOV V ČASE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523477D-B385-DE7A-0A90-E0DD18E36431}"/>
              </a:ext>
            </a:extLst>
          </p:cNvPr>
          <p:cNvSpPr txBox="1"/>
          <p:nvPr/>
        </p:nvSpPr>
        <p:spPr>
          <a:xfrm>
            <a:off x="1870790" y="5934532"/>
            <a:ext cx="999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Montserrat" panose="00000500000000000000" pitchFamily="2" charset="-18"/>
              </a:rPr>
              <a:t>V PROSTREDÍ S VYSOKOU INFLÁCIOU SA DIVERZIFIKAČNÝ EFEKT VYTRÁCA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B9CFF7B-7C28-7097-773F-84674C463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83" y="1726414"/>
            <a:ext cx="10579777" cy="40175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9318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7;p19">
            <a:extLst>
              <a:ext uri="{FF2B5EF4-FFF2-40B4-BE49-F238E27FC236}">
                <a16:creationId xmlns:a16="http://schemas.microsoft.com/office/drawing/2014/main" id="{32CC75C4-7039-ABD0-FC9F-5C5394A42538}"/>
              </a:ext>
            </a:extLst>
          </p:cNvPr>
          <p:cNvSpPr txBox="1">
            <a:spLocks/>
          </p:cNvSpPr>
          <p:nvPr/>
        </p:nvSpPr>
        <p:spPr>
          <a:xfrm>
            <a:off x="367468" y="287621"/>
            <a:ext cx="11263357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b="1" dirty="0">
                <a:latin typeface="Montserrat ExtraBold" panose="00000900000000000000" pitchFamily="2" charset="-18"/>
                <a:ea typeface="Montserrat ExtraBold"/>
                <a:cs typeface="Montserrat ExtraBold"/>
                <a:sym typeface="Montserrat ExtraBold"/>
              </a:rPr>
              <a:t>PROSTREDIE S VYSOKOU VOLATILITOU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sk-SK" sz="1800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opäť favorizuje dlhopisy</a:t>
            </a:r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98A78177-CC92-28F1-E33C-6A386CCBB021}"/>
              </a:ext>
            </a:extLst>
          </p:cNvPr>
          <p:cNvCxnSpPr/>
          <p:nvPr/>
        </p:nvCxnSpPr>
        <p:spPr>
          <a:xfrm>
            <a:off x="367469" y="1016277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ok 7">
            <a:extLst>
              <a:ext uri="{FF2B5EF4-FFF2-40B4-BE49-F238E27FC236}">
                <a16:creationId xmlns:a16="http://schemas.microsoft.com/office/drawing/2014/main" id="{C6A8AB4E-87B4-60F7-1810-7DFCDFD2D5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92" t="12910" r="1745" b="16341"/>
          <a:stretch>
            <a:fillRect/>
          </a:stretch>
        </p:blipFill>
        <p:spPr>
          <a:xfrm>
            <a:off x="367468" y="2016555"/>
            <a:ext cx="11263357" cy="3776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5B9FA215-C7F6-D552-9F12-8251356608F5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UBS Asset Management, The Red Thread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7CC6A71-3AFC-83CA-06CB-431E25F8AC8A}"/>
              </a:ext>
            </a:extLst>
          </p:cNvPr>
          <p:cNvSpPr txBox="1"/>
          <p:nvPr/>
        </p:nvSpPr>
        <p:spPr>
          <a:xfrm>
            <a:off x="1318347" y="1450494"/>
            <a:ext cx="955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PRIEMERNÝ MESAČNÝ VÝNOS A BETA VOČI AMERICKÝM AKCIÁM: 1994 – 2024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4326B7D1-A89F-383E-DE92-BB975BCF7123}"/>
              </a:ext>
            </a:extLst>
          </p:cNvPr>
          <p:cNvSpPr txBox="1"/>
          <p:nvPr/>
        </p:nvSpPr>
        <p:spPr>
          <a:xfrm>
            <a:off x="1505030" y="5995016"/>
            <a:ext cx="947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Montserrat" panose="00000500000000000000" pitchFamily="2" charset="-18"/>
              </a:rPr>
              <a:t>V PROSTREDÍ S VYSOKOU VOLATILITOU SA OSVEDČUJÚ ŠTÁTNE DLHOPISY</a:t>
            </a:r>
          </a:p>
        </p:txBody>
      </p:sp>
    </p:spTree>
    <p:extLst>
      <p:ext uri="{BB962C8B-B14F-4D97-AF65-F5344CB8AC3E}">
        <p14:creationId xmlns:p14="http://schemas.microsoft.com/office/powerpoint/2010/main" val="170630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5C521-9685-C7BF-AD32-232E9D77D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, na ktorom je text, snímka obrazovky, písmo, rad&#10;&#10;Obsah vygenerovaný pomocou AI môže byť nesprávny.">
            <a:extLst>
              <a:ext uri="{FF2B5EF4-FFF2-40B4-BE49-F238E27FC236}">
                <a16:creationId xmlns:a16="http://schemas.microsoft.com/office/drawing/2014/main" id="{A66A2CAA-F10D-BF4E-CA50-197EC68FE9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23" t="20618" r="2594" b="9320"/>
          <a:stretch>
            <a:fillRect/>
          </a:stretch>
        </p:blipFill>
        <p:spPr>
          <a:xfrm>
            <a:off x="367468" y="2164466"/>
            <a:ext cx="9882873" cy="37849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Obdĺžnik 16">
            <a:extLst>
              <a:ext uri="{FF2B5EF4-FFF2-40B4-BE49-F238E27FC236}">
                <a16:creationId xmlns:a16="http://schemas.microsoft.com/office/drawing/2014/main" id="{962477C7-98F8-D787-2867-14A88B2526E0}"/>
              </a:ext>
            </a:extLst>
          </p:cNvPr>
          <p:cNvSpPr/>
          <p:nvPr/>
        </p:nvSpPr>
        <p:spPr>
          <a:xfrm>
            <a:off x="10055572" y="2153314"/>
            <a:ext cx="1731144" cy="379607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ABE4996E-C3DF-8B3B-6CB0-B452CB7A7AB8}"/>
              </a:ext>
            </a:extLst>
          </p:cNvPr>
          <p:cNvCxnSpPr/>
          <p:nvPr/>
        </p:nvCxnSpPr>
        <p:spPr>
          <a:xfrm>
            <a:off x="367469" y="1016277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7;p19">
            <a:extLst>
              <a:ext uri="{FF2B5EF4-FFF2-40B4-BE49-F238E27FC236}">
                <a16:creationId xmlns:a16="http://schemas.microsoft.com/office/drawing/2014/main" id="{B100B7A6-76A8-DE86-F008-D3435E184B13}"/>
              </a:ext>
            </a:extLst>
          </p:cNvPr>
          <p:cNvSpPr txBox="1">
            <a:spLocks/>
          </p:cNvSpPr>
          <p:nvPr/>
        </p:nvSpPr>
        <p:spPr>
          <a:xfrm>
            <a:off x="367469" y="287621"/>
            <a:ext cx="9882872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ŠTRUKTURÁLNE SUPERCYKLY NA TRHOCH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1800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keď silné obdobia strieda slabosť </a:t>
            </a:r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1FAB513E-C41A-2E96-1F23-CA96EAEA401E}"/>
              </a:ext>
            </a:extLst>
          </p:cNvPr>
          <p:cNvSpPr/>
          <p:nvPr/>
        </p:nvSpPr>
        <p:spPr>
          <a:xfrm>
            <a:off x="7923701" y="2060025"/>
            <a:ext cx="2104220" cy="35178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2A34DC39-39D8-CCF3-7F00-AA0959E4B768}"/>
              </a:ext>
            </a:extLst>
          </p:cNvPr>
          <p:cNvCxnSpPr/>
          <p:nvPr/>
        </p:nvCxnSpPr>
        <p:spPr>
          <a:xfrm>
            <a:off x="10017761" y="5628529"/>
            <a:ext cx="1768955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id="{D2AB56CC-E71F-658B-25FF-1E1460623803}"/>
              </a:ext>
            </a:extLst>
          </p:cNvPr>
          <p:cNvSpPr txBox="1"/>
          <p:nvPr/>
        </p:nvSpPr>
        <p:spPr>
          <a:xfrm>
            <a:off x="9648763" y="5712748"/>
            <a:ext cx="737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Montserrat Medium" panose="00000600000000000000" pitchFamily="2" charset="-18"/>
              </a:rPr>
              <a:t>2020</a:t>
            </a:r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6BF2DCF3-4FAA-207E-AC5F-7A1B1977332E}"/>
              </a:ext>
            </a:extLst>
          </p:cNvPr>
          <p:cNvCxnSpPr>
            <a:cxnSpLocks/>
          </p:cNvCxnSpPr>
          <p:nvPr/>
        </p:nvCxnSpPr>
        <p:spPr>
          <a:xfrm>
            <a:off x="11791599" y="2367280"/>
            <a:ext cx="0" cy="3261249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4D7FD341-5FCD-3B64-C913-46F5D868611A}"/>
              </a:ext>
            </a:extLst>
          </p:cNvPr>
          <p:cNvSpPr txBox="1"/>
          <p:nvPr/>
        </p:nvSpPr>
        <p:spPr>
          <a:xfrm>
            <a:off x="11079861" y="2989043"/>
            <a:ext cx="461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>
                <a:solidFill>
                  <a:srgbClr val="C00000"/>
                </a:solidFill>
                <a:latin typeface="Montserrat Medium" panose="00000600000000000000" pitchFamily="2" charset="-18"/>
              </a:rPr>
              <a:t>?</a:t>
            </a:r>
            <a:endParaRPr lang="sk-SK" sz="3200" dirty="0">
              <a:solidFill>
                <a:srgbClr val="C00000"/>
              </a:solidFill>
              <a:latin typeface="Montserrat Medium" panose="00000600000000000000" pitchFamily="2" charset="-18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4D08680-AFAC-1B49-A482-ABCE473146CB}"/>
              </a:ext>
            </a:extLst>
          </p:cNvPr>
          <p:cNvSpPr txBox="1"/>
          <p:nvPr/>
        </p:nvSpPr>
        <p:spPr>
          <a:xfrm>
            <a:off x="1035188" y="1588652"/>
            <a:ext cx="1044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PERCENTILOVÉ OCENENIE AGREGOVANÉHO TRHU DLHOPISOV A AKCIÍ Z 15 KRAJÍN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4FD8D81-B044-2E65-0CE0-49FA7B7689EE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 </a:t>
            </a:r>
            <a:r>
              <a:rPr lang="sk-SK" sz="1200" dirty="0">
                <a:latin typeface="Montserrat" panose="00000500000000000000" pitchFamily="2" charset="-18"/>
              </a:rPr>
              <a:t>Deutsche Banka, Long-Term Asset Return Study</a:t>
            </a:r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B7492CDB-374B-4142-D3D7-07FEC0D6DEC0}"/>
              </a:ext>
            </a:extLst>
          </p:cNvPr>
          <p:cNvCxnSpPr>
            <a:cxnSpLocks/>
          </p:cNvCxnSpPr>
          <p:nvPr/>
        </p:nvCxnSpPr>
        <p:spPr>
          <a:xfrm>
            <a:off x="10027921" y="3023616"/>
            <a:ext cx="840197" cy="1242739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629DE8B9-D94E-7BE0-2937-9C2214D83D54}"/>
              </a:ext>
            </a:extLst>
          </p:cNvPr>
          <p:cNvCxnSpPr>
            <a:cxnSpLocks/>
          </p:cNvCxnSpPr>
          <p:nvPr/>
        </p:nvCxnSpPr>
        <p:spPr>
          <a:xfrm flipV="1">
            <a:off x="10049657" y="2451242"/>
            <a:ext cx="1123130" cy="590827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983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0C1C5-EC04-5B21-7A82-311A13950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15">
            <a:extLst>
              <a:ext uri="{FF2B5EF4-FFF2-40B4-BE49-F238E27FC236}">
                <a16:creationId xmlns:a16="http://schemas.microsoft.com/office/drawing/2014/main" id="{A8C96759-769A-F2A3-73E4-1D094114A9E0}"/>
              </a:ext>
            </a:extLst>
          </p:cNvPr>
          <p:cNvSpPr txBox="1"/>
          <p:nvPr/>
        </p:nvSpPr>
        <p:spPr>
          <a:xfrm>
            <a:off x="1456481" y="2796154"/>
            <a:ext cx="9279038" cy="12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17125" rIns="17125" bIns="17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k-SK" sz="8000" b="1" dirty="0">
                <a:solidFill>
                  <a:schemeClr val="dk1"/>
                </a:solidFill>
                <a:latin typeface="Montserrat ExtraBold" panose="00000900000000000000" pitchFamily="2" charset="-18"/>
                <a:ea typeface="Montserrat"/>
                <a:cs typeface="Montserrat"/>
                <a:sym typeface="Montserrat"/>
              </a:rPr>
              <a:t>DLHOPISY</a:t>
            </a:r>
            <a:endParaRPr sz="8000" b="1" dirty="0">
              <a:solidFill>
                <a:srgbClr val="434343"/>
              </a:solidFill>
              <a:latin typeface="Montserrat ExtraBold" panose="00000900000000000000" pitchFamily="2" charset="-18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00416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71152-6B11-9BD8-35E4-B2A71EAA2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04070B65-EC82-6AE1-8C05-B09EF3FF9EB4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5" name="Rovná spojnica 4">
              <a:extLst>
                <a:ext uri="{FF2B5EF4-FFF2-40B4-BE49-F238E27FC236}">
                  <a16:creationId xmlns:a16="http://schemas.microsoft.com/office/drawing/2014/main" id="{304F7229-054C-2FC6-A9AF-F74D079CADB3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Google Shape;97;p19">
              <a:extLst>
                <a:ext uri="{FF2B5EF4-FFF2-40B4-BE49-F238E27FC236}">
                  <a16:creationId xmlns:a16="http://schemas.microsoft.com/office/drawing/2014/main" id="{9D8583FA-9261-C1B3-CB47-2C3ADF1344E4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ŠTÁTNE DLHOPISY 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dnes stoja pred sériou rizík</a:t>
              </a: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BC738A26-560B-3ED7-11A1-55680B2027BD}"/>
              </a:ext>
            </a:extLst>
          </p:cNvPr>
          <p:cNvGrpSpPr/>
          <p:nvPr/>
        </p:nvGrpSpPr>
        <p:grpSpPr>
          <a:xfrm>
            <a:off x="1937976" y="1666864"/>
            <a:ext cx="8587920" cy="4174859"/>
            <a:chOff x="1937976" y="1666864"/>
            <a:chExt cx="8587920" cy="4174859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A448FFA-4E88-3235-44A8-9C9E66634F8F}"/>
                </a:ext>
              </a:extLst>
            </p:cNvPr>
            <p:cNvGrpSpPr/>
            <p:nvPr/>
          </p:nvGrpSpPr>
          <p:grpSpPr>
            <a:xfrm>
              <a:off x="1980598" y="2645595"/>
              <a:ext cx="8230804" cy="2232499"/>
              <a:chOff x="2298054" y="3144920"/>
              <a:chExt cx="8230804" cy="2232499"/>
            </a:xfrm>
          </p:grpSpPr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76D821E0-7B09-1C4D-D24F-FDF979A00199}"/>
                  </a:ext>
                </a:extLst>
              </p:cNvPr>
              <p:cNvGrpSpPr/>
              <p:nvPr/>
            </p:nvGrpSpPr>
            <p:grpSpPr>
              <a:xfrm>
                <a:off x="2298054" y="3144920"/>
                <a:ext cx="6139093" cy="2232499"/>
                <a:chOff x="1180455" y="2536185"/>
                <a:chExt cx="6139093" cy="2232499"/>
              </a:xfrm>
            </p:grpSpPr>
            <p:sp>
              <p:nvSpPr>
                <p:cNvPr id="13" name="Ovál 12">
                  <a:extLst>
                    <a:ext uri="{FF2B5EF4-FFF2-40B4-BE49-F238E27FC236}">
                      <a16:creationId xmlns:a16="http://schemas.microsoft.com/office/drawing/2014/main" id="{E49A271D-4736-AEF3-28E5-57B17177D07C}"/>
                    </a:ext>
                  </a:extLst>
                </p:cNvPr>
                <p:cNvSpPr/>
                <p:nvPr/>
              </p:nvSpPr>
              <p:spPr>
                <a:xfrm>
                  <a:off x="5116348" y="2536185"/>
                  <a:ext cx="2203200" cy="2203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k-SK" sz="1400" dirty="0">
                      <a:latin typeface="Montserrat" panose="00000500000000000000" pitchFamily="2" charset="-18"/>
                    </a:rPr>
                    <a:t>VÝNOSY DLHOPISOV</a:t>
                  </a:r>
                </a:p>
              </p:txBody>
            </p:sp>
            <p:sp>
              <p:nvSpPr>
                <p:cNvPr id="14" name="Ovál 13">
                  <a:extLst>
                    <a:ext uri="{FF2B5EF4-FFF2-40B4-BE49-F238E27FC236}">
                      <a16:creationId xmlns:a16="http://schemas.microsoft.com/office/drawing/2014/main" id="{1174E07E-2017-1880-7A91-F49C93BBCFB1}"/>
                    </a:ext>
                  </a:extLst>
                </p:cNvPr>
                <p:cNvSpPr/>
                <p:nvPr/>
              </p:nvSpPr>
              <p:spPr>
                <a:xfrm>
                  <a:off x="3092657" y="2565484"/>
                  <a:ext cx="2203200" cy="2203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k-SK" sz="1400" dirty="0">
                      <a:latin typeface="Montserrat" panose="00000500000000000000" pitchFamily="2" charset="-18"/>
                    </a:rPr>
                    <a:t>FIŠKÁLNA POZÍCIA</a:t>
                  </a:r>
                </a:p>
              </p:txBody>
            </p:sp>
            <p:sp>
              <p:nvSpPr>
                <p:cNvPr id="16" name="Ovál 15">
                  <a:extLst>
                    <a:ext uri="{FF2B5EF4-FFF2-40B4-BE49-F238E27FC236}">
                      <a16:creationId xmlns:a16="http://schemas.microsoft.com/office/drawing/2014/main" id="{59B6F465-C76C-82D4-1D91-2F3AF23DEC9B}"/>
                    </a:ext>
                  </a:extLst>
                </p:cNvPr>
                <p:cNvSpPr/>
                <p:nvPr/>
              </p:nvSpPr>
              <p:spPr>
                <a:xfrm>
                  <a:off x="1180455" y="2537182"/>
                  <a:ext cx="2203200" cy="2203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k-SK" sz="1400" dirty="0">
                      <a:latin typeface="Montserrat" panose="00000500000000000000" pitchFamily="2" charset="-18"/>
                    </a:rPr>
                    <a:t>RIZIKO </a:t>
                  </a:r>
                </a:p>
                <a:p>
                  <a:pPr algn="ctr"/>
                  <a:r>
                    <a:rPr lang="sk-SK" sz="1400" dirty="0">
                      <a:latin typeface="Montserrat" panose="00000500000000000000" pitchFamily="2" charset="-18"/>
                    </a:rPr>
                    <a:t>INFLÁCIE</a:t>
                  </a:r>
                </a:p>
              </p:txBody>
            </p:sp>
          </p:grpSp>
          <p:sp>
            <p:nvSpPr>
              <p:cNvPr id="12" name="Ovál 11">
                <a:extLst>
                  <a:ext uri="{FF2B5EF4-FFF2-40B4-BE49-F238E27FC236}">
                    <a16:creationId xmlns:a16="http://schemas.microsoft.com/office/drawing/2014/main" id="{8E819EB3-1E9E-6D00-1C10-AA2B169C267B}"/>
                  </a:ext>
                </a:extLst>
              </p:cNvPr>
              <p:cNvSpPr/>
              <p:nvPr/>
            </p:nvSpPr>
            <p:spPr>
              <a:xfrm>
                <a:off x="8325658" y="3144920"/>
                <a:ext cx="2203200" cy="2203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sz="1400" dirty="0">
                    <a:latin typeface="Montserrat" panose="00000500000000000000" pitchFamily="2" charset="-18"/>
                  </a:rPr>
                  <a:t>VÝNOSOVÁ KRIVKA</a:t>
                </a:r>
              </a:p>
            </p:txBody>
          </p:sp>
        </p:grpSp>
        <p:cxnSp>
          <p:nvCxnSpPr>
            <p:cNvPr id="18" name="Rovná spojovacia šípka 17">
              <a:extLst>
                <a:ext uri="{FF2B5EF4-FFF2-40B4-BE49-F238E27FC236}">
                  <a16:creationId xmlns:a16="http://schemas.microsoft.com/office/drawing/2014/main" id="{2D30C332-AACD-C35E-6561-880C14710900}"/>
                </a:ext>
              </a:extLst>
            </p:cNvPr>
            <p:cNvCxnSpPr>
              <a:cxnSpLocks/>
            </p:cNvCxnSpPr>
            <p:nvPr/>
          </p:nvCxnSpPr>
          <p:spPr>
            <a:xfrm>
              <a:off x="3061878" y="4848795"/>
              <a:ext cx="0" cy="4468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lokTextu 18">
              <a:extLst>
                <a:ext uri="{FF2B5EF4-FFF2-40B4-BE49-F238E27FC236}">
                  <a16:creationId xmlns:a16="http://schemas.microsoft.com/office/drawing/2014/main" id="{3A5B3B9C-8ECE-4864-D25D-F1DEC5574C9A}"/>
                </a:ext>
              </a:extLst>
            </p:cNvPr>
            <p:cNvSpPr txBox="1"/>
            <p:nvPr/>
          </p:nvSpPr>
          <p:spPr>
            <a:xfrm>
              <a:off x="5641969" y="5318503"/>
              <a:ext cx="2784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>
                  <a:latin typeface="Montserrat" panose="00000500000000000000" pitchFamily="2" charset="-18"/>
                </a:rPr>
                <a:t>REÁLNE VÝNOSY </a:t>
              </a:r>
            </a:p>
            <a:p>
              <a:pPr algn="ctr"/>
              <a:r>
                <a:rPr lang="sk-SK" sz="1400" dirty="0">
                  <a:latin typeface="Montserrat" panose="00000500000000000000" pitchFamily="2" charset="-18"/>
                </a:rPr>
                <a:t>1,4 % VS 4 % V ROKU 2000</a:t>
              </a:r>
            </a:p>
          </p:txBody>
        </p:sp>
        <p:cxnSp>
          <p:nvCxnSpPr>
            <p:cNvPr id="20" name="Rovná spojovacia šípka 19">
              <a:extLst>
                <a:ext uri="{FF2B5EF4-FFF2-40B4-BE49-F238E27FC236}">
                  <a16:creationId xmlns:a16="http://schemas.microsoft.com/office/drawing/2014/main" id="{C8865820-0C40-F611-E15C-2955DB4E58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4400" y="2228494"/>
              <a:ext cx="0" cy="446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lokTextu 21">
              <a:extLst>
                <a:ext uri="{FF2B5EF4-FFF2-40B4-BE49-F238E27FC236}">
                  <a16:creationId xmlns:a16="http://schemas.microsoft.com/office/drawing/2014/main" id="{123FD17D-82E4-875A-40BF-84174F276994}"/>
                </a:ext>
              </a:extLst>
            </p:cNvPr>
            <p:cNvSpPr txBox="1"/>
            <p:nvPr/>
          </p:nvSpPr>
          <p:spPr>
            <a:xfrm>
              <a:off x="3633473" y="1666864"/>
              <a:ext cx="2721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>
                  <a:latin typeface="Montserrat" panose="00000500000000000000" pitchFamily="2" charset="-18"/>
                </a:rPr>
                <a:t>ROZPOČTOVÁ BILANCIA</a:t>
              </a:r>
            </a:p>
            <a:p>
              <a:pPr algn="ctr"/>
              <a:r>
                <a:rPr lang="sk-SK" sz="1400" dirty="0">
                  <a:latin typeface="Montserrat" panose="00000500000000000000" pitchFamily="2" charset="-18"/>
                </a:rPr>
                <a:t>- 6 % VS 2 % V ROKU 2000</a:t>
              </a:r>
            </a:p>
          </p:txBody>
        </p:sp>
        <p:sp>
          <p:nvSpPr>
            <p:cNvPr id="26" name="BlokTextu 25">
              <a:extLst>
                <a:ext uri="{FF2B5EF4-FFF2-40B4-BE49-F238E27FC236}">
                  <a16:creationId xmlns:a16="http://schemas.microsoft.com/office/drawing/2014/main" id="{55FED196-4991-57E7-3E89-F37A915E1C9A}"/>
                </a:ext>
              </a:extLst>
            </p:cNvPr>
            <p:cNvSpPr txBox="1"/>
            <p:nvPr/>
          </p:nvSpPr>
          <p:spPr>
            <a:xfrm>
              <a:off x="1937976" y="5318503"/>
              <a:ext cx="2301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>
                  <a:latin typeface="Montserrat" panose="00000500000000000000" pitchFamily="2" charset="-18"/>
                </a:rPr>
                <a:t>NENAPLNENÝ CIEL</a:t>
              </a:r>
            </a:p>
            <a:p>
              <a:pPr algn="ctr"/>
              <a:r>
                <a:rPr lang="sk-SK" sz="1400" dirty="0">
                  <a:latin typeface="Montserrat" panose="00000500000000000000" pitchFamily="2" charset="-18"/>
                </a:rPr>
                <a:t>DOVOZNÉ CLÁ</a:t>
              </a:r>
            </a:p>
          </p:txBody>
        </p: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6DFF7110-84C4-2734-AD98-1BFC4E4B6F80}"/>
                </a:ext>
              </a:extLst>
            </p:cNvPr>
            <p:cNvSpPr txBox="1"/>
            <p:nvPr/>
          </p:nvSpPr>
          <p:spPr>
            <a:xfrm>
              <a:off x="7693708" y="1675975"/>
              <a:ext cx="2832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>
                  <a:latin typeface="Montserrat" panose="00000500000000000000" pitchFamily="2" charset="-18"/>
                </a:rPr>
                <a:t>RELATÍVNE NÍZKA ODMENA</a:t>
              </a:r>
            </a:p>
            <a:p>
              <a:pPr algn="ctr"/>
              <a:r>
                <a:rPr lang="sk-SK" sz="1400" dirty="0">
                  <a:latin typeface="Montserrat" panose="00000500000000000000" pitchFamily="2" charset="-18"/>
                </a:rPr>
                <a:t>ZA MATURITU</a:t>
              </a:r>
            </a:p>
          </p:txBody>
        </p:sp>
        <p:cxnSp>
          <p:nvCxnSpPr>
            <p:cNvPr id="2" name="Rovná spojovacia šípka 1">
              <a:extLst>
                <a:ext uri="{FF2B5EF4-FFF2-40B4-BE49-F238E27FC236}">
                  <a16:creationId xmlns:a16="http://schemas.microsoft.com/office/drawing/2014/main" id="{4F1BB257-5E0D-B65F-1AED-A42F5FA0C0D8}"/>
                </a:ext>
              </a:extLst>
            </p:cNvPr>
            <p:cNvCxnSpPr>
              <a:cxnSpLocks/>
            </p:cNvCxnSpPr>
            <p:nvPr/>
          </p:nvCxnSpPr>
          <p:spPr>
            <a:xfrm>
              <a:off x="7034438" y="4859964"/>
              <a:ext cx="0" cy="4468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Rovná spojovacia šípka 2">
              <a:extLst>
                <a:ext uri="{FF2B5EF4-FFF2-40B4-BE49-F238E27FC236}">
                  <a16:creationId xmlns:a16="http://schemas.microsoft.com/office/drawing/2014/main" id="{E3EAA298-4719-7C18-BA8A-B31330CFE5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9802" y="2199195"/>
              <a:ext cx="0" cy="446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151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F7EC3-7019-79BA-2D4E-56B33CB91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2F41787-02BF-37C3-0475-277E2D76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90"/>
          <a:stretch>
            <a:fillRect/>
          </a:stretch>
        </p:blipFill>
        <p:spPr>
          <a:xfrm>
            <a:off x="1460264" y="2255226"/>
            <a:ext cx="8965843" cy="36687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Google Shape;97;p19">
            <a:extLst>
              <a:ext uri="{FF2B5EF4-FFF2-40B4-BE49-F238E27FC236}">
                <a16:creationId xmlns:a16="http://schemas.microsoft.com/office/drawing/2014/main" id="{FC7A648C-443F-C96C-B8EB-093B24F8B30E}"/>
              </a:ext>
            </a:extLst>
          </p:cNvPr>
          <p:cNvSpPr txBox="1">
            <a:spLocks/>
          </p:cNvSpPr>
          <p:nvPr/>
        </p:nvSpPr>
        <p:spPr>
          <a:xfrm>
            <a:off x="367468" y="287621"/>
            <a:ext cx="11263357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b="1" dirty="0">
                <a:latin typeface="Montserrat ExtraBold" panose="00000900000000000000" pitchFamily="2" charset="-18"/>
                <a:ea typeface="Montserrat ExtraBold"/>
                <a:cs typeface="Montserrat ExtraBold"/>
                <a:sym typeface="Montserrat ExtraBold"/>
              </a:rPr>
              <a:t>AKTUÁLNE VYSOKÉ KORELÁCIE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sk-SK" sz="1800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potláčajú diverzifikačný efekt štátnych dlhopisov v portfóliu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DDE18D8E-5600-EC59-761B-B6C81DCE0020}"/>
              </a:ext>
            </a:extLst>
          </p:cNvPr>
          <p:cNvCxnSpPr/>
          <p:nvPr/>
        </p:nvCxnSpPr>
        <p:spPr>
          <a:xfrm>
            <a:off x="367469" y="1016277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>
            <a:extLst>
              <a:ext uri="{FF2B5EF4-FFF2-40B4-BE49-F238E27FC236}">
                <a16:creationId xmlns:a16="http://schemas.microsoft.com/office/drawing/2014/main" id="{6F2B874D-96EB-181E-FEC9-253CACE8D960}"/>
              </a:ext>
            </a:extLst>
          </p:cNvPr>
          <p:cNvSpPr txBox="1"/>
          <p:nvPr/>
        </p:nvSpPr>
        <p:spPr>
          <a:xfrm>
            <a:off x="1012721" y="1611062"/>
            <a:ext cx="986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24-MESAČNÉ KORELÁCIE MEDZI S&amp;P 500 A AMERICKÝMI ŠTÁTNYMI DLHOPISMY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8F6F8DB-4455-1363-CAA5-0CA6E3D7396E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UBS Asset Management, The Red Thread</a:t>
            </a:r>
          </a:p>
        </p:txBody>
      </p:sp>
    </p:spTree>
    <p:extLst>
      <p:ext uri="{BB962C8B-B14F-4D97-AF65-F5344CB8AC3E}">
        <p14:creationId xmlns:p14="http://schemas.microsoft.com/office/powerpoint/2010/main" val="3116670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38C4-E6F9-03EB-FF61-E72D5527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E0EBF6B-367A-EF70-E56D-36EABA5A6872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3" name="Rovná spojnica 2">
              <a:extLst>
                <a:ext uri="{FF2B5EF4-FFF2-40B4-BE49-F238E27FC236}">
                  <a16:creationId xmlns:a16="http://schemas.microsoft.com/office/drawing/2014/main" id="{6B5719C2-BF29-9802-1991-E39AB9178222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Google Shape;97;p19">
              <a:extLst>
                <a:ext uri="{FF2B5EF4-FFF2-40B4-BE49-F238E27FC236}">
                  <a16:creationId xmlns:a16="http://schemas.microsoft.com/office/drawing/2014/main" id="{12228C9E-1FDD-4C16-8645-0C352D576AFD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STRÁCAJÚ „BEZPEČNÉ“ ŠTÁTNE DLHOPISY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titul risk-</a:t>
              </a:r>
              <a:r>
                <a:rPr lang="sk-SK" sz="1800" dirty="0" err="1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free</a:t>
              </a: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 rate v prospech korporátnych emisií?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E13B15A-D35F-E258-06EA-EB15283925F2}"/>
              </a:ext>
            </a:extLst>
          </p:cNvPr>
          <p:cNvGrpSpPr/>
          <p:nvPr/>
        </p:nvGrpSpPr>
        <p:grpSpPr>
          <a:xfrm>
            <a:off x="367468" y="1716122"/>
            <a:ext cx="11263357" cy="4626804"/>
            <a:chOff x="367468" y="1530290"/>
            <a:chExt cx="11263357" cy="4626804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19972F12-9BA3-1445-783B-DD0786C46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530290"/>
              <a:ext cx="2700000" cy="4626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2" name="Obrázok 11">
              <a:extLst>
                <a:ext uri="{FF2B5EF4-FFF2-40B4-BE49-F238E27FC236}">
                  <a16:creationId xmlns:a16="http://schemas.microsoft.com/office/drawing/2014/main" id="{41BC2A98-7412-C474-5CBA-8F3FE9A73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468" y="1530290"/>
              <a:ext cx="2700000" cy="4626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4" name="Obrázok 13">
              <a:extLst>
                <a:ext uri="{FF2B5EF4-FFF2-40B4-BE49-F238E27FC236}">
                  <a16:creationId xmlns:a16="http://schemas.microsoft.com/office/drawing/2014/main" id="{A5B69738-F957-4925-9444-BF6EF45A5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1176" y="1530290"/>
              <a:ext cx="2700000" cy="462679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66F576EC-951F-D275-D637-6BEA9CDC5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30825" y="1530293"/>
              <a:ext cx="2700000" cy="462680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18" name="BlokTextu 17">
            <a:extLst>
              <a:ext uri="{FF2B5EF4-FFF2-40B4-BE49-F238E27FC236}">
                <a16:creationId xmlns:a16="http://schemas.microsoft.com/office/drawing/2014/main" id="{3B6F026A-22AF-2BBA-5EEE-C6B8DEE9FDE4}"/>
              </a:ext>
            </a:extLst>
          </p:cNvPr>
          <p:cNvSpPr txBox="1"/>
          <p:nvPr/>
        </p:nvSpPr>
        <p:spPr>
          <a:xfrm>
            <a:off x="6562258" y="1285630"/>
            <a:ext cx="1767483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VOLATILITA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C2E2D4D5-07D4-EB8A-36D1-2223B58F994D}"/>
              </a:ext>
            </a:extLst>
          </p:cNvPr>
          <p:cNvSpPr txBox="1"/>
          <p:nvPr/>
        </p:nvSpPr>
        <p:spPr>
          <a:xfrm>
            <a:off x="637946" y="1285630"/>
            <a:ext cx="229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ZADLŽENOSŤ US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D38DD51C-B4DD-FEB9-6DF9-EF9B7243FAF6}"/>
              </a:ext>
            </a:extLst>
          </p:cNvPr>
          <p:cNvSpPr txBox="1"/>
          <p:nvPr/>
        </p:nvSpPr>
        <p:spPr>
          <a:xfrm>
            <a:off x="3499649" y="1285630"/>
            <a:ext cx="226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ZADLŽENOSŤ EÚ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356027FB-C0FA-31C7-AADE-15332577D51A}"/>
              </a:ext>
            </a:extLst>
          </p:cNvPr>
          <p:cNvSpPr txBox="1"/>
          <p:nvPr/>
        </p:nvSpPr>
        <p:spPr>
          <a:xfrm>
            <a:off x="9738404" y="1285630"/>
            <a:ext cx="107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VÝNOS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36E72EB5-8DA0-0401-56ED-6D3202AA3483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 </a:t>
            </a:r>
            <a:r>
              <a:rPr lang="sk-SK" sz="1200" dirty="0">
                <a:latin typeface="Montserrat" panose="00000500000000000000" pitchFamily="2" charset="-18"/>
              </a:rPr>
              <a:t>BCA Research, Are Credit Spreads That thight?</a:t>
            </a:r>
          </a:p>
        </p:txBody>
      </p:sp>
    </p:spTree>
    <p:extLst>
      <p:ext uri="{BB962C8B-B14F-4D97-AF65-F5344CB8AC3E}">
        <p14:creationId xmlns:p14="http://schemas.microsoft.com/office/powerpoint/2010/main" val="1672260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D5CD9-2337-6749-D829-8B1CCC09B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>
            <a:extLst>
              <a:ext uri="{FF2B5EF4-FFF2-40B4-BE49-F238E27FC236}">
                <a16:creationId xmlns:a16="http://schemas.microsoft.com/office/drawing/2014/main" id="{52285F30-BE6A-1AA8-C09A-7C4E7BA9AB1C}"/>
              </a:ext>
            </a:extLst>
          </p:cNvPr>
          <p:cNvSpPr/>
          <p:nvPr/>
        </p:nvSpPr>
        <p:spPr>
          <a:xfrm>
            <a:off x="4602483" y="3940454"/>
            <a:ext cx="3132263" cy="22774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  <a:p>
            <a:pPr algn="ctr"/>
            <a:endParaRPr lang="sk-SK" dirty="0">
              <a:latin typeface="Montserrat" panose="00000500000000000000" pitchFamily="2" charset="-18"/>
            </a:endParaRPr>
          </a:p>
          <a:p>
            <a:pPr algn="ctr"/>
            <a:endParaRPr lang="sk-SK" dirty="0">
              <a:latin typeface="Montserrat" panose="00000500000000000000" pitchFamily="2" charset="-18"/>
            </a:endParaRPr>
          </a:p>
          <a:p>
            <a:pPr algn="ctr"/>
            <a:endParaRPr lang="sk-SK" dirty="0">
              <a:latin typeface="Montserrat" panose="00000500000000000000" pitchFamily="2" charset="-18"/>
            </a:endParaRPr>
          </a:p>
          <a:p>
            <a:pPr algn="ctr"/>
            <a:endParaRPr lang="sk-SK" dirty="0">
              <a:latin typeface="Montserrat" panose="00000500000000000000" pitchFamily="2" charset="-18"/>
            </a:endParaRPr>
          </a:p>
          <a:p>
            <a:pPr algn="ctr"/>
            <a:r>
              <a:rPr lang="sk-SK" dirty="0">
                <a:latin typeface="Montserrat" panose="00000500000000000000" pitchFamily="2" charset="-18"/>
              </a:rPr>
              <a:t>INFLÁCIA</a:t>
            </a:r>
          </a:p>
          <a:p>
            <a:pPr algn="ctr"/>
            <a:r>
              <a:rPr lang="sk-SK" dirty="0">
                <a:latin typeface="Montserrat" panose="00000500000000000000" pitchFamily="2" charset="-18"/>
              </a:rPr>
              <a:t>3,1 % p.a.</a:t>
            </a:r>
          </a:p>
        </p:txBody>
      </p:sp>
      <p:sp>
        <p:nvSpPr>
          <p:cNvPr id="4" name="Google Shape;97;p19">
            <a:extLst>
              <a:ext uri="{FF2B5EF4-FFF2-40B4-BE49-F238E27FC236}">
                <a16:creationId xmlns:a16="http://schemas.microsoft.com/office/drawing/2014/main" id="{B00A1E71-B2D5-E4E9-B1CA-A010E5B96921}"/>
              </a:ext>
            </a:extLst>
          </p:cNvPr>
          <p:cNvSpPr txBox="1">
            <a:spLocks/>
          </p:cNvSpPr>
          <p:nvPr/>
        </p:nvSpPr>
        <p:spPr>
          <a:xfrm>
            <a:off x="295169" y="348777"/>
            <a:ext cx="9882872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ZLATO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1800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aktívum extrémnych názorov</a:t>
            </a:r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54721F65-24B3-C517-849B-3010A9866B74}"/>
              </a:ext>
            </a:extLst>
          </p:cNvPr>
          <p:cNvCxnSpPr/>
          <p:nvPr/>
        </p:nvCxnSpPr>
        <p:spPr>
          <a:xfrm>
            <a:off x="367469" y="1016277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CD639B83-B762-F0A0-BAE4-8EA62B2F3C34}"/>
              </a:ext>
            </a:extLst>
          </p:cNvPr>
          <p:cNvGrpSpPr/>
          <p:nvPr/>
        </p:nvGrpSpPr>
        <p:grpSpPr>
          <a:xfrm>
            <a:off x="458087" y="1862275"/>
            <a:ext cx="11039155" cy="3365939"/>
            <a:chOff x="591671" y="3013342"/>
            <a:chExt cx="11039155" cy="3365939"/>
          </a:xfrm>
        </p:grpSpPr>
        <p:cxnSp>
          <p:nvCxnSpPr>
            <p:cNvPr id="3" name="Rovná spojovacia šípka 2">
              <a:extLst>
                <a:ext uri="{FF2B5EF4-FFF2-40B4-BE49-F238E27FC236}">
                  <a16:creationId xmlns:a16="http://schemas.microsoft.com/office/drawing/2014/main" id="{779778C6-790A-80CC-05BD-2C4071CC45CC}"/>
                </a:ext>
              </a:extLst>
            </p:cNvPr>
            <p:cNvCxnSpPr>
              <a:cxnSpLocks/>
            </p:cNvCxnSpPr>
            <p:nvPr/>
          </p:nvCxnSpPr>
          <p:spPr>
            <a:xfrm>
              <a:off x="591671" y="3926541"/>
              <a:ext cx="1103915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A41B1DB2-587C-E998-7C9C-BB0C018644B8}"/>
                </a:ext>
              </a:extLst>
            </p:cNvPr>
            <p:cNvSpPr/>
            <p:nvPr/>
          </p:nvSpPr>
          <p:spPr>
            <a:xfrm>
              <a:off x="742278" y="3324113"/>
              <a:ext cx="1404000" cy="140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>
                  <a:latin typeface="Montserrat" panose="00000500000000000000" pitchFamily="2" charset="-18"/>
                </a:rPr>
                <a:t>1 365 %</a:t>
              </a:r>
            </a:p>
          </p:txBody>
        </p:sp>
        <p:sp>
          <p:nvSpPr>
            <p:cNvPr id="6" name="BlokTextu 5">
              <a:extLst>
                <a:ext uri="{FF2B5EF4-FFF2-40B4-BE49-F238E27FC236}">
                  <a16:creationId xmlns:a16="http://schemas.microsoft.com/office/drawing/2014/main" id="{B2A290F8-8BBF-5F0C-AA21-E8E2FD7D3A9C}"/>
                </a:ext>
              </a:extLst>
            </p:cNvPr>
            <p:cNvSpPr txBox="1"/>
            <p:nvPr/>
          </p:nvSpPr>
          <p:spPr>
            <a:xfrm>
              <a:off x="952050" y="3016335"/>
              <a:ext cx="890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Montserrat" panose="00000500000000000000" pitchFamily="2" charset="-18"/>
                </a:rPr>
                <a:t>1970s</a:t>
              </a:r>
              <a:endParaRPr lang="sk-SK" sz="1400" dirty="0">
                <a:latin typeface="Montserrat" panose="00000500000000000000" pitchFamily="2" charset="-18"/>
              </a:endParaRPr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2510B226-BEE9-6F92-79C4-19B7D8A789F5}"/>
                </a:ext>
              </a:extLst>
            </p:cNvPr>
            <p:cNvSpPr/>
            <p:nvPr/>
          </p:nvSpPr>
          <p:spPr>
            <a:xfrm>
              <a:off x="2578698" y="3324111"/>
              <a:ext cx="1404000" cy="140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>
                  <a:latin typeface="Montserrat" panose="00000500000000000000" pitchFamily="2" charset="-18"/>
                </a:rPr>
                <a:t>- 22 %</a:t>
              </a:r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F97807B2-EC83-F663-5795-D2247BAFC244}"/>
                </a:ext>
              </a:extLst>
            </p:cNvPr>
            <p:cNvSpPr txBox="1"/>
            <p:nvPr/>
          </p:nvSpPr>
          <p:spPr>
            <a:xfrm>
              <a:off x="2883977" y="3013343"/>
              <a:ext cx="83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Montserrat" panose="00000500000000000000" pitchFamily="2" charset="-18"/>
                </a:rPr>
                <a:t>1980s</a:t>
              </a:r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7472108A-BE27-041B-FF30-2DB476699C79}"/>
                </a:ext>
              </a:extLst>
            </p:cNvPr>
            <p:cNvSpPr/>
            <p:nvPr/>
          </p:nvSpPr>
          <p:spPr>
            <a:xfrm>
              <a:off x="4415118" y="3324110"/>
              <a:ext cx="1404000" cy="140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>
                  <a:latin typeface="Montserrat" panose="00000500000000000000" pitchFamily="2" charset="-18"/>
                </a:rPr>
                <a:t>- 28 %</a:t>
              </a:r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A28C61BC-28D0-A9BF-6CFB-8A4417217DF4}"/>
                </a:ext>
              </a:extLst>
            </p:cNvPr>
            <p:cNvSpPr/>
            <p:nvPr/>
          </p:nvSpPr>
          <p:spPr>
            <a:xfrm>
              <a:off x="6251538" y="3324110"/>
              <a:ext cx="1404000" cy="140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>
                  <a:latin typeface="Montserrat" panose="00000500000000000000" pitchFamily="2" charset="-18"/>
                </a:rPr>
                <a:t>- 9 %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62CCD2F7-8289-ADC4-0D61-7968058933D5}"/>
                </a:ext>
              </a:extLst>
            </p:cNvPr>
            <p:cNvSpPr txBox="1"/>
            <p:nvPr/>
          </p:nvSpPr>
          <p:spPr>
            <a:xfrm>
              <a:off x="4699966" y="3013343"/>
              <a:ext cx="890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Montserrat" panose="00000500000000000000" pitchFamily="2" charset="-18"/>
                </a:rPr>
                <a:t>1990s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81B16DFA-F884-012F-A039-8773C60E609D}"/>
                </a:ext>
              </a:extLst>
            </p:cNvPr>
            <p:cNvSpPr txBox="1"/>
            <p:nvPr/>
          </p:nvSpPr>
          <p:spPr>
            <a:xfrm>
              <a:off x="6474562" y="3028700"/>
              <a:ext cx="942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Montserrat" panose="00000500000000000000" pitchFamily="2" charset="-18"/>
                </a:rPr>
                <a:t>2000s</a:t>
              </a:r>
            </a:p>
          </p:txBody>
        </p: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6613455B-48FC-1C75-45ED-82B8A31D33E9}"/>
                </a:ext>
              </a:extLst>
            </p:cNvPr>
            <p:cNvSpPr/>
            <p:nvPr/>
          </p:nvSpPr>
          <p:spPr>
            <a:xfrm>
              <a:off x="8087958" y="3324110"/>
              <a:ext cx="1404000" cy="140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>
                  <a:latin typeface="Montserrat" panose="00000500000000000000" pitchFamily="2" charset="-18"/>
                </a:rPr>
                <a:t>38 %</a:t>
              </a:r>
            </a:p>
          </p:txBody>
        </p:sp>
        <p:sp>
          <p:nvSpPr>
            <p:cNvPr id="17" name="BlokTextu 16">
              <a:extLst>
                <a:ext uri="{FF2B5EF4-FFF2-40B4-BE49-F238E27FC236}">
                  <a16:creationId xmlns:a16="http://schemas.microsoft.com/office/drawing/2014/main" id="{1B924653-0A45-FD08-13DA-EEE5ECF2821B}"/>
                </a:ext>
              </a:extLst>
            </p:cNvPr>
            <p:cNvSpPr txBox="1"/>
            <p:nvPr/>
          </p:nvSpPr>
          <p:spPr>
            <a:xfrm>
              <a:off x="8375789" y="3024100"/>
              <a:ext cx="828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Montserrat" panose="00000500000000000000" pitchFamily="2" charset="-18"/>
                </a:rPr>
                <a:t>2010s</a:t>
              </a:r>
            </a:p>
          </p:txBody>
        </p:sp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C9C3B235-94B0-4610-FD34-24C4B3C7B4DC}"/>
                </a:ext>
              </a:extLst>
            </p:cNvPr>
            <p:cNvSpPr/>
            <p:nvPr/>
          </p:nvSpPr>
          <p:spPr>
            <a:xfrm>
              <a:off x="9924378" y="3324110"/>
              <a:ext cx="1404000" cy="140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>
                  <a:latin typeface="Montserrat" panose="00000500000000000000" pitchFamily="2" charset="-18"/>
                </a:rPr>
                <a:t>180 %</a:t>
              </a:r>
            </a:p>
          </p:txBody>
        </p:sp>
        <p:sp>
          <p:nvSpPr>
            <p:cNvPr id="20" name="BlokTextu 19">
              <a:extLst>
                <a:ext uri="{FF2B5EF4-FFF2-40B4-BE49-F238E27FC236}">
                  <a16:creationId xmlns:a16="http://schemas.microsoft.com/office/drawing/2014/main" id="{9028376B-FA9F-7C19-6363-161FA9E7BBB9}"/>
                </a:ext>
              </a:extLst>
            </p:cNvPr>
            <p:cNvSpPr txBox="1"/>
            <p:nvPr/>
          </p:nvSpPr>
          <p:spPr>
            <a:xfrm>
              <a:off x="10233725" y="3013342"/>
              <a:ext cx="951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Montserrat" panose="00000500000000000000" pitchFamily="2" charset="-18"/>
                </a:rPr>
                <a:t>2020s</a:t>
              </a:r>
            </a:p>
          </p:txBody>
        </p:sp>
        <p:sp>
          <p:nvSpPr>
            <p:cNvPr id="21" name="Pravá zložená zátvorka 20">
              <a:extLst>
                <a:ext uri="{FF2B5EF4-FFF2-40B4-BE49-F238E27FC236}">
                  <a16:creationId xmlns:a16="http://schemas.microsoft.com/office/drawing/2014/main" id="{71DFF506-17E1-595B-D542-FFEE04BCF37B}"/>
                </a:ext>
              </a:extLst>
            </p:cNvPr>
            <p:cNvSpPr/>
            <p:nvPr/>
          </p:nvSpPr>
          <p:spPr>
            <a:xfrm rot="5400000">
              <a:off x="6087258" y="1213384"/>
              <a:ext cx="405207" cy="726903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2" name="Obdĺžnik 21">
              <a:extLst>
                <a:ext uri="{FF2B5EF4-FFF2-40B4-BE49-F238E27FC236}">
                  <a16:creationId xmlns:a16="http://schemas.microsoft.com/office/drawing/2014/main" id="{0AAA14DD-9072-A7A2-11E9-0D9137857AB6}"/>
                </a:ext>
              </a:extLst>
            </p:cNvPr>
            <p:cNvSpPr/>
            <p:nvPr/>
          </p:nvSpPr>
          <p:spPr>
            <a:xfrm>
              <a:off x="4925208" y="5217457"/>
              <a:ext cx="1260000" cy="1161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>
                  <a:solidFill>
                    <a:schemeClr val="tx1"/>
                  </a:solidFill>
                  <a:latin typeface="Montserrat" panose="00000500000000000000" pitchFamily="2" charset="-18"/>
                </a:rPr>
                <a:t>ZLATO</a:t>
              </a:r>
            </a:p>
            <a:p>
              <a:pPr algn="ctr"/>
              <a:r>
                <a:rPr lang="sk-SK" dirty="0">
                  <a:solidFill>
                    <a:schemeClr val="tx1"/>
                  </a:solidFill>
                  <a:latin typeface="Montserrat" panose="00000500000000000000" pitchFamily="2" charset="-18"/>
                </a:rPr>
                <a:t>+197 %</a:t>
              </a:r>
            </a:p>
            <a:p>
              <a:pPr algn="ctr"/>
              <a:r>
                <a:rPr lang="sk-SK" dirty="0">
                  <a:solidFill>
                    <a:schemeClr val="tx1"/>
                  </a:solidFill>
                  <a:latin typeface="Montserrat" panose="00000500000000000000" pitchFamily="2" charset="-18"/>
                </a:rPr>
                <a:t>2,8 % p.a.</a:t>
              </a:r>
            </a:p>
          </p:txBody>
        </p:sp>
        <p:sp>
          <p:nvSpPr>
            <p:cNvPr id="23" name="Obdĺžnik 22">
              <a:extLst>
                <a:ext uri="{FF2B5EF4-FFF2-40B4-BE49-F238E27FC236}">
                  <a16:creationId xmlns:a16="http://schemas.microsoft.com/office/drawing/2014/main" id="{A871BAFF-B008-BC04-123A-BA7676A4189B}"/>
                </a:ext>
              </a:extLst>
            </p:cNvPr>
            <p:cNvSpPr/>
            <p:nvPr/>
          </p:nvSpPr>
          <p:spPr>
            <a:xfrm>
              <a:off x="6395871" y="5217457"/>
              <a:ext cx="1260000" cy="1161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>
                  <a:solidFill>
                    <a:schemeClr val="tx1"/>
                  </a:solidFill>
                  <a:latin typeface="Montserrat" panose="00000500000000000000" pitchFamily="2" charset="-18"/>
                </a:rPr>
                <a:t>S&amp;P 500</a:t>
              </a:r>
            </a:p>
            <a:p>
              <a:pPr algn="ctr"/>
              <a:r>
                <a:rPr lang="sk-SK" dirty="0">
                  <a:solidFill>
                    <a:schemeClr val="tx1"/>
                  </a:solidFill>
                  <a:latin typeface="Montserrat" panose="00000500000000000000" pitchFamily="2" charset="-18"/>
                </a:rPr>
                <a:t>8 242 %</a:t>
              </a:r>
            </a:p>
            <a:p>
              <a:pPr algn="ctr"/>
              <a:r>
                <a:rPr lang="sk-SK" dirty="0">
                  <a:solidFill>
                    <a:schemeClr val="tx1"/>
                  </a:solidFill>
                  <a:latin typeface="Montserrat" panose="00000500000000000000" pitchFamily="2" charset="-18"/>
                </a:rPr>
                <a:t>11,7 % p.a.</a:t>
              </a:r>
            </a:p>
          </p:txBody>
        </p:sp>
      </p:grpSp>
      <p:sp>
        <p:nvSpPr>
          <p:cNvPr id="26" name="BlokTextu 25">
            <a:extLst>
              <a:ext uri="{FF2B5EF4-FFF2-40B4-BE49-F238E27FC236}">
                <a16:creationId xmlns:a16="http://schemas.microsoft.com/office/drawing/2014/main" id="{A23D75F7-1B27-EE8C-AD14-3275E7C7382F}"/>
              </a:ext>
            </a:extLst>
          </p:cNvPr>
          <p:cNvSpPr txBox="1"/>
          <p:nvPr/>
        </p:nvSpPr>
        <p:spPr>
          <a:xfrm>
            <a:off x="7770822" y="4647302"/>
            <a:ext cx="2407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C00000"/>
                </a:solidFill>
                <a:latin typeface="Montserrat" panose="00000500000000000000" pitchFamily="2" charset="-18"/>
              </a:rPr>
              <a:t>4 SLABÉ DEKÁDY</a:t>
            </a:r>
          </a:p>
          <a:p>
            <a:pPr algn="ctr"/>
            <a:r>
              <a:rPr lang="sk-SK" sz="1400" dirty="0">
                <a:solidFill>
                  <a:srgbClr val="C00000"/>
                </a:solidFill>
                <a:latin typeface="Montserrat" panose="00000500000000000000" pitchFamily="2" charset="-18"/>
              </a:rPr>
              <a:t>Z TOHO 3 STRATOVÉ</a:t>
            </a:r>
          </a:p>
        </p:txBody>
      </p:sp>
    </p:spTree>
    <p:extLst>
      <p:ext uri="{BB962C8B-B14F-4D97-AF65-F5344CB8AC3E}">
        <p14:creationId xmlns:p14="http://schemas.microsoft.com/office/powerpoint/2010/main" val="1586120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6FB84-DF49-EBC7-1FD9-235828987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15">
            <a:extLst>
              <a:ext uri="{FF2B5EF4-FFF2-40B4-BE49-F238E27FC236}">
                <a16:creationId xmlns:a16="http://schemas.microsoft.com/office/drawing/2014/main" id="{7C436BB6-082F-08E5-0BBD-1C5418F6F968}"/>
              </a:ext>
            </a:extLst>
          </p:cNvPr>
          <p:cNvSpPr txBox="1"/>
          <p:nvPr/>
        </p:nvSpPr>
        <p:spPr>
          <a:xfrm>
            <a:off x="1456481" y="2796154"/>
            <a:ext cx="9279038" cy="12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17125" rIns="17125" bIns="17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k-SK" sz="8000" b="1" dirty="0">
                <a:solidFill>
                  <a:schemeClr val="dk1"/>
                </a:solidFill>
                <a:latin typeface="Montserrat ExtraBold" panose="00000900000000000000" pitchFamily="2" charset="-18"/>
                <a:ea typeface="Montserrat"/>
                <a:cs typeface="Montserrat"/>
                <a:sym typeface="Montserrat"/>
              </a:rPr>
              <a:t>ALTERNATÍVY</a:t>
            </a:r>
            <a:endParaRPr sz="8000" b="1" dirty="0">
              <a:solidFill>
                <a:srgbClr val="434343"/>
              </a:solidFill>
              <a:latin typeface="Montserrat ExtraBold" panose="00000900000000000000" pitchFamily="2" charset="-18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31881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B20F2-DEA7-0677-A447-A32FCBA16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9">
            <a:extLst>
              <a:ext uri="{FF2B5EF4-FFF2-40B4-BE49-F238E27FC236}">
                <a16:creationId xmlns:a16="http://schemas.microsoft.com/office/drawing/2014/main" id="{758616F8-DC8C-D753-9360-73116FEE5416}"/>
              </a:ext>
            </a:extLst>
          </p:cNvPr>
          <p:cNvSpPr txBox="1">
            <a:spLocks/>
          </p:cNvSpPr>
          <p:nvPr/>
        </p:nvSpPr>
        <p:spPr>
          <a:xfrm>
            <a:off x="295169" y="348777"/>
            <a:ext cx="9882872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b="1" dirty="0">
                <a:latin typeface="Montserrat ExtraBold" panose="00000900000000000000" pitchFamily="2" charset="-18"/>
                <a:ea typeface="Montserrat ExtraBold"/>
                <a:cs typeface="Montserrat ExtraBold"/>
                <a:sym typeface="Montserrat ExtraBold"/>
              </a:rPr>
              <a:t>ALTERNATÍVNY PRÍSTUP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1800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k dlhopisovej zložke v portfóliu</a:t>
            </a:r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B73E7464-8CFE-0D20-5E4C-058D417AD25B}"/>
              </a:ext>
            </a:extLst>
          </p:cNvPr>
          <p:cNvCxnSpPr/>
          <p:nvPr/>
        </p:nvCxnSpPr>
        <p:spPr>
          <a:xfrm>
            <a:off x="367469" y="1016277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56F34BE-A06B-A5B2-4C7B-268AD7D6846B}"/>
              </a:ext>
            </a:extLst>
          </p:cNvPr>
          <p:cNvGrpSpPr/>
          <p:nvPr/>
        </p:nvGrpSpPr>
        <p:grpSpPr>
          <a:xfrm>
            <a:off x="4482608" y="1161504"/>
            <a:ext cx="6433928" cy="4825446"/>
            <a:chOff x="5630512" y="1683776"/>
            <a:chExt cx="5759776" cy="4319832"/>
          </a:xfrm>
        </p:grpSpPr>
        <p:pic>
          <p:nvPicPr>
            <p:cNvPr id="1034" name="Picture 10" descr="Slovakia Map Silhouette Vector illustration eps 10 Slovakia Map Black Silhouette Vector illustration eps 10. slovakia map stock illustrations">
              <a:extLst>
                <a:ext uri="{FF2B5EF4-FFF2-40B4-BE49-F238E27FC236}">
                  <a16:creationId xmlns:a16="http://schemas.microsoft.com/office/drawing/2014/main" id="{5B37AFF3-C70E-1F0A-6BFA-E400ADE1A9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325" l="1961" r="97549">
                          <a14:foregroundMark x1="9967" y1="42702" x2="5094" y2="49532"/>
                          <a14:foregroundMark x1="9167" y1="69260" x2="11111" y2="43137"/>
                          <a14:foregroundMark x1="11111" y1="43137" x2="10294" y2="42702"/>
                          <a14:foregroundMark x1="6056" y1="60928" x2="7190" y2="56645"/>
                          <a14:foregroundMark x1="6373" y1="49568" x2="5882" y2="45316"/>
                          <a14:foregroundMark x1="7190" y1="56645" x2="6376" y2="49598"/>
                          <a14:foregroundMark x1="96732" y1="39216" x2="96732" y2="39216"/>
                          <a14:foregroundMark x1="97386" y1="38126" x2="97386" y2="38126"/>
                          <a14:foregroundMark x1="96895" y1="36383" x2="96895" y2="39216"/>
                          <a14:foregroundMark x1="96732" y1="38780" x2="96569" y2="40523"/>
                          <a14:foregroundMark x1="97222" y1="37255" x2="97549" y2="35948"/>
                          <a14:foregroundMark x1="3758" y1="54902" x2="4739" y2="65359"/>
                          <a14:foregroundMark x1="5065" y1="66013" x2="5065" y2="66013"/>
                          <a14:foregroundMark x1="8007" y1="67756" x2="8007" y2="67756"/>
                          <a14:foregroundMark x1="6373" y1="66667" x2="4902" y2="65795"/>
                          <a14:foregroundMark x1="5229" y1="66013" x2="5882" y2="66449"/>
                          <a14:foregroundMark x1="3922" y1="53813" x2="3431" y2="55120"/>
                          <a14:foregroundMark x1="95915" y1="38562" x2="96569" y2="38780"/>
                          <a14:foregroundMark x1="96895" y1="38780" x2="95588" y2="39869"/>
                          <a14:foregroundMark x1="96895" y1="37691" x2="96732" y2="36166"/>
                          <a14:backgroundMark x1="3044" y1="53270" x2="5556" y2="45316"/>
                          <a14:backgroundMark x1="3595" y1="49455" x2="3477" y2="53538"/>
                          <a14:backgroundMark x1="3737" y1="53698" x2="3758" y2="53377"/>
                          <a14:backgroundMark x1="5452" y1="67756" x2="5882" y2="69717"/>
                          <a14:backgroundMark x1="5341" y1="67249" x2="5452" y2="67756"/>
                          <a14:backgroundMark x1="4022" y1="66013" x2="3847" y2="65507"/>
                          <a14:backgroundMark x1="4430" y1="67192" x2="4022" y2="66013"/>
                          <a14:backgroundMark x1="5229" y1="69499" x2="4751" y2="68119"/>
                          <a14:backgroundMark x1="3361" y1="65588" x2="3431" y2="66013"/>
                          <a14:backgroundMark x1="6046" y1="70806" x2="8660" y2="73203"/>
                          <a14:backgroundMark x1="96483" y1="35170" x2="97222" y2="35512"/>
                          <a14:backgroundMark x1="89216" y1="31808" x2="96237" y2="35056"/>
                          <a14:backgroundMark x1="96380" y1="40939" x2="94608" y2="50109"/>
                          <a14:backgroundMark x1="94608" y1="50109" x2="90196" y2="59913"/>
                          <a14:backgroundMark x1="90196" y1="59913" x2="89869" y2="61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12" y="1683776"/>
              <a:ext cx="5759776" cy="4319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BlokTextu 2">
              <a:extLst>
                <a:ext uri="{FF2B5EF4-FFF2-40B4-BE49-F238E27FC236}">
                  <a16:creationId xmlns:a16="http://schemas.microsoft.com/office/drawing/2014/main" id="{02E738C1-B5F8-9F4F-A27E-87D579689101}"/>
                </a:ext>
              </a:extLst>
            </p:cNvPr>
            <p:cNvSpPr txBox="1"/>
            <p:nvPr/>
          </p:nvSpPr>
          <p:spPr>
            <a:xfrm rot="20722429">
              <a:off x="5983064" y="3673035"/>
              <a:ext cx="4878824" cy="375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dirty="0">
                  <a:solidFill>
                    <a:schemeClr val="bg1"/>
                  </a:solidFill>
                  <a:latin typeface="Montserrat" panose="00000500000000000000" pitchFamily="2" charset="-18"/>
                </a:rPr>
                <a:t>LOKÁLNE PODNIKOVÉ DLHOPISY</a:t>
              </a:r>
            </a:p>
          </p:txBody>
        </p:sp>
      </p:grpSp>
      <p:sp>
        <p:nvSpPr>
          <p:cNvPr id="6" name="BlokTextu 5">
            <a:extLst>
              <a:ext uri="{FF2B5EF4-FFF2-40B4-BE49-F238E27FC236}">
                <a16:creationId xmlns:a16="http://schemas.microsoft.com/office/drawing/2014/main" id="{DDEF312B-8681-126C-AD1F-708395CA456C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Pozn.: </a:t>
            </a:r>
            <a:r>
              <a:rPr lang="sk-SK" sz="1200" dirty="0">
                <a:latin typeface="Montserrat" panose="00000500000000000000" pitchFamily="2" charset="-18"/>
              </a:rPr>
              <a:t>aranžované J&amp;T Bankou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70469A4C-F016-CD51-ECD9-44DCB4BCE79C}"/>
              </a:ext>
            </a:extLst>
          </p:cNvPr>
          <p:cNvSpPr/>
          <p:nvPr/>
        </p:nvSpPr>
        <p:spPr>
          <a:xfrm>
            <a:off x="367469" y="1110095"/>
            <a:ext cx="2464132" cy="24641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Montserrat" panose="00000500000000000000" pitchFamily="2" charset="-18"/>
              </a:rPr>
              <a:t>NÍZKA MIERA KORELÁCIE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6A3D5013-0E71-C398-A5FD-4ADFCD884772}"/>
              </a:ext>
            </a:extLst>
          </p:cNvPr>
          <p:cNvSpPr/>
          <p:nvPr/>
        </p:nvSpPr>
        <p:spPr>
          <a:xfrm>
            <a:off x="367469" y="3717611"/>
            <a:ext cx="2464132" cy="24641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  <a:latin typeface="Montserrat" panose="00000500000000000000" pitchFamily="2" charset="-18"/>
              </a:rPr>
              <a:t>ATRAKTÍVNY </a:t>
            </a:r>
          </a:p>
          <a:p>
            <a:pPr algn="ctr"/>
            <a:r>
              <a:rPr lang="sk-SK" dirty="0">
                <a:solidFill>
                  <a:schemeClr val="tx1"/>
                </a:solidFill>
                <a:latin typeface="Montserrat" panose="00000500000000000000" pitchFamily="2" charset="-18"/>
              </a:rPr>
              <a:t>VÝNOS</a:t>
            </a:r>
          </a:p>
        </p:txBody>
      </p:sp>
    </p:spTree>
    <p:extLst>
      <p:ext uri="{BB962C8B-B14F-4D97-AF65-F5344CB8AC3E}">
        <p14:creationId xmlns:p14="http://schemas.microsoft.com/office/powerpoint/2010/main" val="342344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9">
            <a:extLst>
              <a:ext uri="{FF2B5EF4-FFF2-40B4-BE49-F238E27FC236}">
                <a16:creationId xmlns:a16="http://schemas.microsoft.com/office/drawing/2014/main" id="{7BED313F-6D53-9C07-5CE5-C566CC885258}"/>
              </a:ext>
            </a:extLst>
          </p:cNvPr>
          <p:cNvSpPr txBox="1">
            <a:spLocks/>
          </p:cNvSpPr>
          <p:nvPr/>
        </p:nvSpPr>
        <p:spPr>
          <a:xfrm>
            <a:off x="209710" y="140781"/>
            <a:ext cx="11156197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POSTAVENIE NA SVETOVOM DLHOPISOVOM TRHU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FDB6A5B-22FF-E0D0-ADA6-2809B21BA5A6}"/>
              </a:ext>
            </a:extLst>
          </p:cNvPr>
          <p:cNvSpPr txBox="1"/>
          <p:nvPr/>
        </p:nvSpPr>
        <p:spPr>
          <a:xfrm>
            <a:off x="209710" y="623615"/>
            <a:ext cx="8361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lokálne podnikové dlhopisy sú konkurencieschopné</a:t>
            </a:r>
            <a:endParaRPr lang="sk-SK" sz="1800" dirty="0">
              <a:latin typeface="Montserrat" panose="00000500000000000000" pitchFamily="2" charset="-18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4059A225-F162-95C8-176E-3D4DA6342523}"/>
              </a:ext>
            </a:extLst>
          </p:cNvPr>
          <p:cNvCxnSpPr/>
          <p:nvPr/>
        </p:nvCxnSpPr>
        <p:spPr>
          <a:xfrm>
            <a:off x="209710" y="995799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5F1C16CD-AB0B-B240-36FF-E9DA9F100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10" y="1742740"/>
            <a:ext cx="11263357" cy="4397694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3BE740EC-698F-DD9B-0BA4-A723253BFB7B}"/>
              </a:ext>
            </a:extLst>
          </p:cNvPr>
          <p:cNvSpPr txBox="1"/>
          <p:nvPr/>
        </p:nvSpPr>
        <p:spPr>
          <a:xfrm>
            <a:off x="0" y="6440220"/>
            <a:ext cx="4717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J&amp;T Investičná spoločnosť, Bloomberg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568BB126-B6E0-AF5F-D3F9-2EFF72D744F5}"/>
              </a:ext>
            </a:extLst>
          </p:cNvPr>
          <p:cNvSpPr txBox="1"/>
          <p:nvPr/>
        </p:nvSpPr>
        <p:spPr>
          <a:xfrm>
            <a:off x="121645" y="1291115"/>
            <a:ext cx="658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J&amp;T BOND EUR VS DLHOPISOVÉ INDEXY: </a:t>
            </a:r>
            <a:r>
              <a:rPr lang="sk-SK" dirty="0">
                <a:latin typeface="Montserrat" panose="00000500000000000000" pitchFamily="2" charset="-18"/>
              </a:rPr>
              <a:t>OD VZNIKU </a:t>
            </a:r>
          </a:p>
        </p:txBody>
      </p:sp>
    </p:spTree>
    <p:extLst>
      <p:ext uri="{BB962C8B-B14F-4D97-AF65-F5344CB8AC3E}">
        <p14:creationId xmlns:p14="http://schemas.microsoft.com/office/powerpoint/2010/main" val="2908338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9">
            <a:extLst>
              <a:ext uri="{FF2B5EF4-FFF2-40B4-BE49-F238E27FC236}">
                <a16:creationId xmlns:a16="http://schemas.microsoft.com/office/drawing/2014/main" id="{7BED313F-6D53-9C07-5CE5-C566CC885258}"/>
              </a:ext>
            </a:extLst>
          </p:cNvPr>
          <p:cNvSpPr txBox="1">
            <a:spLocks/>
          </p:cNvSpPr>
          <p:nvPr/>
        </p:nvSpPr>
        <p:spPr>
          <a:xfrm>
            <a:off x="209710" y="140781"/>
            <a:ext cx="11156197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LOKÁLNE INVESTÍCIE V ČASE VYSOKEJ INFLÁCIE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FDB6A5B-22FF-E0D0-ADA6-2809B21BA5A6}"/>
              </a:ext>
            </a:extLst>
          </p:cNvPr>
          <p:cNvSpPr txBox="1"/>
          <p:nvPr/>
        </p:nvSpPr>
        <p:spPr>
          <a:xfrm>
            <a:off x="209710" y="623615"/>
            <a:ext cx="8361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dokázali doručiť pozitívny diverzifikačný efekt</a:t>
            </a:r>
            <a:endParaRPr lang="sk-SK" sz="1800" dirty="0">
              <a:latin typeface="Montserrat" panose="00000500000000000000" pitchFamily="2" charset="-18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1FA3954-06AF-13F7-C32A-684808EAFEB1}"/>
              </a:ext>
            </a:extLst>
          </p:cNvPr>
          <p:cNvSpPr txBox="1"/>
          <p:nvPr/>
        </p:nvSpPr>
        <p:spPr>
          <a:xfrm>
            <a:off x="0" y="6476417"/>
            <a:ext cx="4717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J&amp;T Investičná spoločnosť, Bloomberg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4059A225-F162-95C8-176E-3D4DA6342523}"/>
              </a:ext>
            </a:extLst>
          </p:cNvPr>
          <p:cNvCxnSpPr/>
          <p:nvPr/>
        </p:nvCxnSpPr>
        <p:spPr>
          <a:xfrm>
            <a:off x="229001" y="992947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E28B2A3-5517-DE59-617E-E6357FF14765}"/>
              </a:ext>
            </a:extLst>
          </p:cNvPr>
          <p:cNvGrpSpPr/>
          <p:nvPr/>
        </p:nvGrpSpPr>
        <p:grpSpPr>
          <a:xfrm>
            <a:off x="229001" y="1673582"/>
            <a:ext cx="11449855" cy="4399200"/>
            <a:chOff x="229001" y="2028024"/>
            <a:chExt cx="12087686" cy="3599552"/>
          </a:xfrm>
        </p:grpSpPr>
        <p:pic>
          <p:nvPicPr>
            <p:cNvPr id="3" name="Obrázok 2">
              <a:extLst>
                <a:ext uri="{FF2B5EF4-FFF2-40B4-BE49-F238E27FC236}">
                  <a16:creationId xmlns:a16="http://schemas.microsoft.com/office/drawing/2014/main" id="{4599C0FA-68A8-852E-B724-1A365152B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001" y="2028024"/>
              <a:ext cx="10703270" cy="3599552"/>
            </a:xfrm>
            <a:prstGeom prst="rect">
              <a:avLst/>
            </a:prstGeom>
          </p:spPr>
        </p:pic>
        <p:sp>
          <p:nvSpPr>
            <p:cNvPr id="8" name="BlokTextu 7">
              <a:extLst>
                <a:ext uri="{FF2B5EF4-FFF2-40B4-BE49-F238E27FC236}">
                  <a16:creationId xmlns:a16="http://schemas.microsoft.com/office/drawing/2014/main" id="{EB477DA3-B27A-631C-B34C-8FD85664AC44}"/>
                </a:ext>
              </a:extLst>
            </p:cNvPr>
            <p:cNvSpPr txBox="1"/>
            <p:nvPr/>
          </p:nvSpPr>
          <p:spPr>
            <a:xfrm>
              <a:off x="11064391" y="2398517"/>
              <a:ext cx="93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dirty="0">
                  <a:latin typeface="Montserrat Medium" panose="00000600000000000000" pitchFamily="2" charset="-18"/>
                </a:rPr>
                <a:t>+ 1,59 %</a:t>
              </a:r>
            </a:p>
          </p:txBody>
        </p:sp>
        <p:sp>
          <p:nvSpPr>
            <p:cNvPr id="9" name="Pravá zložená zátvorka 8">
              <a:extLst>
                <a:ext uri="{FF2B5EF4-FFF2-40B4-BE49-F238E27FC236}">
                  <a16:creationId xmlns:a16="http://schemas.microsoft.com/office/drawing/2014/main" id="{5AE8AFFB-CAFA-23E3-454E-1B5673E4F152}"/>
                </a:ext>
              </a:extLst>
            </p:cNvPr>
            <p:cNvSpPr/>
            <p:nvPr/>
          </p:nvSpPr>
          <p:spPr>
            <a:xfrm>
              <a:off x="10932271" y="3612019"/>
              <a:ext cx="247829" cy="76057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5F713A9A-9038-1F1C-7844-8EB319C719AD}"/>
                </a:ext>
              </a:extLst>
            </p:cNvPr>
            <p:cNvSpPr txBox="1"/>
            <p:nvPr/>
          </p:nvSpPr>
          <p:spPr>
            <a:xfrm>
              <a:off x="11182610" y="3730697"/>
              <a:ext cx="1134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dirty="0">
                  <a:latin typeface="Montserrat Medium" panose="00000600000000000000" pitchFamily="2" charset="-18"/>
                </a:rPr>
                <a:t>od </a:t>
              </a:r>
              <a:r>
                <a:rPr lang="sk-SK" sz="1400" dirty="0">
                  <a:solidFill>
                    <a:srgbClr val="FF0000"/>
                  </a:solidFill>
                  <a:latin typeface="Montserrat Medium" panose="00000600000000000000" pitchFamily="2" charset="-18"/>
                </a:rPr>
                <a:t>-11 %</a:t>
              </a:r>
            </a:p>
            <a:p>
              <a:r>
                <a:rPr lang="sk-SK" sz="1400" dirty="0">
                  <a:latin typeface="Montserrat Medium" panose="00000600000000000000" pitchFamily="2" charset="-18"/>
                </a:rPr>
                <a:t>do </a:t>
              </a:r>
              <a:r>
                <a:rPr lang="sk-SK" sz="1400" dirty="0">
                  <a:solidFill>
                    <a:srgbClr val="FF0000"/>
                  </a:solidFill>
                  <a:latin typeface="Montserrat Medium" panose="00000600000000000000" pitchFamily="2" charset="-18"/>
                </a:rPr>
                <a:t>-18 %</a:t>
              </a:r>
            </a:p>
          </p:txBody>
        </p:sp>
      </p:grpSp>
      <p:sp>
        <p:nvSpPr>
          <p:cNvPr id="11" name="BlokTextu 10">
            <a:extLst>
              <a:ext uri="{FF2B5EF4-FFF2-40B4-BE49-F238E27FC236}">
                <a16:creationId xmlns:a16="http://schemas.microsoft.com/office/drawing/2014/main" id="{78F67AAE-E130-C92E-C8A2-1D447936956C}"/>
              </a:ext>
            </a:extLst>
          </p:cNvPr>
          <p:cNvSpPr txBox="1"/>
          <p:nvPr/>
        </p:nvSpPr>
        <p:spPr>
          <a:xfrm>
            <a:off x="209710" y="1304250"/>
            <a:ext cx="658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J&amp;T BOND EUR VS DLHOPISOVÉ INDEXY: </a:t>
            </a:r>
            <a:r>
              <a:rPr lang="sk-SK" dirty="0">
                <a:latin typeface="Montserrat" panose="00000500000000000000" pitchFamily="2" charset="-18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287430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9">
            <a:extLst>
              <a:ext uri="{FF2B5EF4-FFF2-40B4-BE49-F238E27FC236}">
                <a16:creationId xmlns:a16="http://schemas.microsoft.com/office/drawing/2014/main" id="{BFF771DA-B6C3-D15A-1361-82C653F4ED34}"/>
              </a:ext>
            </a:extLst>
          </p:cNvPr>
          <p:cNvSpPr txBox="1">
            <a:spLocks/>
          </p:cNvSpPr>
          <p:nvPr/>
        </p:nvSpPr>
        <p:spPr>
          <a:xfrm>
            <a:off x="209710" y="140781"/>
            <a:ext cx="11156197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VÝNOS DO SPLATNOSTI DLHOPISOV ARANŽOVANÝCH J&amp;T BANKOU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2BAC884-59D9-B3D3-520D-DD37B748CE00}"/>
              </a:ext>
            </a:extLst>
          </p:cNvPr>
          <p:cNvSpPr txBox="1"/>
          <p:nvPr/>
        </p:nvSpPr>
        <p:spPr>
          <a:xfrm>
            <a:off x="0" y="6477706"/>
            <a:ext cx="4717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J&amp;T Investičná spoločnosť, Bloomberg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6F6B4678-3926-D981-023A-D34887C40B44}"/>
              </a:ext>
            </a:extLst>
          </p:cNvPr>
          <p:cNvSpPr txBox="1"/>
          <p:nvPr/>
        </p:nvSpPr>
        <p:spPr>
          <a:xfrm>
            <a:off x="209709" y="623615"/>
            <a:ext cx="11263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priemerný výnos do splatnosti vs svet</a:t>
            </a:r>
            <a:endParaRPr lang="sk-SK" sz="1800" dirty="0">
              <a:latin typeface="Montserrat" panose="00000500000000000000" pitchFamily="2" charset="-18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1FCD9D3A-BB00-E9BF-651D-31F75331E27D}"/>
              </a:ext>
            </a:extLst>
          </p:cNvPr>
          <p:cNvCxnSpPr/>
          <p:nvPr/>
        </p:nvCxnSpPr>
        <p:spPr>
          <a:xfrm>
            <a:off x="209710" y="995799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4E956956-AABC-CCC6-9B56-A45965509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755149"/>
              </p:ext>
            </p:extLst>
          </p:nvPr>
        </p:nvGraphicFramePr>
        <p:xfrm>
          <a:off x="209709" y="1785769"/>
          <a:ext cx="11263357" cy="438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BlokTextu 1">
            <a:extLst>
              <a:ext uri="{FF2B5EF4-FFF2-40B4-BE49-F238E27FC236}">
                <a16:creationId xmlns:a16="http://schemas.microsoft.com/office/drawing/2014/main" id="{CD6B78FA-4755-9B77-9443-3EAF0E0EAC17}"/>
              </a:ext>
            </a:extLst>
          </p:cNvPr>
          <p:cNvSpPr txBox="1"/>
          <p:nvPr/>
        </p:nvSpPr>
        <p:spPr>
          <a:xfrm>
            <a:off x="209709" y="1475781"/>
            <a:ext cx="658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J&amp;T BOND EUR VS DLHOPISOVÉ INDEXY: </a:t>
            </a:r>
            <a:r>
              <a:rPr lang="sk-SK" dirty="0">
                <a:latin typeface="Montserrat" panose="00000500000000000000" pitchFamily="2" charset="-18"/>
              </a:rPr>
              <a:t>OD VZNIKU</a:t>
            </a:r>
          </a:p>
        </p:txBody>
      </p:sp>
    </p:spTree>
    <p:extLst>
      <p:ext uri="{BB962C8B-B14F-4D97-AF65-F5344CB8AC3E}">
        <p14:creationId xmlns:p14="http://schemas.microsoft.com/office/powerpoint/2010/main" val="62260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E4F94-AF24-D5A1-8365-9C9B824FC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D948F440-1D40-EFCC-3F0A-568B35F0C76D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8" name="Rovná spojnica 7">
              <a:extLst>
                <a:ext uri="{FF2B5EF4-FFF2-40B4-BE49-F238E27FC236}">
                  <a16:creationId xmlns:a16="http://schemas.microsoft.com/office/drawing/2014/main" id="{263AA9DB-1A2F-1902-368E-D1B00BB79CEB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Google Shape;97;p19">
              <a:extLst>
                <a:ext uri="{FF2B5EF4-FFF2-40B4-BE49-F238E27FC236}">
                  <a16:creationId xmlns:a16="http://schemas.microsoft.com/office/drawing/2014/main" id="{87ED6D9A-02F0-56E3-0CBA-7BEAE2860E7D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NOVÝ SUPERCYKLUS – THE AGE OF DISORDER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spoliehať sa na pokračovanie minulých trendov sa nemusí vyplatiť</a:t>
              </a:r>
            </a:p>
          </p:txBody>
        </p:sp>
      </p:grpSp>
      <p:sp>
        <p:nvSpPr>
          <p:cNvPr id="3" name="BlokTextu 2">
            <a:extLst>
              <a:ext uri="{FF2B5EF4-FFF2-40B4-BE49-F238E27FC236}">
                <a16:creationId xmlns:a16="http://schemas.microsoft.com/office/drawing/2014/main" id="{14EF6184-6A47-3EE6-64D9-5F89DF337974}"/>
              </a:ext>
            </a:extLst>
          </p:cNvPr>
          <p:cNvSpPr txBox="1"/>
          <p:nvPr/>
        </p:nvSpPr>
        <p:spPr>
          <a:xfrm>
            <a:off x="367468" y="1142203"/>
            <a:ext cx="5352612" cy="5065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29000"/>
              </a:lnSpc>
              <a:buFont typeface="+mj-lt"/>
              <a:buAutoNum type="arabicParenR"/>
            </a:pPr>
            <a:r>
              <a:rPr lang="sk-SK" dirty="0">
                <a:latin typeface="Montserrat" panose="00000500000000000000" pitchFamily="2" charset="-18"/>
              </a:rPr>
              <a:t>DE-GLOBALIZÁCIA</a:t>
            </a:r>
          </a:p>
          <a:p>
            <a:pPr marL="457200" indent="-457200">
              <a:lnSpc>
                <a:spcPct val="229000"/>
              </a:lnSpc>
              <a:buFont typeface="+mj-lt"/>
              <a:buAutoNum type="arabicParenR"/>
            </a:pPr>
            <a:r>
              <a:rPr lang="sk-SK" dirty="0">
                <a:latin typeface="Montserrat" panose="00000500000000000000" pitchFamily="2" charset="-18"/>
              </a:rPr>
              <a:t>EURÓPSKA OTÁZKA</a:t>
            </a:r>
          </a:p>
          <a:p>
            <a:pPr marL="457200" indent="-457200">
              <a:lnSpc>
                <a:spcPct val="229000"/>
              </a:lnSpc>
              <a:buFont typeface="+mj-lt"/>
              <a:buAutoNum type="arabicParenR"/>
            </a:pPr>
            <a:r>
              <a:rPr lang="sk-SK" dirty="0">
                <a:latin typeface="Montserrat" panose="00000500000000000000" pitchFamily="2" charset="-18"/>
              </a:rPr>
              <a:t>VLÁDNE ZADLŽOVANIE</a:t>
            </a:r>
          </a:p>
          <a:p>
            <a:pPr marL="457200" indent="-457200">
              <a:lnSpc>
                <a:spcPct val="229000"/>
              </a:lnSpc>
              <a:buFont typeface="+mj-lt"/>
              <a:buAutoNum type="arabicParenR"/>
            </a:pPr>
            <a:r>
              <a:rPr lang="sk-SK" dirty="0">
                <a:latin typeface="Montserrat" panose="00000500000000000000" pitchFamily="2" charset="-18"/>
              </a:rPr>
              <a:t>INFLÁCIA</a:t>
            </a:r>
          </a:p>
          <a:p>
            <a:pPr marL="457200" indent="-457200">
              <a:lnSpc>
                <a:spcPct val="229000"/>
              </a:lnSpc>
              <a:buFont typeface="+mj-lt"/>
              <a:buAutoNum type="arabicParenR"/>
            </a:pPr>
            <a:r>
              <a:rPr lang="sk-SK" dirty="0">
                <a:latin typeface="Montserrat" panose="00000500000000000000" pitchFamily="2" charset="-18"/>
              </a:rPr>
              <a:t>PREHLBUJÚCA SA NEROVNOSŤ</a:t>
            </a:r>
          </a:p>
          <a:p>
            <a:pPr marL="457200" indent="-457200">
              <a:lnSpc>
                <a:spcPct val="229000"/>
              </a:lnSpc>
              <a:buFont typeface="+mj-lt"/>
              <a:buAutoNum type="arabicParenR"/>
            </a:pPr>
            <a:r>
              <a:rPr lang="sk-SK" dirty="0">
                <a:latin typeface="Montserrat" panose="00000500000000000000" pitchFamily="2" charset="-18"/>
              </a:rPr>
              <a:t>MEDZIGENERAČNÁ PRIEPASŤ</a:t>
            </a:r>
          </a:p>
          <a:p>
            <a:pPr marL="457200" indent="-457200">
              <a:lnSpc>
                <a:spcPct val="229000"/>
              </a:lnSpc>
              <a:buFont typeface="+mj-lt"/>
              <a:buAutoNum type="arabicParenR"/>
            </a:pPr>
            <a:r>
              <a:rPr lang="sk-SK" dirty="0">
                <a:latin typeface="Montserrat" panose="00000500000000000000" pitchFamily="2" charset="-18"/>
              </a:rPr>
              <a:t>KLIMATICKÁ OTÁZKA</a:t>
            </a:r>
          </a:p>
          <a:p>
            <a:pPr marL="457200" indent="-457200">
              <a:lnSpc>
                <a:spcPct val="229000"/>
              </a:lnSpc>
              <a:buFont typeface="+mj-lt"/>
              <a:buAutoNum type="arabicParenR"/>
            </a:pPr>
            <a:r>
              <a:rPr lang="sk-SK" dirty="0">
                <a:latin typeface="Montserrat" panose="00000500000000000000" pitchFamily="2" charset="-18"/>
              </a:rPr>
              <a:t>TECHNOLOGICKÁ REVOLÚCIA AI</a:t>
            </a:r>
          </a:p>
        </p:txBody>
      </p:sp>
      <p:pic>
        <p:nvPicPr>
          <p:cNvPr id="9" name="Obrázok 8" descr="Skladaný biele polia">
            <a:extLst>
              <a:ext uri="{FF2B5EF4-FFF2-40B4-BE49-F238E27FC236}">
                <a16:creationId xmlns:a16="http://schemas.microsoft.com/office/drawing/2014/main" id="{DDA57988-71B6-68B9-F779-C0AFC7251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80" y="1188720"/>
            <a:ext cx="5910745" cy="501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26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AA206D0A-429B-3D63-02D0-DCC7028287D2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6" name="Rovná spojnica 5">
              <a:extLst>
                <a:ext uri="{FF2B5EF4-FFF2-40B4-BE49-F238E27FC236}">
                  <a16:creationId xmlns:a16="http://schemas.microsoft.com/office/drawing/2014/main" id="{8EC77D2C-F60C-1CAC-26AD-F131A90C3FEE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Google Shape;97;p19">
              <a:extLst>
                <a:ext uri="{FF2B5EF4-FFF2-40B4-BE49-F238E27FC236}">
                  <a16:creationId xmlns:a16="http://schemas.microsoft.com/office/drawing/2014/main" id="{3C63A2FA-269A-CA8E-D0B2-738581D7F795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PRIVATE EQUITY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si hľadá cestu do portfólií investorov</a:t>
              </a:r>
            </a:p>
          </p:txBody>
        </p:sp>
      </p:grpSp>
      <p:pic>
        <p:nvPicPr>
          <p:cNvPr id="9" name="Obrázok 8" descr="Tip ľadovca sa zlúčil vo vode">
            <a:extLst>
              <a:ext uri="{FF2B5EF4-FFF2-40B4-BE49-F238E27FC236}">
                <a16:creationId xmlns:a16="http://schemas.microsoft.com/office/drawing/2014/main" id="{99456B08-0A74-CE1D-FA8F-6BA9256A5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8" y="1192471"/>
            <a:ext cx="4551773" cy="5187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avá zložená zátvorka 9">
            <a:extLst>
              <a:ext uri="{FF2B5EF4-FFF2-40B4-BE49-F238E27FC236}">
                <a16:creationId xmlns:a16="http://schemas.microsoft.com/office/drawing/2014/main" id="{27FD101E-8D3B-5041-608A-C7DF0E4C45D2}"/>
              </a:ext>
            </a:extLst>
          </p:cNvPr>
          <p:cNvSpPr/>
          <p:nvPr/>
        </p:nvSpPr>
        <p:spPr>
          <a:xfrm>
            <a:off x="4953590" y="1290806"/>
            <a:ext cx="267128" cy="157134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Pravá zložená zátvorka 10">
            <a:extLst>
              <a:ext uri="{FF2B5EF4-FFF2-40B4-BE49-F238E27FC236}">
                <a16:creationId xmlns:a16="http://schemas.microsoft.com/office/drawing/2014/main" id="{E1F8DB11-9FF0-A082-D5DD-CD75F5062B93}"/>
              </a:ext>
            </a:extLst>
          </p:cNvPr>
          <p:cNvSpPr/>
          <p:nvPr/>
        </p:nvSpPr>
        <p:spPr>
          <a:xfrm>
            <a:off x="4953590" y="2862148"/>
            <a:ext cx="263510" cy="342290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71E4CEF-08A1-83B3-1F18-1821D2855F10}"/>
              </a:ext>
            </a:extLst>
          </p:cNvPr>
          <p:cNvSpPr txBox="1"/>
          <p:nvPr/>
        </p:nvSpPr>
        <p:spPr>
          <a:xfrm>
            <a:off x="5255067" y="1891811"/>
            <a:ext cx="235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Montserrat" panose="00000500000000000000" pitchFamily="2" charset="-18"/>
              </a:rPr>
              <a:t>VEREJNÉ TRHY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E639A12-3AA6-398A-9E86-B7AD35D42F66}"/>
              </a:ext>
            </a:extLst>
          </p:cNvPr>
          <p:cNvSpPr txBox="1"/>
          <p:nvPr/>
        </p:nvSpPr>
        <p:spPr>
          <a:xfrm>
            <a:off x="5217100" y="4388935"/>
            <a:ext cx="235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Montserrat" panose="00000500000000000000" pitchFamily="2" charset="-18"/>
              </a:rPr>
              <a:t>SÚKROMNÉ</a:t>
            </a:r>
            <a:r>
              <a:rPr lang="sk-SK" sz="1600" dirty="0">
                <a:latin typeface="Montserrat" panose="00000500000000000000" pitchFamily="2" charset="-18"/>
              </a:rPr>
              <a:t> TRHY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B2EAC98-F604-681F-2A31-3D8F6619795E}"/>
              </a:ext>
            </a:extLst>
          </p:cNvPr>
          <p:cNvSpPr txBox="1"/>
          <p:nvPr/>
        </p:nvSpPr>
        <p:spPr>
          <a:xfrm>
            <a:off x="2802179" y="1777289"/>
            <a:ext cx="193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latin typeface="Montserrat" panose="00000500000000000000" pitchFamily="2" charset="-18"/>
              </a:rPr>
              <a:t>10 000 SPOLOČNOSTÍ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35E6C4F-303A-6BC4-5DED-22E08430CB16}"/>
              </a:ext>
            </a:extLst>
          </p:cNvPr>
          <p:cNvSpPr txBox="1"/>
          <p:nvPr/>
        </p:nvSpPr>
        <p:spPr>
          <a:xfrm>
            <a:off x="2720250" y="4045225"/>
            <a:ext cx="193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Montserrat" panose="00000500000000000000" pitchFamily="2" charset="-18"/>
              </a:rPr>
              <a:t>95 000 SPOLOČNOSTÍ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65BD6ABB-44CC-99D0-BBC2-A690722B695A}"/>
              </a:ext>
            </a:extLst>
          </p:cNvPr>
          <p:cNvSpPr txBox="1"/>
          <p:nvPr/>
        </p:nvSpPr>
        <p:spPr>
          <a:xfrm>
            <a:off x="0" y="6521763"/>
            <a:ext cx="4375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Pozn.: </a:t>
            </a:r>
            <a:r>
              <a:rPr lang="sk-SK" sz="1200" dirty="0">
                <a:latin typeface="Montserrat" panose="00000500000000000000" pitchFamily="2" charset="-18"/>
              </a:rPr>
              <a:t>spoločnosti vo svete s tržbami nad 100 mil. USD</a:t>
            </a:r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0A84BBE4-1AFF-8464-8A0D-39AC28A8EE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773338"/>
              </p:ext>
            </p:extLst>
          </p:nvPr>
        </p:nvGraphicFramePr>
        <p:xfrm>
          <a:off x="6551407" y="1429181"/>
          <a:ext cx="5497158" cy="509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6305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0A64A784-A207-80D3-CF6F-F7A592325354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3" name="Rovná spojnica 2">
              <a:extLst>
                <a:ext uri="{FF2B5EF4-FFF2-40B4-BE49-F238E27FC236}">
                  <a16:creationId xmlns:a16="http://schemas.microsoft.com/office/drawing/2014/main" id="{BC8EEF51-3F7D-91F3-0196-D19F6D3494E3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Google Shape;97;p19">
              <a:extLst>
                <a:ext uri="{FF2B5EF4-FFF2-40B4-BE49-F238E27FC236}">
                  <a16:creationId xmlns:a16="http://schemas.microsoft.com/office/drawing/2014/main" id="{B57FE685-02B2-70D3-80B4-6ECB43BD5596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b="1" dirty="0">
                  <a:latin typeface="Montserrat ExtraBold" panose="00000900000000000000" pitchFamily="2" charset="-18"/>
                  <a:ea typeface="Montserrat ExtraBold"/>
                  <a:cs typeface="Montserrat ExtraBold"/>
                  <a:sym typeface="Montserrat ExtraBold"/>
                </a:rPr>
                <a:t>PRIVATE EQUITY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a výhody, ktoré so sebou prináša</a:t>
              </a: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1E1C0B21-4B8E-3384-1859-5C99A503E206}"/>
              </a:ext>
            </a:extLst>
          </p:cNvPr>
          <p:cNvGrpSpPr/>
          <p:nvPr/>
        </p:nvGrpSpPr>
        <p:grpSpPr>
          <a:xfrm>
            <a:off x="627038" y="1763611"/>
            <a:ext cx="9797122" cy="4251790"/>
            <a:chOff x="627038" y="1763611"/>
            <a:chExt cx="9797122" cy="4251790"/>
          </a:xfrm>
        </p:grpSpPr>
        <p:pic>
          <p:nvPicPr>
            <p:cNvPr id="16" name="Grafický objekt 15" descr="Otvorené dvere obrys">
              <a:extLst>
                <a:ext uri="{FF2B5EF4-FFF2-40B4-BE49-F238E27FC236}">
                  <a16:creationId xmlns:a16="http://schemas.microsoft.com/office/drawing/2014/main" id="{910A60AD-F183-E1C2-55EC-EF26EB262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8892" y="1763611"/>
              <a:ext cx="725346" cy="725346"/>
            </a:xfrm>
            <a:prstGeom prst="rect">
              <a:avLst/>
            </a:prstGeom>
          </p:spPr>
        </p:pic>
        <p:sp>
          <p:nvSpPr>
            <p:cNvPr id="19" name="BlokTextu 18">
              <a:extLst>
                <a:ext uri="{FF2B5EF4-FFF2-40B4-BE49-F238E27FC236}">
                  <a16:creationId xmlns:a16="http://schemas.microsoft.com/office/drawing/2014/main" id="{1BDB878C-1773-5FC8-8503-4C2F3DF10FA0}"/>
                </a:ext>
              </a:extLst>
            </p:cNvPr>
            <p:cNvSpPr txBox="1"/>
            <p:nvPr/>
          </p:nvSpPr>
          <p:spPr>
            <a:xfrm>
              <a:off x="1795302" y="1932128"/>
              <a:ext cx="8628858" cy="388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sk-SK" dirty="0">
                  <a:solidFill>
                    <a:schemeClr val="dk1"/>
                  </a:solidFill>
                  <a:latin typeface="Montserrat" panose="00000500000000000000" pitchFamily="2" charset="-18"/>
                  <a:ea typeface="Montserrat Medium"/>
                  <a:cs typeface="Montserrat Medium"/>
                  <a:sym typeface="Montserrat Medium"/>
                </a:rPr>
                <a:t>PRÍSTUP K BEŽNE NEDOSTUPNÝM INVESTIČNÝM PRÍLEŽITOSTIAM</a:t>
              </a:r>
            </a:p>
          </p:txBody>
        </p:sp>
        <p:pic>
          <p:nvPicPr>
            <p:cNvPr id="21" name="Grafický objekt 20" descr="Stúpajúci trend obrys">
              <a:extLst>
                <a:ext uri="{FF2B5EF4-FFF2-40B4-BE49-F238E27FC236}">
                  <a16:creationId xmlns:a16="http://schemas.microsoft.com/office/drawing/2014/main" id="{44D60566-A110-9F70-C4DF-E70D713FE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6610" y="2935302"/>
              <a:ext cx="727200" cy="727200"/>
            </a:xfrm>
            <a:prstGeom prst="rect">
              <a:avLst/>
            </a:prstGeom>
          </p:spPr>
        </p:pic>
        <p:cxnSp>
          <p:nvCxnSpPr>
            <p:cNvPr id="23" name="Rovná spojnica 22">
              <a:extLst>
                <a:ext uri="{FF2B5EF4-FFF2-40B4-BE49-F238E27FC236}">
                  <a16:creationId xmlns:a16="http://schemas.microsoft.com/office/drawing/2014/main" id="{002B6DCA-E5CE-A431-55B9-78917639B43F}"/>
                </a:ext>
              </a:extLst>
            </p:cNvPr>
            <p:cNvCxnSpPr>
              <a:cxnSpLocks/>
            </p:cNvCxnSpPr>
            <p:nvPr/>
          </p:nvCxnSpPr>
          <p:spPr>
            <a:xfrm>
              <a:off x="1017053" y="2488957"/>
              <a:ext cx="8645" cy="54000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25">
              <a:extLst>
                <a:ext uri="{FF2B5EF4-FFF2-40B4-BE49-F238E27FC236}">
                  <a16:creationId xmlns:a16="http://schemas.microsoft.com/office/drawing/2014/main" id="{7E7760D2-3765-3E26-C49B-FFD53851EBF7}"/>
                </a:ext>
              </a:extLst>
            </p:cNvPr>
            <p:cNvCxnSpPr>
              <a:cxnSpLocks/>
            </p:cNvCxnSpPr>
            <p:nvPr/>
          </p:nvCxnSpPr>
          <p:spPr>
            <a:xfrm>
              <a:off x="1025698" y="3608871"/>
              <a:ext cx="8645" cy="54000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9CA1F8AE-AABB-6563-407B-A3473F6E170B}"/>
                </a:ext>
              </a:extLst>
            </p:cNvPr>
            <p:cNvSpPr txBox="1"/>
            <p:nvPr/>
          </p:nvSpPr>
          <p:spPr>
            <a:xfrm>
              <a:off x="1795302" y="3083881"/>
              <a:ext cx="7146295" cy="388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sk-SK" dirty="0">
                  <a:solidFill>
                    <a:schemeClr val="dk1"/>
                  </a:solidFill>
                  <a:latin typeface="Montserrat" panose="00000500000000000000" pitchFamily="2" charset="-18"/>
                  <a:ea typeface="Montserrat Medium"/>
                  <a:cs typeface="Montserrat Medium"/>
                  <a:sym typeface="Montserrat Medium"/>
                </a:rPr>
                <a:t>POTENCIÁL VYŠŠIEHO ZHODNOTENIA</a:t>
              </a:r>
            </a:p>
          </p:txBody>
        </p:sp>
        <p:pic>
          <p:nvPicPr>
            <p:cNvPr id="20" name="Grafický objekt 19" descr="Vajíčka v košíku obrys">
              <a:extLst>
                <a:ext uri="{FF2B5EF4-FFF2-40B4-BE49-F238E27FC236}">
                  <a16:creationId xmlns:a16="http://schemas.microsoft.com/office/drawing/2014/main" id="{5DC7E3C6-2A8C-5020-44AC-FC49B75FC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7038" y="5288201"/>
              <a:ext cx="727200" cy="727200"/>
            </a:xfrm>
            <a:prstGeom prst="rect">
              <a:avLst/>
            </a:prstGeom>
          </p:spPr>
        </p:pic>
        <p:sp>
          <p:nvSpPr>
            <p:cNvPr id="22" name="BlokTextu 21">
              <a:extLst>
                <a:ext uri="{FF2B5EF4-FFF2-40B4-BE49-F238E27FC236}">
                  <a16:creationId xmlns:a16="http://schemas.microsoft.com/office/drawing/2014/main" id="{DCB8F6C3-FD2F-C5FD-0A63-951F58BBF32F}"/>
                </a:ext>
              </a:extLst>
            </p:cNvPr>
            <p:cNvSpPr txBox="1"/>
            <p:nvPr/>
          </p:nvSpPr>
          <p:spPr>
            <a:xfrm>
              <a:off x="1795302" y="5453412"/>
              <a:ext cx="7146295" cy="388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sk-SK" dirty="0">
                  <a:solidFill>
                    <a:schemeClr val="dk1"/>
                  </a:solidFill>
                  <a:latin typeface="Montserrat" panose="00000500000000000000" pitchFamily="2" charset="-18"/>
                  <a:ea typeface="Montserrat Medium"/>
                  <a:cs typeface="Montserrat Medium"/>
                  <a:sym typeface="Montserrat Medium"/>
                </a:rPr>
                <a:t>DIVERZIFIKAČNÝ PRVOK</a:t>
              </a:r>
            </a:p>
          </p:txBody>
        </p:sp>
        <p:pic>
          <p:nvPicPr>
            <p:cNvPr id="25" name="Grafický objekt 24" descr="Rádioaktívne obrys">
              <a:extLst>
                <a:ext uri="{FF2B5EF4-FFF2-40B4-BE49-F238E27FC236}">
                  <a16:creationId xmlns:a16="http://schemas.microsoft.com/office/drawing/2014/main" id="{8844170C-BA0A-1B57-9368-A9C431A85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3453" y="4064291"/>
              <a:ext cx="727200" cy="727200"/>
            </a:xfrm>
            <a:prstGeom prst="rect">
              <a:avLst/>
            </a:prstGeom>
          </p:spPr>
        </p:pic>
        <p:cxnSp>
          <p:nvCxnSpPr>
            <p:cNvPr id="28" name="Rovná spojnica 27">
              <a:extLst>
                <a:ext uri="{FF2B5EF4-FFF2-40B4-BE49-F238E27FC236}">
                  <a16:creationId xmlns:a16="http://schemas.microsoft.com/office/drawing/2014/main" id="{BC114E57-C589-2575-0C87-F07C0116CBF9}"/>
                </a:ext>
              </a:extLst>
            </p:cNvPr>
            <p:cNvCxnSpPr>
              <a:cxnSpLocks/>
            </p:cNvCxnSpPr>
            <p:nvPr/>
          </p:nvCxnSpPr>
          <p:spPr>
            <a:xfrm>
              <a:off x="1008408" y="4748201"/>
              <a:ext cx="8645" cy="54000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lokTextu 28">
              <a:extLst>
                <a:ext uri="{FF2B5EF4-FFF2-40B4-BE49-F238E27FC236}">
                  <a16:creationId xmlns:a16="http://schemas.microsoft.com/office/drawing/2014/main" id="{9AB5175E-1BD3-1B51-4B27-A4C37E08EADE}"/>
                </a:ext>
              </a:extLst>
            </p:cNvPr>
            <p:cNvSpPr txBox="1"/>
            <p:nvPr/>
          </p:nvSpPr>
          <p:spPr>
            <a:xfrm>
              <a:off x="1795302" y="4149251"/>
              <a:ext cx="7146295" cy="388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sk-SK" dirty="0">
                  <a:solidFill>
                    <a:schemeClr val="dk1"/>
                  </a:solidFill>
                  <a:latin typeface="Montserrat" panose="00000500000000000000" pitchFamily="2" charset="-18"/>
                  <a:ea typeface="Montserrat Medium"/>
                  <a:cs typeface="Montserrat Medium"/>
                  <a:sym typeface="Montserrat Medium"/>
                </a:rPr>
                <a:t>NIŽŠIA MIERA VOLATILITY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0744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D12F4-291E-B494-75DF-ED753E492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A7DD4341-1AEB-F89E-0072-CC52120B9725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6" name="Rovná spojnica 5">
              <a:extLst>
                <a:ext uri="{FF2B5EF4-FFF2-40B4-BE49-F238E27FC236}">
                  <a16:creationId xmlns:a16="http://schemas.microsoft.com/office/drawing/2014/main" id="{998650F0-1C11-98F7-74D6-8DD94C988441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Google Shape;97;p19">
              <a:extLst>
                <a:ext uri="{FF2B5EF4-FFF2-40B4-BE49-F238E27FC236}">
                  <a16:creationId xmlns:a16="http://schemas.microsoft.com/office/drawing/2014/main" id="{E6A05825-55B4-2F85-1333-763139610938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b="1" dirty="0">
                  <a:latin typeface="Montserrat ExtraBold" panose="00000900000000000000" pitchFamily="2" charset="-18"/>
                  <a:ea typeface="Montserrat ExtraBold"/>
                  <a:cs typeface="Montserrat ExtraBold"/>
                  <a:sym typeface="Montserrat ExtraBold"/>
                </a:rPr>
                <a:t>PRIVATE EQUITY V ZMIEŠANOM PORTFÓLIU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prináša pozitívny efekt na zhodnotenie </a:t>
              </a:r>
            </a:p>
          </p:txBody>
        </p:sp>
      </p:grpSp>
      <p:pic>
        <p:nvPicPr>
          <p:cNvPr id="5" name="Obrázok 4">
            <a:extLst>
              <a:ext uri="{FF2B5EF4-FFF2-40B4-BE49-F238E27FC236}">
                <a16:creationId xmlns:a16="http://schemas.microsoft.com/office/drawing/2014/main" id="{EC606D58-B54E-26F3-94B8-7B1F3F65F8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735"/>
          <a:stretch>
            <a:fillRect/>
          </a:stretch>
        </p:blipFill>
        <p:spPr>
          <a:xfrm>
            <a:off x="1036249" y="2151726"/>
            <a:ext cx="9925794" cy="35889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03099E1B-C81D-92BE-E17E-007FB6430758}"/>
              </a:ext>
            </a:extLst>
          </p:cNvPr>
          <p:cNvSpPr txBox="1"/>
          <p:nvPr/>
        </p:nvSpPr>
        <p:spPr>
          <a:xfrm>
            <a:off x="1840457" y="1540786"/>
            <a:ext cx="912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latin typeface="Montserrat" panose="00000500000000000000" pitchFamily="2" charset="-18"/>
              </a:rPr>
              <a:t>HISTORICKÁ ANALÝZA PRIVATE EQUITY V PORTFÓLIU: 2004 – 1Q2024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FFA8483-5CCF-D819-CEA8-D9C470AD9725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</a:t>
            </a:r>
            <a:r>
              <a:rPr lang="sk-SK" sz="1200" dirty="0">
                <a:latin typeface="Montserrat" panose="00000500000000000000" pitchFamily="2" charset="-18"/>
              </a:rPr>
              <a:t>UBS Asset Management, The Red Thread</a:t>
            </a:r>
          </a:p>
        </p:txBody>
      </p:sp>
    </p:spTree>
    <p:extLst>
      <p:ext uri="{BB962C8B-B14F-4D97-AF65-F5344CB8AC3E}">
        <p14:creationId xmlns:p14="http://schemas.microsoft.com/office/powerpoint/2010/main" val="649597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AA206D0A-429B-3D63-02D0-DCC7028287D2}"/>
              </a:ext>
            </a:extLst>
          </p:cNvPr>
          <p:cNvGrpSpPr/>
          <p:nvPr/>
        </p:nvGrpSpPr>
        <p:grpSpPr>
          <a:xfrm>
            <a:off x="367468" y="287621"/>
            <a:ext cx="11263358" cy="728656"/>
            <a:chOff x="367468" y="287621"/>
            <a:chExt cx="11263358" cy="728656"/>
          </a:xfrm>
        </p:grpSpPr>
        <p:cxnSp>
          <p:nvCxnSpPr>
            <p:cNvPr id="6" name="Rovná spojnica 5">
              <a:extLst>
                <a:ext uri="{FF2B5EF4-FFF2-40B4-BE49-F238E27FC236}">
                  <a16:creationId xmlns:a16="http://schemas.microsoft.com/office/drawing/2014/main" id="{8EC77D2C-F60C-1CAC-26AD-F131A90C3FEE}"/>
                </a:ext>
              </a:extLst>
            </p:cNvPr>
            <p:cNvCxnSpPr/>
            <p:nvPr/>
          </p:nvCxnSpPr>
          <p:spPr>
            <a:xfrm>
              <a:off x="367469" y="1016277"/>
              <a:ext cx="112633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Google Shape;97;p19">
              <a:extLst>
                <a:ext uri="{FF2B5EF4-FFF2-40B4-BE49-F238E27FC236}">
                  <a16:creationId xmlns:a16="http://schemas.microsoft.com/office/drawing/2014/main" id="{3C63A2FA-269A-CA8E-D0B2-738581D7F795}"/>
                </a:ext>
              </a:extLst>
            </p:cNvPr>
            <p:cNvSpPr txBox="1">
              <a:spLocks/>
            </p:cNvSpPr>
            <p:nvPr/>
          </p:nvSpPr>
          <p:spPr>
            <a:xfrm>
              <a:off x="367468" y="287621"/>
              <a:ext cx="11263357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sk-SK" sz="2100" b="1" dirty="0">
                  <a:latin typeface="Montserrat ExtraBold" panose="00000900000000000000" pitchFamily="2" charset="-18"/>
                  <a:ea typeface="Montserrat ExtraBold"/>
                  <a:cs typeface="Montserrat ExtraBold"/>
                  <a:sym typeface="Montserrat ExtraBold"/>
                </a:rPr>
                <a:t>PRIVATE EQUITY V ZMIEŠANOM PORTFÓLIU</a:t>
              </a:r>
            </a:p>
            <a:p>
              <a:pPr algn="l">
                <a:spcBef>
                  <a:spcPts val="0"/>
                </a:spcBef>
                <a:buClr>
                  <a:schemeClr val="dk1"/>
                </a:buClr>
                <a:buSzPts val="3300"/>
              </a:pPr>
              <a:r>
                <a:rPr lang="sk-SK" sz="1800" dirty="0">
                  <a:latin typeface="Montserrat" panose="00000500000000000000" pitchFamily="2" charset="-18"/>
                  <a:ea typeface="Montserrat ExtraBold"/>
                  <a:cs typeface="Montserrat ExtraBold"/>
                  <a:sym typeface="Montserrat ExtraBold"/>
                </a:rPr>
                <a:t>prináša pozitívny efekt aj na volatilitu</a:t>
              </a:r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751D357-9D75-81C2-CB4B-10A687909EFA}"/>
              </a:ext>
            </a:extLst>
          </p:cNvPr>
          <p:cNvGrpSpPr/>
          <p:nvPr/>
        </p:nvGrpSpPr>
        <p:grpSpPr>
          <a:xfrm>
            <a:off x="386125" y="1420248"/>
            <a:ext cx="10858670" cy="5204719"/>
            <a:chOff x="655716" y="1197482"/>
            <a:chExt cx="7160574" cy="4047918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A0712379-9CC1-29CD-217D-F18F8B44E162}"/>
                </a:ext>
              </a:extLst>
            </p:cNvPr>
            <p:cNvGrpSpPr/>
            <p:nvPr/>
          </p:nvGrpSpPr>
          <p:grpSpPr>
            <a:xfrm>
              <a:off x="821395" y="1197482"/>
              <a:ext cx="6994895" cy="3666655"/>
              <a:chOff x="249895" y="948337"/>
              <a:chExt cx="7727858" cy="4282438"/>
            </a:xfrm>
          </p:grpSpPr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1C120494-9F7F-A2EE-5F7E-F989AE6574FE}"/>
                  </a:ext>
                </a:extLst>
              </p:cNvPr>
              <p:cNvGrpSpPr/>
              <p:nvPr/>
            </p:nvGrpSpPr>
            <p:grpSpPr>
              <a:xfrm>
                <a:off x="1178912" y="948337"/>
                <a:ext cx="6798841" cy="4045043"/>
                <a:chOff x="1540862" y="919630"/>
                <a:chExt cx="6798841" cy="4045043"/>
              </a:xfrm>
            </p:grpSpPr>
            <p:cxnSp>
              <p:nvCxnSpPr>
                <p:cNvPr id="24" name="Rovná spojovacia šípka 23">
                  <a:extLst>
                    <a:ext uri="{FF2B5EF4-FFF2-40B4-BE49-F238E27FC236}">
                      <a16:creationId xmlns:a16="http://schemas.microsoft.com/office/drawing/2014/main" id="{7126E977-48C7-E0E5-77F6-0088510F97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540862" y="2063697"/>
                  <a:ext cx="6739537" cy="250830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Skupina 24">
                  <a:extLst>
                    <a:ext uri="{FF2B5EF4-FFF2-40B4-BE49-F238E27FC236}">
                      <a16:creationId xmlns:a16="http://schemas.microsoft.com/office/drawing/2014/main" id="{2C2A4FA7-1976-6087-0736-6D2A93D886AF}"/>
                    </a:ext>
                  </a:extLst>
                </p:cNvPr>
                <p:cNvGrpSpPr/>
                <p:nvPr/>
              </p:nvGrpSpPr>
              <p:grpSpPr>
                <a:xfrm>
                  <a:off x="1669282" y="919630"/>
                  <a:ext cx="6670421" cy="4045043"/>
                  <a:chOff x="1669282" y="919630"/>
                  <a:chExt cx="6670421" cy="4045043"/>
                </a:xfrm>
              </p:grpSpPr>
              <p:graphicFrame>
                <p:nvGraphicFramePr>
                  <p:cNvPr id="26" name="Graf 25">
                    <a:extLst>
                      <a:ext uri="{FF2B5EF4-FFF2-40B4-BE49-F238E27FC236}">
                        <a16:creationId xmlns:a16="http://schemas.microsoft.com/office/drawing/2014/main" id="{C99C5057-FA36-0693-F038-4243BFC6E0E9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289733126"/>
                      </p:ext>
                    </p:extLst>
                  </p:nvPr>
                </p:nvGraphicFramePr>
                <p:xfrm>
                  <a:off x="1669282" y="919630"/>
                  <a:ext cx="1511319" cy="221918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graphicFrame>
                <p:nvGraphicFramePr>
                  <p:cNvPr id="27" name="Graf 26">
                    <a:extLst>
                      <a:ext uri="{FF2B5EF4-FFF2-40B4-BE49-F238E27FC236}">
                        <a16:creationId xmlns:a16="http://schemas.microsoft.com/office/drawing/2014/main" id="{4DAC0B83-4DB0-FE6C-5998-A6BB1ABF7E66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596009755"/>
                      </p:ext>
                    </p:extLst>
                  </p:nvPr>
                </p:nvGraphicFramePr>
                <p:xfrm>
                  <a:off x="2900971" y="1369018"/>
                  <a:ext cx="1510685" cy="222038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  <p:graphicFrame>
                <p:nvGraphicFramePr>
                  <p:cNvPr id="28" name="Graf 27">
                    <a:extLst>
                      <a:ext uri="{FF2B5EF4-FFF2-40B4-BE49-F238E27FC236}">
                        <a16:creationId xmlns:a16="http://schemas.microsoft.com/office/drawing/2014/main" id="{46C43886-8A51-A45A-B97F-5BC9C81F7793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196130432"/>
                      </p:ext>
                    </p:extLst>
                  </p:nvPr>
                </p:nvGraphicFramePr>
                <p:xfrm>
                  <a:off x="4244687" y="1818405"/>
                  <a:ext cx="1510685" cy="222038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  <p:graphicFrame>
                <p:nvGraphicFramePr>
                  <p:cNvPr id="29" name="Graf 28">
                    <a:extLst>
                      <a:ext uri="{FF2B5EF4-FFF2-40B4-BE49-F238E27FC236}">
                        <a16:creationId xmlns:a16="http://schemas.microsoft.com/office/drawing/2014/main" id="{8D263B4B-C188-1C2F-8432-9A1C4E44F01F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526586398"/>
                      </p:ext>
                    </p:extLst>
                  </p:nvPr>
                </p:nvGraphicFramePr>
                <p:xfrm>
                  <a:off x="5523569" y="2337088"/>
                  <a:ext cx="1510685" cy="222038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  <p:graphicFrame>
                <p:nvGraphicFramePr>
                  <p:cNvPr id="30" name="Graf 29">
                    <a:extLst>
                      <a:ext uri="{FF2B5EF4-FFF2-40B4-BE49-F238E27FC236}">
                        <a16:creationId xmlns:a16="http://schemas.microsoft.com/office/drawing/2014/main" id="{E849D981-F5C2-CAC0-8BB8-B47F716FC987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194922336"/>
                      </p:ext>
                    </p:extLst>
                  </p:nvPr>
                </p:nvGraphicFramePr>
                <p:xfrm>
                  <a:off x="6829018" y="2744290"/>
                  <a:ext cx="1510685" cy="222038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7"/>
                  </a:graphicData>
                </a:graphic>
              </p:graphicFrame>
            </p:grpSp>
          </p:grpSp>
          <p:cxnSp>
            <p:nvCxnSpPr>
              <p:cNvPr id="12" name="Rovná spojnica 11">
                <a:extLst>
                  <a:ext uri="{FF2B5EF4-FFF2-40B4-BE49-F238E27FC236}">
                    <a16:creationId xmlns:a16="http://schemas.microsoft.com/office/drawing/2014/main" id="{5AE2D03F-7D38-4E5B-A4AE-65DA9A4EEB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012" y="1690774"/>
                <a:ext cx="0" cy="33498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ovná spojnica 12">
                <a:extLst>
                  <a:ext uri="{FF2B5EF4-FFF2-40B4-BE49-F238E27FC236}">
                    <a16:creationId xmlns:a16="http://schemas.microsoft.com/office/drawing/2014/main" id="{6C648CE0-4AA3-E510-130B-C63E352D25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2283" y="4946044"/>
                <a:ext cx="73361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BlokTextu 13">
                <a:extLst>
                  <a:ext uri="{FF2B5EF4-FFF2-40B4-BE49-F238E27FC236}">
                    <a16:creationId xmlns:a16="http://schemas.microsoft.com/office/drawing/2014/main" id="{6053F297-F440-E8A8-CBCD-1E23B3F6FBC3}"/>
                  </a:ext>
                </a:extLst>
              </p:cNvPr>
              <p:cNvSpPr txBox="1"/>
              <p:nvPr/>
            </p:nvSpPr>
            <p:spPr>
              <a:xfrm>
                <a:off x="249895" y="1812833"/>
                <a:ext cx="685800" cy="27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>
                    <a:latin typeface="Montserrat" panose="00000500000000000000" pitchFamily="2" charset="-18"/>
                  </a:rPr>
                  <a:t>10,00%</a:t>
                </a:r>
              </a:p>
            </p:txBody>
          </p:sp>
          <p:sp>
            <p:nvSpPr>
              <p:cNvPr id="16" name="BlokTextu 15">
                <a:extLst>
                  <a:ext uri="{FF2B5EF4-FFF2-40B4-BE49-F238E27FC236}">
                    <a16:creationId xmlns:a16="http://schemas.microsoft.com/office/drawing/2014/main" id="{C3038E93-83E5-F18A-0D38-0B09A7CF315C}"/>
                  </a:ext>
                </a:extLst>
              </p:cNvPr>
              <p:cNvSpPr txBox="1"/>
              <p:nvPr/>
            </p:nvSpPr>
            <p:spPr>
              <a:xfrm>
                <a:off x="297681" y="2444302"/>
                <a:ext cx="685800" cy="27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>
                    <a:latin typeface="Montserrat" panose="00000500000000000000" pitchFamily="2" charset="-18"/>
                  </a:rPr>
                  <a:t>9,50%</a:t>
                </a:r>
              </a:p>
            </p:txBody>
          </p:sp>
          <p:sp>
            <p:nvSpPr>
              <p:cNvPr id="17" name="BlokTextu 16">
                <a:extLst>
                  <a:ext uri="{FF2B5EF4-FFF2-40B4-BE49-F238E27FC236}">
                    <a16:creationId xmlns:a16="http://schemas.microsoft.com/office/drawing/2014/main" id="{CF8C0BA0-B875-8D46-2071-5DE13EF95C66}"/>
                  </a:ext>
                </a:extLst>
              </p:cNvPr>
              <p:cNvSpPr txBox="1"/>
              <p:nvPr/>
            </p:nvSpPr>
            <p:spPr>
              <a:xfrm>
                <a:off x="306395" y="3696944"/>
                <a:ext cx="685800" cy="27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>
                    <a:latin typeface="Montserrat" panose="00000500000000000000" pitchFamily="2" charset="-18"/>
                  </a:rPr>
                  <a:t>8,50%</a:t>
                </a:r>
              </a:p>
            </p:txBody>
          </p:sp>
          <p:sp>
            <p:nvSpPr>
              <p:cNvPr id="18" name="BlokTextu 17">
                <a:extLst>
                  <a:ext uri="{FF2B5EF4-FFF2-40B4-BE49-F238E27FC236}">
                    <a16:creationId xmlns:a16="http://schemas.microsoft.com/office/drawing/2014/main" id="{FD650FE4-E3E0-A135-93E5-EA5A91B78599}"/>
                  </a:ext>
                </a:extLst>
              </p:cNvPr>
              <p:cNvSpPr txBox="1"/>
              <p:nvPr/>
            </p:nvSpPr>
            <p:spPr>
              <a:xfrm>
                <a:off x="294031" y="4310293"/>
                <a:ext cx="685800" cy="27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>
                    <a:latin typeface="Montserrat" panose="00000500000000000000" pitchFamily="2" charset="-18"/>
                  </a:rPr>
                  <a:t>8,00%</a:t>
                </a:r>
              </a:p>
            </p:txBody>
          </p:sp>
          <p:sp>
            <p:nvSpPr>
              <p:cNvPr id="19" name="BlokTextu 18">
                <a:extLst>
                  <a:ext uri="{FF2B5EF4-FFF2-40B4-BE49-F238E27FC236}">
                    <a16:creationId xmlns:a16="http://schemas.microsoft.com/office/drawing/2014/main" id="{B306D98F-DD44-07F7-7C8A-7FC5A2E5DF09}"/>
                  </a:ext>
                </a:extLst>
              </p:cNvPr>
              <p:cNvSpPr txBox="1"/>
              <p:nvPr/>
            </p:nvSpPr>
            <p:spPr>
              <a:xfrm>
                <a:off x="290731" y="3071090"/>
                <a:ext cx="685800" cy="27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>
                    <a:latin typeface="Montserrat" panose="00000500000000000000" pitchFamily="2" charset="-18"/>
                  </a:rPr>
                  <a:t>9,00%</a:t>
                </a:r>
              </a:p>
            </p:txBody>
          </p:sp>
          <p:sp>
            <p:nvSpPr>
              <p:cNvPr id="20" name="BlokTextu 19">
                <a:extLst>
                  <a:ext uri="{FF2B5EF4-FFF2-40B4-BE49-F238E27FC236}">
                    <a16:creationId xmlns:a16="http://schemas.microsoft.com/office/drawing/2014/main" id="{77E22D9A-0121-69B2-7643-0AA06B074F6C}"/>
                  </a:ext>
                </a:extLst>
              </p:cNvPr>
              <p:cNvSpPr txBox="1"/>
              <p:nvPr/>
            </p:nvSpPr>
            <p:spPr>
              <a:xfrm>
                <a:off x="904660" y="4949600"/>
                <a:ext cx="685800" cy="27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>
                    <a:latin typeface="Montserrat" panose="00000500000000000000" pitchFamily="2" charset="-18"/>
                  </a:rPr>
                  <a:t>9,00</a:t>
                </a:r>
                <a:r>
                  <a:rPr lang="sk-SK" sz="1400" dirty="0">
                    <a:latin typeface="Montserrat Medium" panose="00000600000000000000" pitchFamily="2" charset="-18"/>
                  </a:rPr>
                  <a:t>%</a:t>
                </a:r>
              </a:p>
            </p:txBody>
          </p:sp>
          <p:sp>
            <p:nvSpPr>
              <p:cNvPr id="21" name="BlokTextu 20">
                <a:extLst>
                  <a:ext uri="{FF2B5EF4-FFF2-40B4-BE49-F238E27FC236}">
                    <a16:creationId xmlns:a16="http://schemas.microsoft.com/office/drawing/2014/main" id="{890574B9-6BB7-148E-2649-BBD96049605D}"/>
                  </a:ext>
                </a:extLst>
              </p:cNvPr>
              <p:cNvSpPr txBox="1"/>
              <p:nvPr/>
            </p:nvSpPr>
            <p:spPr>
              <a:xfrm>
                <a:off x="2775250" y="4951204"/>
                <a:ext cx="685800" cy="27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>
                    <a:latin typeface="Montserrat" panose="00000500000000000000" pitchFamily="2" charset="-18"/>
                  </a:rPr>
                  <a:t>9,50%</a:t>
                </a:r>
              </a:p>
            </p:txBody>
          </p:sp>
          <p:sp>
            <p:nvSpPr>
              <p:cNvPr id="22" name="BlokTextu 21">
                <a:extLst>
                  <a:ext uri="{FF2B5EF4-FFF2-40B4-BE49-F238E27FC236}">
                    <a16:creationId xmlns:a16="http://schemas.microsoft.com/office/drawing/2014/main" id="{7557A2F1-8D2A-212D-13EF-333824EFB076}"/>
                  </a:ext>
                </a:extLst>
              </p:cNvPr>
              <p:cNvSpPr txBox="1"/>
              <p:nvPr/>
            </p:nvSpPr>
            <p:spPr>
              <a:xfrm>
                <a:off x="4579433" y="4951204"/>
                <a:ext cx="685800" cy="27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>
                    <a:latin typeface="Montserrat" panose="00000500000000000000" pitchFamily="2" charset="-18"/>
                  </a:rPr>
                  <a:t>10,00%</a:t>
                </a:r>
              </a:p>
            </p:txBody>
          </p:sp>
          <p:sp>
            <p:nvSpPr>
              <p:cNvPr id="23" name="BlokTextu 22">
                <a:extLst>
                  <a:ext uri="{FF2B5EF4-FFF2-40B4-BE49-F238E27FC236}">
                    <a16:creationId xmlns:a16="http://schemas.microsoft.com/office/drawing/2014/main" id="{82E6871B-9E49-6FB7-4787-AF711A3AEFEE}"/>
                  </a:ext>
                </a:extLst>
              </p:cNvPr>
              <p:cNvSpPr txBox="1"/>
              <p:nvPr/>
            </p:nvSpPr>
            <p:spPr>
              <a:xfrm>
                <a:off x="6498014" y="4949599"/>
                <a:ext cx="685800" cy="27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>
                    <a:latin typeface="Montserrat" panose="00000500000000000000" pitchFamily="2" charset="-18"/>
                  </a:rPr>
                  <a:t>10,50%</a:t>
                </a:r>
              </a:p>
            </p:txBody>
          </p:sp>
        </p:grpSp>
        <p:sp>
          <p:nvSpPr>
            <p:cNvPr id="9" name="Google Shape;163;p26">
              <a:extLst>
                <a:ext uri="{FF2B5EF4-FFF2-40B4-BE49-F238E27FC236}">
                  <a16:creationId xmlns:a16="http://schemas.microsoft.com/office/drawing/2014/main" id="{1B5970B1-BCA2-6303-5C9A-C34AE517F795}"/>
                </a:ext>
              </a:extLst>
            </p:cNvPr>
            <p:cNvSpPr txBox="1">
              <a:spLocks/>
            </p:cNvSpPr>
            <p:nvPr/>
          </p:nvSpPr>
          <p:spPr>
            <a:xfrm>
              <a:off x="4316932" y="4879187"/>
              <a:ext cx="718131" cy="366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●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○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■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●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○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■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●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○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Char char="■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Font typeface="Arial"/>
                <a:buNone/>
              </a:pPr>
              <a:r>
                <a:rPr lang="pl-PL" sz="1400" dirty="0">
                  <a:solidFill>
                    <a:schemeClr val="tx1"/>
                  </a:solidFill>
                  <a:latin typeface="Montserrat" panose="00000500000000000000" pitchFamily="2" charset="-18"/>
                  <a:ea typeface="Montserrat Medium"/>
                  <a:cs typeface="Montserrat Medium"/>
                  <a:sym typeface="Montserrat Medium"/>
                </a:rPr>
                <a:t>RIZIKO</a:t>
              </a:r>
            </a:p>
          </p:txBody>
        </p:sp>
        <p:sp>
          <p:nvSpPr>
            <p:cNvPr id="10" name="Google Shape;163;p26">
              <a:extLst>
                <a:ext uri="{FF2B5EF4-FFF2-40B4-BE49-F238E27FC236}">
                  <a16:creationId xmlns:a16="http://schemas.microsoft.com/office/drawing/2014/main" id="{7ED73625-A763-1875-9874-835EE42AFCA1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-381573" y="2876499"/>
              <a:ext cx="2385084" cy="310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●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○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■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●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○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■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●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○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400"/>
                <a:buFont typeface="Arial"/>
                <a:buChar char="■"/>
                <a:defRPr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Font typeface="Arial"/>
                <a:buNone/>
              </a:pPr>
              <a:r>
                <a:rPr lang="pl-PL" sz="1400" dirty="0">
                  <a:solidFill>
                    <a:schemeClr val="tx1"/>
                  </a:solidFill>
                  <a:latin typeface="Montserrat" panose="00000500000000000000" pitchFamily="2" charset="-18"/>
                  <a:ea typeface="Montserrat Medium"/>
                  <a:cs typeface="Montserrat Medium"/>
                  <a:sym typeface="Montserrat Medium"/>
                </a:rPr>
                <a:t>ANUALIZOVANÁ VÝKONNOSŤ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662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D7C29-A03A-F09F-B6B3-F56395C0C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15">
            <a:extLst>
              <a:ext uri="{FF2B5EF4-FFF2-40B4-BE49-F238E27FC236}">
                <a16:creationId xmlns:a16="http://schemas.microsoft.com/office/drawing/2014/main" id="{09C049B9-C8B8-8DC4-7A6A-71470F9F9F57}"/>
              </a:ext>
            </a:extLst>
          </p:cNvPr>
          <p:cNvSpPr txBox="1"/>
          <p:nvPr/>
        </p:nvSpPr>
        <p:spPr>
          <a:xfrm>
            <a:off x="1087320" y="1565048"/>
            <a:ext cx="10017360" cy="372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17125" rIns="17125" bIns="17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k-SK" sz="8000" b="1" dirty="0">
                <a:solidFill>
                  <a:schemeClr val="dk1"/>
                </a:solidFill>
                <a:latin typeface="Montserrat ExtraBold" panose="00000900000000000000" pitchFamily="2" charset="-18"/>
                <a:ea typeface="Montserrat"/>
                <a:cs typeface="Montserrat"/>
                <a:sym typeface="Montserrat"/>
              </a:rPr>
              <a:t>THE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k-SK" sz="8000" b="1" dirty="0">
                <a:solidFill>
                  <a:schemeClr val="dk1"/>
                </a:solidFill>
                <a:latin typeface="Montserrat ExtraBold" panose="00000900000000000000" pitchFamily="2" charset="-18"/>
                <a:ea typeface="Montserrat"/>
                <a:cs typeface="Montserrat"/>
                <a:sym typeface="Montserrat"/>
              </a:rPr>
              <a:t>AGE OF DISORDER</a:t>
            </a:r>
            <a:endParaRPr sz="8000" b="1" dirty="0">
              <a:solidFill>
                <a:srgbClr val="434343"/>
              </a:solidFill>
              <a:latin typeface="Montserrat ExtraBold" panose="00000900000000000000" pitchFamily="2" charset="-18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020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C5D01-FE77-F6CE-BD66-2FBD55FE6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7;p19">
            <a:extLst>
              <a:ext uri="{FF2B5EF4-FFF2-40B4-BE49-F238E27FC236}">
                <a16:creationId xmlns:a16="http://schemas.microsoft.com/office/drawing/2014/main" id="{E29EFB19-6DFE-51A2-45BC-A36DAC5D0431}"/>
              </a:ext>
            </a:extLst>
          </p:cNvPr>
          <p:cNvSpPr txBox="1">
            <a:spLocks/>
          </p:cNvSpPr>
          <p:nvPr/>
        </p:nvSpPr>
        <p:spPr>
          <a:xfrm>
            <a:off x="281192" y="414529"/>
            <a:ext cx="11263357" cy="7350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b="1" dirty="0">
                <a:latin typeface="Montserrat ExtraBold" panose="00000900000000000000" pitchFamily="2" charset="-18"/>
                <a:ea typeface="Montserrat ExtraBold"/>
                <a:cs typeface="Montserrat ExtraBold"/>
                <a:sym typeface="Montserrat ExtraBold"/>
              </a:rPr>
              <a:t>MOŽNÉ CHARAKTERISTICKÉ ČRTY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sk-SK" sz="1800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nového supercyklu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endParaRPr lang="sk-SK" sz="2100" b="1" dirty="0">
              <a:latin typeface="Montserrat ExtraBold" panose="00000900000000000000" pitchFamily="2" charset="-18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F4AA89DE-B288-D8E0-F55E-6490D3821B5A}"/>
              </a:ext>
            </a:extLst>
          </p:cNvPr>
          <p:cNvCxnSpPr/>
          <p:nvPr/>
        </p:nvCxnSpPr>
        <p:spPr>
          <a:xfrm>
            <a:off x="367469" y="1016277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1CE95A9-90C0-3ABE-AB50-FEE390A3A8D2}"/>
              </a:ext>
            </a:extLst>
          </p:cNvPr>
          <p:cNvGrpSpPr/>
          <p:nvPr/>
        </p:nvGrpSpPr>
        <p:grpSpPr>
          <a:xfrm>
            <a:off x="572365" y="1992675"/>
            <a:ext cx="10681010" cy="3560338"/>
            <a:chOff x="367469" y="1751374"/>
            <a:chExt cx="11673151" cy="389105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33AE4447-891D-1052-1CA6-3C1B99B8A2B3}"/>
                </a:ext>
              </a:extLst>
            </p:cNvPr>
            <p:cNvGrpSpPr/>
            <p:nvPr/>
          </p:nvGrpSpPr>
          <p:grpSpPr>
            <a:xfrm>
              <a:off x="367469" y="1751375"/>
              <a:ext cx="11673151" cy="3891050"/>
              <a:chOff x="2052052" y="1556252"/>
              <a:chExt cx="10510416" cy="3503472"/>
            </a:xfrm>
          </p:grpSpPr>
          <p:grpSp>
            <p:nvGrpSpPr>
              <p:cNvPr id="9" name="Skupina 8">
                <a:extLst>
                  <a:ext uri="{FF2B5EF4-FFF2-40B4-BE49-F238E27FC236}">
                    <a16:creationId xmlns:a16="http://schemas.microsoft.com/office/drawing/2014/main" id="{7C397CF2-2F83-EBD7-E17C-6198585C2B76}"/>
                  </a:ext>
                </a:extLst>
              </p:cNvPr>
              <p:cNvGrpSpPr/>
              <p:nvPr/>
            </p:nvGrpSpPr>
            <p:grpSpPr>
              <a:xfrm>
                <a:off x="2052052" y="1556252"/>
                <a:ext cx="7006944" cy="3503472"/>
                <a:chOff x="934453" y="947517"/>
                <a:chExt cx="7006944" cy="3503472"/>
              </a:xfrm>
            </p:grpSpPr>
            <p:sp>
              <p:nvSpPr>
                <p:cNvPr id="12" name="Ovál 11">
                  <a:extLst>
                    <a:ext uri="{FF2B5EF4-FFF2-40B4-BE49-F238E27FC236}">
                      <a16:creationId xmlns:a16="http://schemas.microsoft.com/office/drawing/2014/main" id="{5781C8AD-FE60-94A1-8403-DA5A6AC4BD10}"/>
                    </a:ext>
                  </a:extLst>
                </p:cNvPr>
                <p:cNvSpPr/>
                <p:nvPr/>
              </p:nvSpPr>
              <p:spPr>
                <a:xfrm>
                  <a:off x="934453" y="947517"/>
                  <a:ext cx="1751736" cy="17517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k-SK" sz="1400" dirty="0">
                      <a:latin typeface="Montserrat" panose="00000500000000000000" pitchFamily="2" charset="-18"/>
                    </a:rPr>
                    <a:t>VYŠŠIE </a:t>
                  </a:r>
                </a:p>
                <a:p>
                  <a:pPr algn="ctr"/>
                  <a:r>
                    <a:rPr lang="sk-SK" sz="1400" dirty="0">
                      <a:latin typeface="Montserrat" panose="00000500000000000000" pitchFamily="2" charset="-18"/>
                    </a:rPr>
                    <a:t>SADZBY</a:t>
                  </a:r>
                </a:p>
              </p:txBody>
            </p:sp>
            <p:sp>
              <p:nvSpPr>
                <p:cNvPr id="13" name="Ovál 12">
                  <a:extLst>
                    <a:ext uri="{FF2B5EF4-FFF2-40B4-BE49-F238E27FC236}">
                      <a16:creationId xmlns:a16="http://schemas.microsoft.com/office/drawing/2014/main" id="{A4331783-95DA-8673-4697-75813DD0F4A5}"/>
                    </a:ext>
                  </a:extLst>
                </p:cNvPr>
                <p:cNvSpPr/>
                <p:nvPr/>
              </p:nvSpPr>
              <p:spPr>
                <a:xfrm>
                  <a:off x="2686189" y="2699253"/>
                  <a:ext cx="1751736" cy="17517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k-SK" sz="1400" dirty="0">
                      <a:latin typeface="Montserrat" panose="00000500000000000000" pitchFamily="2" charset="-18"/>
                    </a:rPr>
                    <a:t>VYŠŠIA </a:t>
                  </a:r>
                </a:p>
                <a:p>
                  <a:pPr algn="ctr"/>
                  <a:r>
                    <a:rPr lang="sk-SK" sz="1400" dirty="0">
                      <a:latin typeface="Montserrat" panose="00000500000000000000" pitchFamily="2" charset="-18"/>
                    </a:rPr>
                    <a:t>INFLÁCIA</a:t>
                  </a:r>
                </a:p>
              </p:txBody>
            </p:sp>
            <p:sp>
              <p:nvSpPr>
                <p:cNvPr id="14" name="Ovál 13">
                  <a:extLst>
                    <a:ext uri="{FF2B5EF4-FFF2-40B4-BE49-F238E27FC236}">
                      <a16:creationId xmlns:a16="http://schemas.microsoft.com/office/drawing/2014/main" id="{659BF3EA-DAF0-8C15-743C-F5325C1BC137}"/>
                    </a:ext>
                  </a:extLst>
                </p:cNvPr>
                <p:cNvSpPr/>
                <p:nvPr/>
              </p:nvSpPr>
              <p:spPr>
                <a:xfrm>
                  <a:off x="4437925" y="947517"/>
                  <a:ext cx="1751736" cy="17517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k-SK" sz="1400" dirty="0">
                      <a:latin typeface="Montserrat" panose="00000500000000000000" pitchFamily="2" charset="-18"/>
                    </a:rPr>
                    <a:t>VYŠŠIA VOLATILITA</a:t>
                  </a:r>
                </a:p>
              </p:txBody>
            </p:sp>
            <p:sp>
              <p:nvSpPr>
                <p:cNvPr id="15" name="Ovál 14">
                  <a:extLst>
                    <a:ext uri="{FF2B5EF4-FFF2-40B4-BE49-F238E27FC236}">
                      <a16:creationId xmlns:a16="http://schemas.microsoft.com/office/drawing/2014/main" id="{D478A066-00A8-24CE-AEB8-A279AA5639DB}"/>
                    </a:ext>
                  </a:extLst>
                </p:cNvPr>
                <p:cNvSpPr/>
                <p:nvPr/>
              </p:nvSpPr>
              <p:spPr>
                <a:xfrm>
                  <a:off x="6189661" y="2699253"/>
                  <a:ext cx="1751736" cy="17517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k-SK" sz="1400" dirty="0">
                      <a:latin typeface="Montserrat" panose="00000500000000000000" pitchFamily="2" charset="-18"/>
                    </a:rPr>
                    <a:t>SLABŠÍ </a:t>
                  </a:r>
                </a:p>
                <a:p>
                  <a:pPr algn="ctr"/>
                  <a:r>
                    <a:rPr lang="sk-SK" sz="1400" dirty="0">
                      <a:latin typeface="Montserrat" panose="00000500000000000000" pitchFamily="2" charset="-18"/>
                    </a:rPr>
                    <a:t>RAST</a:t>
                  </a:r>
                </a:p>
              </p:txBody>
            </p:sp>
          </p:grpSp>
          <p:sp>
            <p:nvSpPr>
              <p:cNvPr id="11" name="Ovál 10">
                <a:extLst>
                  <a:ext uri="{FF2B5EF4-FFF2-40B4-BE49-F238E27FC236}">
                    <a16:creationId xmlns:a16="http://schemas.microsoft.com/office/drawing/2014/main" id="{55F2AC1B-4529-D2BD-E74E-EF97221E345F}"/>
                  </a:ext>
                </a:extLst>
              </p:cNvPr>
              <p:cNvSpPr/>
              <p:nvPr/>
            </p:nvSpPr>
            <p:spPr>
              <a:xfrm>
                <a:off x="10810732" y="3307988"/>
                <a:ext cx="1751736" cy="175173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sz="1400" dirty="0">
                    <a:latin typeface="Montserrat" panose="00000500000000000000" pitchFamily="2" charset="-18"/>
                  </a:rPr>
                  <a:t>GEOPOLITICKÉ</a:t>
                </a:r>
              </a:p>
              <a:p>
                <a:pPr algn="ctr"/>
                <a:r>
                  <a:rPr lang="sk-SK" sz="1400" dirty="0">
                    <a:latin typeface="Montserrat" panose="00000500000000000000" pitchFamily="2" charset="-18"/>
                  </a:rPr>
                  <a:t>NAPÄTIE</a:t>
                </a:r>
              </a:p>
            </p:txBody>
          </p:sp>
        </p:grpSp>
        <p:sp>
          <p:nvSpPr>
            <p:cNvPr id="2" name="Ovál 10">
              <a:extLst>
                <a:ext uri="{FF2B5EF4-FFF2-40B4-BE49-F238E27FC236}">
                  <a16:creationId xmlns:a16="http://schemas.microsoft.com/office/drawing/2014/main" id="{ED6EDF20-F0F1-3673-230E-F91530DD9598}"/>
                </a:ext>
              </a:extLst>
            </p:cNvPr>
            <p:cNvSpPr/>
            <p:nvPr/>
          </p:nvSpPr>
          <p:spPr>
            <a:xfrm>
              <a:off x="8149570" y="1751374"/>
              <a:ext cx="1945525" cy="19455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>
                  <a:latin typeface="Montserrat" panose="00000500000000000000" pitchFamily="2" charset="-18"/>
                </a:rPr>
                <a:t>VYSOKÝ</a:t>
              </a:r>
            </a:p>
            <a:p>
              <a:pPr algn="ctr"/>
              <a:r>
                <a:rPr lang="sk-SK" sz="1400" dirty="0">
                  <a:latin typeface="Montserrat" panose="00000500000000000000" pitchFamily="2" charset="-18"/>
                </a:rPr>
                <a:t>DLH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87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B69A0-9FD4-A25E-B52C-9793F3F55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15">
            <a:extLst>
              <a:ext uri="{FF2B5EF4-FFF2-40B4-BE49-F238E27FC236}">
                <a16:creationId xmlns:a16="http://schemas.microsoft.com/office/drawing/2014/main" id="{531F3B1A-3E5B-2F45-1575-F55408E6C8A2}"/>
              </a:ext>
            </a:extLst>
          </p:cNvPr>
          <p:cNvSpPr txBox="1"/>
          <p:nvPr/>
        </p:nvSpPr>
        <p:spPr>
          <a:xfrm>
            <a:off x="1456481" y="2796154"/>
            <a:ext cx="9279038" cy="12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17125" rIns="17125" bIns="17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k-SK" sz="8000" b="1" dirty="0">
                <a:solidFill>
                  <a:schemeClr val="dk1"/>
                </a:solidFill>
                <a:latin typeface="Montserrat ExtraBold" panose="00000900000000000000" pitchFamily="2" charset="-18"/>
                <a:ea typeface="Montserrat"/>
                <a:cs typeface="Montserrat"/>
                <a:sym typeface="Montserrat"/>
              </a:rPr>
              <a:t>MINULOSŤ</a:t>
            </a:r>
            <a:endParaRPr sz="8000" b="1" dirty="0">
              <a:solidFill>
                <a:srgbClr val="434343"/>
              </a:solidFill>
              <a:latin typeface="Montserrat ExtraBold" panose="00000900000000000000" pitchFamily="2" charset="-18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6258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2EEA9-AB7C-B267-26D8-4093A1E67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9">
            <a:extLst>
              <a:ext uri="{FF2B5EF4-FFF2-40B4-BE49-F238E27FC236}">
                <a16:creationId xmlns:a16="http://schemas.microsoft.com/office/drawing/2014/main" id="{B7DF834E-E449-3034-E3FA-6C4863553796}"/>
              </a:ext>
            </a:extLst>
          </p:cNvPr>
          <p:cNvSpPr txBox="1">
            <a:spLocks/>
          </p:cNvSpPr>
          <p:nvPr/>
        </p:nvSpPr>
        <p:spPr>
          <a:xfrm>
            <a:off x="367469" y="298791"/>
            <a:ext cx="9882872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21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VÝVOJ RÔZNYCH TRIED AKTÍV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  <a:buFont typeface="Calibri"/>
              <a:buNone/>
            </a:pPr>
            <a:r>
              <a:rPr lang="sk-SK" sz="1800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v priebehu uplynulých dekád</a:t>
            </a:r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DC3988E3-C923-57CE-BCEA-22D68C2E9F06}"/>
              </a:ext>
            </a:extLst>
          </p:cNvPr>
          <p:cNvCxnSpPr/>
          <p:nvPr/>
        </p:nvCxnSpPr>
        <p:spPr>
          <a:xfrm>
            <a:off x="367469" y="1016277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ľka 8">
            <a:extLst>
              <a:ext uri="{FF2B5EF4-FFF2-40B4-BE49-F238E27FC236}">
                <a16:creationId xmlns:a16="http://schemas.microsoft.com/office/drawing/2014/main" id="{DB50D1C6-622D-951C-52E4-6E024C8EC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545656"/>
              </p:ext>
            </p:extLst>
          </p:nvPr>
        </p:nvGraphicFramePr>
        <p:xfrm>
          <a:off x="367469" y="1232189"/>
          <a:ext cx="11263356" cy="5139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219">
                  <a:extLst>
                    <a:ext uri="{9D8B030D-6E8A-4147-A177-3AD203B41FA5}">
                      <a16:colId xmlns:a16="http://schemas.microsoft.com/office/drawing/2014/main" val="2568560979"/>
                    </a:ext>
                  </a:extLst>
                </a:gridCol>
                <a:gridCol w="1057558">
                  <a:extLst>
                    <a:ext uri="{9D8B030D-6E8A-4147-A177-3AD203B41FA5}">
                      <a16:colId xmlns:a16="http://schemas.microsoft.com/office/drawing/2014/main" val="141466154"/>
                    </a:ext>
                  </a:extLst>
                </a:gridCol>
                <a:gridCol w="853538">
                  <a:extLst>
                    <a:ext uri="{9D8B030D-6E8A-4147-A177-3AD203B41FA5}">
                      <a16:colId xmlns:a16="http://schemas.microsoft.com/office/drawing/2014/main" val="383180929"/>
                    </a:ext>
                  </a:extLst>
                </a:gridCol>
                <a:gridCol w="996696">
                  <a:extLst>
                    <a:ext uri="{9D8B030D-6E8A-4147-A177-3AD203B41FA5}">
                      <a16:colId xmlns:a16="http://schemas.microsoft.com/office/drawing/2014/main" val="3452680121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1624528049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3595172687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1224364536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96363310"/>
                    </a:ext>
                  </a:extLst>
                </a:gridCol>
                <a:gridCol w="1102447">
                  <a:extLst>
                    <a:ext uri="{9D8B030D-6E8A-4147-A177-3AD203B41FA5}">
                      <a16:colId xmlns:a16="http://schemas.microsoft.com/office/drawing/2014/main" val="2019981428"/>
                    </a:ext>
                  </a:extLst>
                </a:gridCol>
                <a:gridCol w="1274650">
                  <a:extLst>
                    <a:ext uri="{9D8B030D-6E8A-4147-A177-3AD203B41FA5}">
                      <a16:colId xmlns:a16="http://schemas.microsoft.com/office/drawing/2014/main" val="611620174"/>
                    </a:ext>
                  </a:extLst>
                </a:gridCol>
              </a:tblGrid>
              <a:tr h="55548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ÉRA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DEKÁDA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EQUITY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CORP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 10YR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30YR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HY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BILL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GOLD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18"/>
                        </a:rPr>
                        <a:t>COMMODITY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118303"/>
                  </a:ext>
                </a:extLst>
              </a:tr>
              <a:tr h="332436">
                <a:tc row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1. VLNA GLOBALIZÁCIE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1860-1869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18.34%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6.96%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5.04%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1.81%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770951"/>
                  </a:ext>
                </a:extLst>
              </a:tr>
              <a:tr h="283412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1870-1879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7.73%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6.14%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4.11%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-1.78%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712188"/>
                  </a:ext>
                </a:extLst>
              </a:tr>
              <a:tr h="283412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1880-1889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5.68%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5.50%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3.04%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736849"/>
                  </a:ext>
                </a:extLst>
              </a:tr>
              <a:tr h="283412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1890-1899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5.37%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3.44%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2.33%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643913"/>
                  </a:ext>
                </a:extLst>
              </a:tr>
              <a:tr h="283412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1900-1909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9.92%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4.39%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1.64%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2.17%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3.04%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114917"/>
                  </a:ext>
                </a:extLst>
              </a:tr>
              <a:tr h="283412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1910-1919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4.35%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2.62%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2.27%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2.52%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2.73%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929314"/>
                  </a:ext>
                </a:extLst>
              </a:tr>
              <a:tr h="283412"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VOJNY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1920-1929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14.78%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6.72%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5.65%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6.05%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3.88%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0.00%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-4.33%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219569"/>
                  </a:ext>
                </a:extLst>
              </a:tr>
              <a:tr h="283412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1930-1939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-0.47%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6.45%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4.11%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5.49%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0.58%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5.41%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-0.70%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434163"/>
                  </a:ext>
                </a:extLst>
              </a:tr>
              <a:tr h="283412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1940-1949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8.99%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3.92%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2.59%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2.42%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0.48%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1.47%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5.90%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258290"/>
                  </a:ext>
                </a:extLst>
              </a:tr>
              <a:tr h="283412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ZLATÝ ŠTANDARD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1950-1959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19.26%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0.16%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0.39%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-0.50%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2.02%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-1.38%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0.62%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93755"/>
                  </a:ext>
                </a:extLst>
              </a:tr>
              <a:tr h="283412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1960-1969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7.76%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0.57%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2.36%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0.51%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4.06%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-0.01%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0.24%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634451"/>
                  </a:ext>
                </a:extLst>
              </a:tr>
              <a:tr h="2834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INFLÁCIA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1970-1979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5.77%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5.34%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6.08%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3.71%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18"/>
                        </a:rPr>
                        <a:t>6.48%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30.70%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10.48%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885175"/>
                  </a:ext>
                </a:extLst>
              </a:tr>
              <a:tr h="283412">
                <a:tc row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2. VLNA GLOBALIZÁCIE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1980-1989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17.47%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13.72%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12.78%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12.64%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9.13%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-2.37%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-2.00%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952339"/>
                  </a:ext>
                </a:extLst>
              </a:tr>
              <a:tr h="283412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1990-1999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18.21%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9.30%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7.98%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8.40%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11.21%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4.95%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-3.32%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3.19%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570909"/>
                  </a:ext>
                </a:extLst>
              </a:tr>
              <a:tr h="283412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2000-2009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-0.95%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8.87%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6.40%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7.03%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6.52%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2.74%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14.32%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6.04%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43850"/>
                  </a:ext>
                </a:extLst>
              </a:tr>
              <a:tr h="283412"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2010-2019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18"/>
                        </a:rPr>
                        <a:t>13.56%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8.18%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4.10%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7.17%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7.50%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0.58%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3.31%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-18"/>
                        </a:rPr>
                        <a:t>-4.13%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851497"/>
                  </a:ext>
                </a:extLst>
              </a:tr>
            </a:tbl>
          </a:graphicData>
        </a:graphic>
      </p:graphicFrame>
      <p:sp>
        <p:nvSpPr>
          <p:cNvPr id="2" name="BlokTextu 1">
            <a:extLst>
              <a:ext uri="{FF2B5EF4-FFF2-40B4-BE49-F238E27FC236}">
                <a16:creationId xmlns:a16="http://schemas.microsoft.com/office/drawing/2014/main" id="{F37A09F7-14B7-9760-F79D-60D645373910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 </a:t>
            </a:r>
            <a:r>
              <a:rPr lang="sk-SK" sz="1200" dirty="0">
                <a:latin typeface="Montserrat" panose="00000500000000000000" pitchFamily="2" charset="-18"/>
              </a:rPr>
              <a:t>Deutsche Banka, Long-Term Asset Return Study</a:t>
            </a:r>
          </a:p>
        </p:txBody>
      </p:sp>
    </p:spTree>
    <p:extLst>
      <p:ext uri="{BB962C8B-B14F-4D97-AF65-F5344CB8AC3E}">
        <p14:creationId xmlns:p14="http://schemas.microsoft.com/office/powerpoint/2010/main" val="411809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8FE6F-46EA-00E7-F458-0D7993716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9">
            <a:extLst>
              <a:ext uri="{FF2B5EF4-FFF2-40B4-BE49-F238E27FC236}">
                <a16:creationId xmlns:a16="http://schemas.microsoft.com/office/drawing/2014/main" id="{A5B6966C-97D0-CA60-2EDF-7D3FE2634401}"/>
              </a:ext>
            </a:extLst>
          </p:cNvPr>
          <p:cNvSpPr txBox="1">
            <a:spLocks/>
          </p:cNvSpPr>
          <p:nvPr/>
        </p:nvSpPr>
        <p:spPr>
          <a:xfrm>
            <a:off x="295169" y="259567"/>
            <a:ext cx="9882872" cy="66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sk-SK" sz="23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HISTORICKÁ DOMINANCIA AKCIÍ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sk-SK" sz="1800" dirty="0">
                <a:latin typeface="Montserrat" panose="00000500000000000000" pitchFamily="2" charset="-18"/>
                <a:ea typeface="Montserrat ExtraBold"/>
                <a:cs typeface="Montserrat ExtraBold"/>
                <a:sym typeface="Montserrat ExtraBold"/>
              </a:rPr>
              <a:t>je nespochybniteľná</a:t>
            </a:r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4100499D-E86C-7ED8-3D67-2E844F8CD445}"/>
              </a:ext>
            </a:extLst>
          </p:cNvPr>
          <p:cNvCxnSpPr/>
          <p:nvPr/>
        </p:nvCxnSpPr>
        <p:spPr>
          <a:xfrm>
            <a:off x="367469" y="1016277"/>
            <a:ext cx="112633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lokTextu 1">
            <a:extLst>
              <a:ext uri="{FF2B5EF4-FFF2-40B4-BE49-F238E27FC236}">
                <a16:creationId xmlns:a16="http://schemas.microsoft.com/office/drawing/2014/main" id="{A415D8B1-ADF0-0D61-99EE-0D90449DA48D}"/>
              </a:ext>
            </a:extLst>
          </p:cNvPr>
          <p:cNvSpPr txBox="1"/>
          <p:nvPr/>
        </p:nvSpPr>
        <p:spPr>
          <a:xfrm>
            <a:off x="0" y="6521762"/>
            <a:ext cx="788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>
                <a:latin typeface="Montserrat" panose="00000500000000000000" pitchFamily="2" charset="-18"/>
              </a:rPr>
              <a:t>Zdroj:  </a:t>
            </a:r>
            <a:r>
              <a:rPr lang="sk-SK" sz="1200" dirty="0">
                <a:latin typeface="Montserrat" panose="00000500000000000000" pitchFamily="2" charset="-18"/>
              </a:rPr>
              <a:t>Deutsche Banka, Long-Term Asset Return Study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AB2799F-7E7A-ACD5-E56E-258AF6CD9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69" y="1333220"/>
            <a:ext cx="11335657" cy="496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6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EEDEB-1E29-3ED6-77B3-BF9120020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15">
            <a:extLst>
              <a:ext uri="{FF2B5EF4-FFF2-40B4-BE49-F238E27FC236}">
                <a16:creationId xmlns:a16="http://schemas.microsoft.com/office/drawing/2014/main" id="{15346348-3712-5B78-D2F7-44D606AB1D48}"/>
              </a:ext>
            </a:extLst>
          </p:cNvPr>
          <p:cNvSpPr txBox="1"/>
          <p:nvPr/>
        </p:nvSpPr>
        <p:spPr>
          <a:xfrm>
            <a:off x="1456481" y="2796154"/>
            <a:ext cx="9279038" cy="12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17125" rIns="17125" bIns="17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k-SK" sz="8000" b="1" dirty="0">
                <a:solidFill>
                  <a:schemeClr val="dk1"/>
                </a:solidFill>
                <a:latin typeface="Montserrat ExtraBold" panose="00000900000000000000" pitchFamily="2" charset="-18"/>
                <a:ea typeface="Montserrat"/>
                <a:cs typeface="Montserrat"/>
                <a:sym typeface="Montserrat"/>
              </a:rPr>
              <a:t>AKCIE</a:t>
            </a:r>
            <a:endParaRPr sz="8000" b="1" dirty="0">
              <a:solidFill>
                <a:srgbClr val="434343"/>
              </a:solidFill>
              <a:latin typeface="Montserrat ExtraBold" panose="00000900000000000000" pitchFamily="2" charset="-18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3940781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12079</TotalTime>
  <Words>1692</Words>
  <Application>Microsoft Office PowerPoint</Application>
  <PresentationFormat>Širokouhlá</PresentationFormat>
  <Paragraphs>551</Paragraphs>
  <Slides>44</Slides>
  <Notes>32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44</vt:i4>
      </vt:variant>
    </vt:vector>
  </HeadingPairs>
  <TitlesOfParts>
    <vt:vector size="53" baseType="lpstr">
      <vt:lpstr> Montserrat extrabold</vt:lpstr>
      <vt:lpstr>Arial</vt:lpstr>
      <vt:lpstr>Calibri</vt:lpstr>
      <vt:lpstr>Calibri Light</vt:lpstr>
      <vt:lpstr>Courier New</vt:lpstr>
      <vt:lpstr>Montserrat</vt:lpstr>
      <vt:lpstr>Montserrat ExtraBold</vt:lpstr>
      <vt:lpstr>Montserrat Medium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J&amp;t</dc:title>
  <dc:creator>Zabkova Barbora</dc:creator>
  <cp:lastModifiedBy>Labaj Martin</cp:lastModifiedBy>
  <cp:revision>662</cp:revision>
  <dcterms:created xsi:type="dcterms:W3CDTF">2022-06-08T08:44:14Z</dcterms:created>
  <dcterms:modified xsi:type="dcterms:W3CDTF">2025-10-28T16:12:09Z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f4bb52-bd44-4e71-98c6-b1e43e6be5b6_Enabled">
    <vt:lpwstr>true</vt:lpwstr>
  </property>
  <property fmtid="{D5CDD505-2E9C-101B-9397-08002B2CF9AE}" pid="3" name="MSIP_Label_63f4bb52-bd44-4e71-98c6-b1e43e6be5b6_SetDate">
    <vt:lpwstr>2022-06-08T11:35:09Z</vt:lpwstr>
  </property>
  <property fmtid="{D5CDD505-2E9C-101B-9397-08002B2CF9AE}" pid="4" name="MSIP_Label_63f4bb52-bd44-4e71-98c6-b1e43e6be5b6_Method">
    <vt:lpwstr>Standard</vt:lpwstr>
  </property>
  <property fmtid="{D5CDD505-2E9C-101B-9397-08002B2CF9AE}" pid="5" name="MSIP_Label_63f4bb52-bd44-4e71-98c6-b1e43e6be5b6_Name">
    <vt:lpwstr>Chráněné</vt:lpwstr>
  </property>
  <property fmtid="{D5CDD505-2E9C-101B-9397-08002B2CF9AE}" pid="6" name="MSIP_Label_63f4bb52-bd44-4e71-98c6-b1e43e6be5b6_SiteId">
    <vt:lpwstr>9cca307d-eed7-47e0-a567-a3b37ba0308b</vt:lpwstr>
  </property>
  <property fmtid="{D5CDD505-2E9C-101B-9397-08002B2CF9AE}" pid="7" name="MSIP_Label_63f4bb52-bd44-4e71-98c6-b1e43e6be5b6_ActionId">
    <vt:lpwstr>5a5791fc-5110-4fba-850b-c8222a17d627</vt:lpwstr>
  </property>
  <property fmtid="{D5CDD505-2E9C-101B-9397-08002B2CF9AE}" pid="8" name="MSIP_Label_63f4bb52-bd44-4e71-98c6-b1e43e6be5b6_ContentBits">
    <vt:lpwstr>0</vt:lpwstr>
  </property>
</Properties>
</file>